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127"/>
  </p:notesMasterIdLst>
  <p:handoutMasterIdLst>
    <p:handoutMasterId r:id="rId128"/>
  </p:handoutMasterIdLst>
  <p:sldIdLst>
    <p:sldId id="323" r:id="rId2"/>
    <p:sldId id="324" r:id="rId3"/>
    <p:sldId id="325" r:id="rId4"/>
    <p:sldId id="326" r:id="rId5"/>
    <p:sldId id="327" r:id="rId6"/>
    <p:sldId id="479" r:id="rId7"/>
    <p:sldId id="328" r:id="rId8"/>
    <p:sldId id="329" r:id="rId9"/>
    <p:sldId id="330" r:id="rId10"/>
    <p:sldId id="331"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481" r:id="rId73"/>
    <p:sldId id="480" r:id="rId74"/>
    <p:sldId id="395" r:id="rId75"/>
    <p:sldId id="393" r:id="rId76"/>
    <p:sldId id="394" r:id="rId77"/>
    <p:sldId id="396" r:id="rId78"/>
    <p:sldId id="399" r:id="rId79"/>
    <p:sldId id="397" r:id="rId80"/>
    <p:sldId id="482" r:id="rId81"/>
    <p:sldId id="402" r:id="rId82"/>
    <p:sldId id="403" r:id="rId83"/>
    <p:sldId id="404" r:id="rId84"/>
    <p:sldId id="405" r:id="rId85"/>
    <p:sldId id="406" r:id="rId86"/>
    <p:sldId id="407" r:id="rId87"/>
    <p:sldId id="408" r:id="rId88"/>
    <p:sldId id="409" r:id="rId89"/>
    <p:sldId id="410" r:id="rId90"/>
    <p:sldId id="411" r:id="rId91"/>
    <p:sldId id="412" r:id="rId92"/>
    <p:sldId id="483" r:id="rId93"/>
    <p:sldId id="414" r:id="rId94"/>
    <p:sldId id="415" r:id="rId95"/>
    <p:sldId id="416" r:id="rId96"/>
    <p:sldId id="418" r:id="rId97"/>
    <p:sldId id="478" r:id="rId98"/>
    <p:sldId id="420" r:id="rId99"/>
    <p:sldId id="421" r:id="rId100"/>
    <p:sldId id="422" r:id="rId101"/>
    <p:sldId id="423" r:id="rId102"/>
    <p:sldId id="424" r:id="rId103"/>
    <p:sldId id="425" r:id="rId104"/>
    <p:sldId id="426" r:id="rId105"/>
    <p:sldId id="427" r:id="rId106"/>
    <p:sldId id="429" r:id="rId107"/>
    <p:sldId id="428" r:id="rId108"/>
    <p:sldId id="430" r:id="rId109"/>
    <p:sldId id="431" r:id="rId110"/>
    <p:sldId id="432" r:id="rId111"/>
    <p:sldId id="433" r:id="rId112"/>
    <p:sldId id="434" r:id="rId113"/>
    <p:sldId id="435" r:id="rId114"/>
    <p:sldId id="436" r:id="rId115"/>
    <p:sldId id="437" r:id="rId116"/>
    <p:sldId id="438" r:id="rId117"/>
    <p:sldId id="439" r:id="rId118"/>
    <p:sldId id="440" r:id="rId119"/>
    <p:sldId id="441" r:id="rId120"/>
    <p:sldId id="442" r:id="rId121"/>
    <p:sldId id="443" r:id="rId122"/>
    <p:sldId id="444" r:id="rId123"/>
    <p:sldId id="445" r:id="rId124"/>
    <p:sldId id="446" r:id="rId125"/>
    <p:sldId id="447" r:id="rId1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9" autoAdjust="0"/>
    <p:restoredTop sz="94660"/>
  </p:normalViewPr>
  <p:slideViewPr>
    <p:cSldViewPr snapToGrid="0">
      <p:cViewPr varScale="1">
        <p:scale>
          <a:sx n="115" d="100"/>
          <a:sy n="115" d="100"/>
        </p:scale>
        <p:origin x="1242" y="102"/>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2019/3/4</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2019/3/4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aike.baidu.com/view/1355.htm"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baike.baidu.com/view/2358.htm" TargetMode="External"/><Relationship Id="rId5" Type="http://schemas.openxmlformats.org/officeDocument/2006/relationships/hyperlink" Target="http://baike.baidu.com/view/1125.htm" TargetMode="External"/><Relationship Id="rId4" Type="http://schemas.openxmlformats.org/officeDocument/2006/relationships/hyperlink" Target="http://baike.baidu.com/view/26651.htm"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IBM" TargetMode="External"/><Relationship Id="rId7" Type="http://schemas.openxmlformats.org/officeDocument/2006/relationships/hyperlink" Target="http://en.wikipedia.org/wiki/Gerrit_Blaauw"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en.wikipedia.org/wiki/Gene_Amdahl" TargetMode="External"/><Relationship Id="rId5" Type="http://schemas.openxmlformats.org/officeDocument/2006/relationships/hyperlink" Target="http://en.wikipedia.org/wiki/Fred_Brooks" TargetMode="External"/><Relationship Id="rId4" Type="http://schemas.openxmlformats.org/officeDocument/2006/relationships/hyperlink" Target="http://en.wikipedia.org/wiki/System/360"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2019/3/4</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headEnd/>
            <a:tailEnd/>
          </a:ln>
        </p:spPr>
        <p:txBody>
          <a:bodyPr/>
          <a:lstStyle/>
          <a:p>
            <a:pPr defTabSz="913550"/>
            <a:fld id="{A1CDB0B5-6B0F-4465-804E-055C07FFA238}" type="slidenum">
              <a:rPr lang="zh-CN" altLang="en-US"/>
              <a:pPr defTabSz="913550"/>
              <a:t>14</a:t>
            </a:fld>
            <a:endParaRPr lang="zh-CN" altLang="en-US" dirty="0"/>
          </a:p>
        </p:txBody>
      </p:sp>
      <p:sp>
        <p:nvSpPr>
          <p:cNvPr id="26627" name="Rectangle 2"/>
          <p:cNvSpPr>
            <a:spLocks noGrp="1" noRot="1" noChangeAspect="1" noChangeArrowheads="1" noTextEdit="1"/>
          </p:cNvSpPr>
          <p:nvPr>
            <p:ph type="sldImg" idx="4294967295"/>
          </p:nvPr>
        </p:nvSpPr>
        <p:spPr>
          <a:ln/>
        </p:spPr>
      </p:sp>
      <p:sp>
        <p:nvSpPr>
          <p:cNvPr id="26628"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2662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88447E1-C310-4519-92CC-AF57C0725607}" type="datetime1">
              <a:rPr lang="zh-CN" altLang="en-US" smtClean="0"/>
              <a:pPr defTabSz="913550"/>
              <a:t>2019/3/4</a:t>
            </a:fld>
            <a:endParaRPr lang="zh-CN" altLang="en-US" dirty="0" smtClean="0"/>
          </a:p>
        </p:txBody>
      </p:sp>
      <p:sp>
        <p:nvSpPr>
          <p:cNvPr id="2663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180161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headEnd/>
            <a:tailEnd/>
          </a:ln>
        </p:spPr>
        <p:txBody>
          <a:bodyPr/>
          <a:lstStyle/>
          <a:p>
            <a:pPr defTabSz="913550"/>
            <a:fld id="{34B2D2B3-3D06-4560-A7C5-9CA2D4760277}" type="slidenum">
              <a:rPr lang="zh-CN" altLang="en-US"/>
              <a:pPr defTabSz="913550"/>
              <a:t>15</a:t>
            </a:fld>
            <a:endParaRPr lang="zh-CN" altLang="en-US" dirty="0"/>
          </a:p>
        </p:txBody>
      </p:sp>
      <p:sp>
        <p:nvSpPr>
          <p:cNvPr id="28675" name="Rectangle 2"/>
          <p:cNvSpPr>
            <a:spLocks noGrp="1" noChangeArrowheads="1"/>
          </p:cNvSpPr>
          <p:nvPr>
            <p:ph type="body" idx="4294967295"/>
          </p:nvPr>
        </p:nvSpPr>
        <p:spPr>
          <a:xfrm>
            <a:off x="514350" y="4342893"/>
            <a:ext cx="5911908" cy="4113001"/>
          </a:xfrm>
        </p:spPr>
        <p:txBody>
          <a:bodyPr lIns="90685" tIns="44547" rIns="90685" bIns="44547">
            <a:prstTxWarp prst="textNoShape">
              <a:avLst/>
            </a:prstTxWarp>
          </a:bodyPr>
          <a:lstStyle/>
          <a:p>
            <a:endParaRPr lang="zh-CN" altLang="en-US" smtClean="0"/>
          </a:p>
        </p:txBody>
      </p:sp>
      <p:sp>
        <p:nvSpPr>
          <p:cNvPr id="28676" name="Rectangle 3"/>
          <p:cNvSpPr>
            <a:spLocks noGrp="1" noRot="1" noChangeAspect="1" noChangeArrowheads="1" noTextEdit="1"/>
          </p:cNvSpPr>
          <p:nvPr>
            <p:ph type="sldImg" idx="4294967295"/>
          </p:nvPr>
        </p:nvSpPr>
        <p:spPr>
          <a:xfrm>
            <a:off x="1158875" y="587375"/>
            <a:ext cx="4552950" cy="3414713"/>
          </a:xfrm>
          <a:ln>
            <a:noFill/>
          </a:ln>
        </p:spPr>
      </p:sp>
      <p:sp>
        <p:nvSpPr>
          <p:cNvPr id="2867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8CF09EB-7C56-49F1-B4BD-855FF11E4CDD}" type="datetime1">
              <a:rPr lang="zh-CN" altLang="en-US" smtClean="0"/>
              <a:pPr defTabSz="913550"/>
              <a:t>2019/3/4</a:t>
            </a:fld>
            <a:endParaRPr lang="zh-CN" altLang="en-US" dirty="0" smtClean="0"/>
          </a:p>
        </p:txBody>
      </p:sp>
      <p:sp>
        <p:nvSpPr>
          <p:cNvPr id="2867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947070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headEnd/>
            <a:tailEnd/>
          </a:ln>
        </p:spPr>
        <p:txBody>
          <a:bodyPr/>
          <a:lstStyle/>
          <a:p>
            <a:pPr defTabSz="913550"/>
            <a:fld id="{F7E2A593-203A-4FA7-8448-72B66CDDCAF9}" type="slidenum">
              <a:rPr lang="zh-CN" altLang="en-US"/>
              <a:pPr defTabSz="913550"/>
              <a:t>16</a:t>
            </a:fld>
            <a:endParaRPr lang="zh-CN" altLang="en-US" dirty="0"/>
          </a:p>
        </p:txBody>
      </p:sp>
      <p:sp>
        <p:nvSpPr>
          <p:cNvPr id="30723" name="Rectangle 2"/>
          <p:cNvSpPr>
            <a:spLocks noGrp="1" noChangeArrowheads="1"/>
          </p:cNvSpPr>
          <p:nvPr>
            <p:ph type="body" idx="4294967295"/>
          </p:nvPr>
        </p:nvSpPr>
        <p:spPr>
          <a:xfrm>
            <a:off x="514350" y="4342893"/>
            <a:ext cx="5911908" cy="4113001"/>
          </a:xfrm>
        </p:spPr>
        <p:txBody>
          <a:bodyPr lIns="90685" tIns="44547" rIns="90685" bIns="44547">
            <a:prstTxWarp prst="textNoShape">
              <a:avLst/>
            </a:prstTxWarp>
          </a:bodyPr>
          <a:lstStyle/>
          <a:p>
            <a:endParaRPr lang="en-US" altLang="zh-CN" smtClean="0"/>
          </a:p>
        </p:txBody>
      </p:sp>
      <p:sp>
        <p:nvSpPr>
          <p:cNvPr id="30724" name="Rectangle 3"/>
          <p:cNvSpPr>
            <a:spLocks noGrp="1" noRot="1" noChangeAspect="1" noChangeArrowheads="1" noTextEdit="1"/>
          </p:cNvSpPr>
          <p:nvPr>
            <p:ph type="sldImg" idx="4294967295"/>
          </p:nvPr>
        </p:nvSpPr>
        <p:spPr>
          <a:xfrm>
            <a:off x="1158875" y="587375"/>
            <a:ext cx="4552950" cy="3414713"/>
          </a:xfrm>
          <a:ln>
            <a:noFill/>
          </a:ln>
        </p:spPr>
      </p:sp>
      <p:sp>
        <p:nvSpPr>
          <p:cNvPr id="307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CFB3287-1804-4AEF-AE1B-3416D9FD1228}" type="datetime1">
              <a:rPr lang="zh-CN" altLang="en-US" smtClean="0"/>
              <a:pPr defTabSz="913550"/>
              <a:t>2019/3/4</a:t>
            </a:fld>
            <a:endParaRPr lang="zh-CN" altLang="en-US" dirty="0" smtClean="0"/>
          </a:p>
        </p:txBody>
      </p:sp>
      <p:sp>
        <p:nvSpPr>
          <p:cNvPr id="307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759831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sldNum" sz="quarter" idx="5"/>
          </p:nvPr>
        </p:nvSpPr>
        <p:spPr>
          <a:noFill/>
          <a:ln>
            <a:headEnd/>
            <a:tailEnd/>
          </a:ln>
        </p:spPr>
        <p:txBody>
          <a:bodyPr/>
          <a:lstStyle/>
          <a:p>
            <a:pPr defTabSz="913550"/>
            <a:fld id="{909F7D4D-DB9D-413E-B5DE-45316AE32637}" type="slidenum">
              <a:rPr lang="zh-CN" altLang="en-US"/>
              <a:pPr defTabSz="913550"/>
              <a:t>17</a:t>
            </a:fld>
            <a:endParaRPr lang="zh-CN" altLang="en-US" dirty="0"/>
          </a:p>
        </p:txBody>
      </p:sp>
      <p:sp>
        <p:nvSpPr>
          <p:cNvPr id="32771" name="Rectangle 2"/>
          <p:cNvSpPr>
            <a:spLocks noGrp="1" noRot="1" noChangeAspect="1" noChangeArrowheads="1" noTextEdit="1"/>
          </p:cNvSpPr>
          <p:nvPr>
            <p:ph type="sldImg" idx="4294967295"/>
          </p:nvPr>
        </p:nvSpPr>
        <p:spPr>
          <a:ln/>
        </p:spPr>
      </p:sp>
      <p:sp>
        <p:nvSpPr>
          <p:cNvPr id="32772" name="Rectangle 3"/>
          <p:cNvSpPr>
            <a:spLocks noGrp="1" noChangeArrowheads="1"/>
          </p:cNvSpPr>
          <p:nvPr>
            <p:ph type="body" idx="4294967295"/>
          </p:nvPr>
        </p:nvSpPr>
        <p:spPr/>
        <p:txBody>
          <a:bodyPr>
            <a:prstTxWarp prst="textNoShape">
              <a:avLst/>
            </a:prstTxWarp>
          </a:bodyPr>
          <a:lstStyle/>
          <a:p>
            <a:r>
              <a:rPr lang="en-US" altLang="zh-CN" smtClean="0"/>
              <a:t>2014-2-19</a:t>
            </a:r>
            <a:endParaRPr lang="zh-CN" altLang="en-US" smtClean="0"/>
          </a:p>
        </p:txBody>
      </p:sp>
      <p:sp>
        <p:nvSpPr>
          <p:cNvPr id="3277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FE3B169-AC54-422E-A5FC-609DF6AA19C5}" type="datetime1">
              <a:rPr lang="zh-CN" altLang="en-US" smtClean="0"/>
              <a:pPr defTabSz="913550"/>
              <a:t>2019/3/4</a:t>
            </a:fld>
            <a:endParaRPr lang="zh-CN" altLang="en-US" dirty="0" smtClean="0"/>
          </a:p>
        </p:txBody>
      </p:sp>
      <p:sp>
        <p:nvSpPr>
          <p:cNvPr id="3277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781593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idx="4294967295"/>
          </p:nvPr>
        </p:nvSpPr>
        <p:spPr>
          <a:ln/>
        </p:spPr>
      </p:sp>
      <p:sp>
        <p:nvSpPr>
          <p:cNvPr id="34819"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34820"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AE5D4E5A-0963-4829-B136-84B8DC80BCB0}" type="datetime1">
              <a:rPr lang="zh-CN" altLang="en-US" smtClean="0"/>
              <a:pPr defTabSz="913550"/>
              <a:t>2019/3/4</a:t>
            </a:fld>
            <a:endParaRPr lang="zh-CN" altLang="en-US" dirty="0" smtClean="0"/>
          </a:p>
        </p:txBody>
      </p:sp>
      <p:sp>
        <p:nvSpPr>
          <p:cNvPr id="34821"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34822" name="灯片编号占位符 5"/>
          <p:cNvSpPr>
            <a:spLocks noGrp="1" noChangeArrowheads="1"/>
          </p:cNvSpPr>
          <p:nvPr>
            <p:ph type="sldNum" sz="quarter" idx="5"/>
          </p:nvPr>
        </p:nvSpPr>
        <p:spPr>
          <a:noFill/>
          <a:ln>
            <a:headEnd/>
            <a:tailEnd/>
          </a:ln>
        </p:spPr>
        <p:txBody>
          <a:bodyPr/>
          <a:lstStyle/>
          <a:p>
            <a:pPr defTabSz="913550"/>
            <a:fld id="{EC3C46BD-F469-42DA-9208-9F45AC1D3BA9}" type="slidenum">
              <a:rPr lang="zh-CN" altLang="en-US"/>
              <a:pPr defTabSz="913550"/>
              <a:t>18</a:t>
            </a:fld>
            <a:endParaRPr lang="zh-CN" altLang="en-US" dirty="0"/>
          </a:p>
        </p:txBody>
      </p:sp>
    </p:spTree>
    <p:extLst>
      <p:ext uri="{BB962C8B-B14F-4D97-AF65-F5344CB8AC3E}">
        <p14:creationId xmlns:p14="http://schemas.microsoft.com/office/powerpoint/2010/main" val="2652531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sldNum" sz="quarter" idx="5"/>
          </p:nvPr>
        </p:nvSpPr>
        <p:spPr>
          <a:noFill/>
          <a:ln>
            <a:headEnd/>
            <a:tailEnd/>
          </a:ln>
        </p:spPr>
        <p:txBody>
          <a:bodyPr/>
          <a:lstStyle/>
          <a:p>
            <a:pPr defTabSz="913550"/>
            <a:fld id="{781BC5DD-B317-4EA2-94C9-34F3E5907B0E}" type="slidenum">
              <a:rPr lang="zh-CN" altLang="en-US"/>
              <a:pPr defTabSz="913550"/>
              <a:t>20</a:t>
            </a:fld>
            <a:endParaRPr lang="zh-CN" altLang="en-US" dirty="0"/>
          </a:p>
        </p:txBody>
      </p:sp>
      <p:sp>
        <p:nvSpPr>
          <p:cNvPr id="37891" name="Rectangle 2"/>
          <p:cNvSpPr>
            <a:spLocks noGrp="1" noRot="1" noChangeAspect="1" noChangeArrowheads="1" noTextEdit="1"/>
          </p:cNvSpPr>
          <p:nvPr>
            <p:ph type="sldImg" idx="4294967295"/>
          </p:nvPr>
        </p:nvSpPr>
        <p:spPr>
          <a:ln/>
        </p:spPr>
      </p:sp>
      <p:sp>
        <p:nvSpPr>
          <p:cNvPr id="37892"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3789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D785E42E-2264-45CD-A37F-5280E7A8E9A2}" type="datetime1">
              <a:rPr lang="zh-CN" altLang="en-US" smtClean="0"/>
              <a:pPr defTabSz="913550"/>
              <a:t>2019/3/4</a:t>
            </a:fld>
            <a:endParaRPr lang="zh-CN" altLang="en-US" dirty="0" smtClean="0"/>
          </a:p>
        </p:txBody>
      </p:sp>
      <p:sp>
        <p:nvSpPr>
          <p:cNvPr id="3789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610966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sldNum" sz="quarter" idx="5"/>
          </p:nvPr>
        </p:nvSpPr>
        <p:spPr>
          <a:noFill/>
          <a:ln>
            <a:headEnd/>
            <a:tailEnd/>
          </a:ln>
        </p:spPr>
        <p:txBody>
          <a:bodyPr/>
          <a:lstStyle/>
          <a:p>
            <a:pPr defTabSz="913550"/>
            <a:fld id="{2E16694D-40D7-41BE-A836-1E591EC72162}" type="slidenum">
              <a:rPr lang="zh-CN" altLang="en-US"/>
              <a:pPr defTabSz="913550"/>
              <a:t>21</a:t>
            </a:fld>
            <a:endParaRPr lang="zh-CN" altLang="en-US" dirty="0"/>
          </a:p>
        </p:txBody>
      </p:sp>
      <p:sp>
        <p:nvSpPr>
          <p:cNvPr id="39939" name="Rectangle 2"/>
          <p:cNvSpPr>
            <a:spLocks noGrp="1" noChangeArrowheads="1"/>
          </p:cNvSpPr>
          <p:nvPr>
            <p:ph type="body" idx="4294967295"/>
          </p:nvPr>
        </p:nvSpPr>
        <p:spPr>
          <a:xfrm>
            <a:off x="914920" y="4342892"/>
            <a:ext cx="5028161" cy="4114565"/>
          </a:xfrm>
        </p:spPr>
        <p:txBody>
          <a:bodyPr lIns="90482" tIns="44447" rIns="90482" bIns="44447">
            <a:prstTxWarp prst="textNoShape">
              <a:avLst/>
            </a:prstTxWarp>
          </a:bodyPr>
          <a:lstStyle/>
          <a:p>
            <a:endParaRPr lang="en-US" altLang="zh-CN" smtClean="0"/>
          </a:p>
        </p:txBody>
      </p:sp>
      <p:sp>
        <p:nvSpPr>
          <p:cNvPr id="39940" name="Rectangle 3"/>
          <p:cNvSpPr>
            <a:spLocks noGrp="1" noRot="1" noChangeAspect="1" noChangeArrowheads="1" noTextEdit="1"/>
          </p:cNvSpPr>
          <p:nvPr>
            <p:ph type="sldImg" idx="4294967295"/>
          </p:nvPr>
        </p:nvSpPr>
        <p:spPr>
          <a:xfrm>
            <a:off x="1143000" y="685800"/>
            <a:ext cx="4572000" cy="3429000"/>
          </a:xfrm>
          <a:ln>
            <a:prstDash val="solid"/>
          </a:ln>
        </p:spPr>
      </p:sp>
      <p:sp>
        <p:nvSpPr>
          <p:cNvPr id="3994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7BC8AAAC-F53A-43DE-BB72-59453053269D}" type="datetime1">
              <a:rPr lang="zh-CN" altLang="en-US" smtClean="0"/>
              <a:pPr defTabSz="913550"/>
              <a:t>2019/3/4</a:t>
            </a:fld>
            <a:endParaRPr lang="zh-CN" altLang="en-US" dirty="0" smtClean="0"/>
          </a:p>
        </p:txBody>
      </p:sp>
      <p:sp>
        <p:nvSpPr>
          <p:cNvPr id="3994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924417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sldNum" sz="quarter" idx="5"/>
          </p:nvPr>
        </p:nvSpPr>
        <p:spPr>
          <a:noFill/>
          <a:ln>
            <a:headEnd/>
            <a:tailEnd/>
          </a:ln>
        </p:spPr>
        <p:txBody>
          <a:bodyPr/>
          <a:lstStyle/>
          <a:p>
            <a:pPr defTabSz="913550"/>
            <a:fld id="{6BFE0C37-9343-47A8-B223-3A90F122E666}" type="slidenum">
              <a:rPr lang="zh-CN" altLang="en-US"/>
              <a:pPr defTabSz="913550"/>
              <a:t>22</a:t>
            </a:fld>
            <a:endParaRPr lang="zh-CN" altLang="en-US" dirty="0"/>
          </a:p>
        </p:txBody>
      </p:sp>
      <p:sp>
        <p:nvSpPr>
          <p:cNvPr id="41987" name="Rectangle 2"/>
          <p:cNvSpPr>
            <a:spLocks noGrp="1" noRot="1" noChangeAspect="1" noChangeArrowheads="1" noTextEdit="1"/>
          </p:cNvSpPr>
          <p:nvPr>
            <p:ph type="sldImg" idx="4294967295"/>
          </p:nvPr>
        </p:nvSpPr>
        <p:spPr>
          <a:ln/>
        </p:spPr>
      </p:sp>
      <p:sp>
        <p:nvSpPr>
          <p:cNvPr id="41988" name="Rectangle 3"/>
          <p:cNvSpPr>
            <a:spLocks noGrp="1" noChangeArrowheads="1"/>
          </p:cNvSpPr>
          <p:nvPr>
            <p:ph type="body" idx="4294967295"/>
          </p:nvPr>
        </p:nvSpPr>
        <p:spPr/>
        <p:txBody>
          <a:bodyPr>
            <a:prstTxWarp prst="textNoShape">
              <a:avLst/>
            </a:prstTxWarp>
          </a:bodyPr>
          <a:lstStyle/>
          <a:p>
            <a:endParaRPr lang="en-US" altLang="zh-CN" smtClean="0"/>
          </a:p>
        </p:txBody>
      </p:sp>
      <p:sp>
        <p:nvSpPr>
          <p:cNvPr id="4198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57A0101-8C3E-48B2-96EB-D09F723238BB}" type="datetime1">
              <a:rPr lang="zh-CN" altLang="en-US" smtClean="0"/>
              <a:pPr defTabSz="913550"/>
              <a:t>2019/3/4</a:t>
            </a:fld>
            <a:endParaRPr lang="zh-CN" altLang="en-US" dirty="0" smtClean="0"/>
          </a:p>
        </p:txBody>
      </p:sp>
      <p:sp>
        <p:nvSpPr>
          <p:cNvPr id="4199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22949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4294967295"/>
          </p:nvPr>
        </p:nvSpPr>
        <p:spPr>
          <a:xfrm>
            <a:off x="1315489" y="4493025"/>
            <a:ext cx="4477963" cy="4256878"/>
          </a:xfrm>
        </p:spPr>
        <p:txBody>
          <a:bodyPr lIns="95688" tIns="47004" rIns="95688" bIns="47004">
            <a:prstTxWarp prst="textNoShape">
              <a:avLst/>
            </a:prstTxWarp>
          </a:bodyPr>
          <a:lstStyle/>
          <a:p>
            <a:endParaRPr lang="en-US" altLang="zh-CN" smtClean="0"/>
          </a:p>
        </p:txBody>
      </p:sp>
      <p:sp>
        <p:nvSpPr>
          <p:cNvPr id="44035" name="Rectangle 3"/>
          <p:cNvSpPr>
            <a:spLocks noGrp="1" noRot="1" noChangeAspect="1" noChangeArrowheads="1" noTextEdit="1"/>
          </p:cNvSpPr>
          <p:nvPr>
            <p:ph type="sldImg" idx="4294967295"/>
          </p:nvPr>
        </p:nvSpPr>
        <p:spPr>
          <a:xfrm>
            <a:off x="1227138" y="708025"/>
            <a:ext cx="4730750" cy="3548063"/>
          </a:xfrm>
          <a:ln/>
        </p:spPr>
      </p:sp>
      <p:sp>
        <p:nvSpPr>
          <p:cNvPr id="44036"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8416C18-B68A-4D20-9975-9E264BE9037D}" type="datetime1">
              <a:rPr lang="zh-CN" altLang="en-US" smtClean="0"/>
              <a:pPr defTabSz="913550"/>
              <a:t>2019/3/4</a:t>
            </a:fld>
            <a:endParaRPr lang="zh-CN" altLang="en-US" dirty="0" smtClean="0"/>
          </a:p>
        </p:txBody>
      </p:sp>
      <p:sp>
        <p:nvSpPr>
          <p:cNvPr id="44037"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450163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a:ln>
            <a:headEnd/>
            <a:tailEnd/>
          </a:ln>
        </p:spPr>
        <p:txBody>
          <a:bodyPr/>
          <a:lstStyle/>
          <a:p>
            <a:pPr defTabSz="913550"/>
            <a:fld id="{A9D10625-57FF-4029-BCD5-F480964C4D9A}" type="slidenum">
              <a:rPr lang="zh-CN" altLang="en-US"/>
              <a:pPr defTabSz="913550"/>
              <a:t>25</a:t>
            </a:fld>
            <a:endParaRPr lang="zh-CN" altLang="en-US" dirty="0"/>
          </a:p>
        </p:txBody>
      </p:sp>
      <p:sp>
        <p:nvSpPr>
          <p:cNvPr id="47107" name="Rectangle 2"/>
          <p:cNvSpPr>
            <a:spLocks noGrp="1" noRot="1" noChangeAspect="1" noChangeArrowheads="1" noTextEdit="1"/>
          </p:cNvSpPr>
          <p:nvPr>
            <p:ph type="sldImg" idx="4294967295"/>
          </p:nvPr>
        </p:nvSpPr>
        <p:spPr>
          <a:ln/>
        </p:spPr>
      </p:sp>
      <p:sp>
        <p:nvSpPr>
          <p:cNvPr id="47108"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4710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DFB1940-086A-41A4-9392-0F1101AD8BE1}" type="datetime1">
              <a:rPr lang="zh-CN" altLang="en-US" smtClean="0"/>
              <a:pPr defTabSz="913550"/>
              <a:t>2019/3/4</a:t>
            </a:fld>
            <a:endParaRPr lang="zh-CN" altLang="en-US" dirty="0" smtClean="0"/>
          </a:p>
        </p:txBody>
      </p:sp>
      <p:sp>
        <p:nvSpPr>
          <p:cNvPr id="4711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682161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ln/>
        </p:spPr>
      </p:sp>
      <p:sp>
        <p:nvSpPr>
          <p:cNvPr id="7171"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7172"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00EC7F8B-D0C4-47F9-9C40-E566DFE91D0C}" type="datetime1">
              <a:rPr lang="zh-CN" altLang="en-US" smtClean="0"/>
              <a:pPr defTabSz="913550"/>
              <a:t>2019/3/4</a:t>
            </a:fld>
            <a:endParaRPr lang="zh-CN" altLang="en-US" dirty="0" smtClean="0"/>
          </a:p>
        </p:txBody>
      </p:sp>
      <p:sp>
        <p:nvSpPr>
          <p:cNvPr id="7173"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7174" name="灯片编号占位符 5"/>
          <p:cNvSpPr>
            <a:spLocks noGrp="1" noChangeArrowheads="1"/>
          </p:cNvSpPr>
          <p:nvPr>
            <p:ph type="sldNum" sz="quarter" idx="5"/>
          </p:nvPr>
        </p:nvSpPr>
        <p:spPr>
          <a:noFill/>
          <a:ln>
            <a:headEnd/>
            <a:tailEnd/>
          </a:ln>
        </p:spPr>
        <p:txBody>
          <a:bodyPr/>
          <a:lstStyle/>
          <a:p>
            <a:pPr defTabSz="913550"/>
            <a:fld id="{5FC96E30-200D-4B11-827F-5AA6F7FCD091}" type="slidenum">
              <a:rPr lang="zh-CN" altLang="en-US"/>
              <a:pPr defTabSz="913550"/>
              <a:t>2</a:t>
            </a:fld>
            <a:endParaRPr lang="zh-CN" altLang="en-US" dirty="0"/>
          </a:p>
        </p:txBody>
      </p:sp>
    </p:spTree>
    <p:extLst>
      <p:ext uri="{BB962C8B-B14F-4D97-AF65-F5344CB8AC3E}">
        <p14:creationId xmlns:p14="http://schemas.microsoft.com/office/powerpoint/2010/main" val="328898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sldNum" sz="quarter" idx="5"/>
          </p:nvPr>
        </p:nvSpPr>
        <p:spPr>
          <a:noFill/>
          <a:ln>
            <a:headEnd/>
            <a:tailEnd/>
          </a:ln>
        </p:spPr>
        <p:txBody>
          <a:bodyPr/>
          <a:lstStyle/>
          <a:p>
            <a:pPr defTabSz="913550"/>
            <a:fld id="{AB40C909-DD7C-4B7C-82CC-3C3CE45A5A74}" type="slidenum">
              <a:rPr lang="zh-CN" altLang="en-US"/>
              <a:pPr defTabSz="913550"/>
              <a:t>26</a:t>
            </a:fld>
            <a:endParaRPr lang="zh-CN" altLang="en-US" dirty="0"/>
          </a:p>
        </p:txBody>
      </p:sp>
      <p:sp>
        <p:nvSpPr>
          <p:cNvPr id="49155" name="Rectangle 2"/>
          <p:cNvSpPr>
            <a:spLocks noGrp="1" noRot="1" noChangeAspect="1" noChangeArrowheads="1" noTextEdit="1"/>
          </p:cNvSpPr>
          <p:nvPr>
            <p:ph type="sldImg" idx="4294967295"/>
          </p:nvPr>
        </p:nvSpPr>
        <p:spPr>
          <a:ln/>
        </p:spPr>
      </p:sp>
      <p:sp>
        <p:nvSpPr>
          <p:cNvPr id="49156"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4915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D8584D2B-11C9-4D19-9368-829AED9BECE8}" type="datetime1">
              <a:rPr lang="zh-CN" altLang="en-US" smtClean="0"/>
              <a:pPr defTabSz="913550"/>
              <a:t>2019/3/4</a:t>
            </a:fld>
            <a:endParaRPr lang="zh-CN" altLang="en-US" dirty="0" smtClean="0"/>
          </a:p>
        </p:txBody>
      </p:sp>
      <p:sp>
        <p:nvSpPr>
          <p:cNvPr id="4915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977421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dt" sz="quarter" idx="1"/>
          </p:nvPr>
        </p:nvSpPr>
        <p:spPr>
          <a:noFill/>
          <a:ln>
            <a:headEnd/>
            <a:tailEnd/>
          </a:ln>
        </p:spPr>
        <p:txBody>
          <a:bodyPr>
            <a:prstTxWarp prst="textNoShape">
              <a:avLst/>
            </a:prstTxWarp>
          </a:bodyPr>
          <a:lstStyle/>
          <a:p>
            <a:pPr defTabSz="913550"/>
            <a:fld id="{A3C7EA5E-8BFE-41C8-BCC1-64ABB97FE615}" type="datetime1">
              <a:rPr lang="zh-CN" altLang="en-US" smtClean="0"/>
              <a:pPr defTabSz="913550"/>
              <a:t>2019/3/4</a:t>
            </a:fld>
            <a:endParaRPr lang="zh-CN" altLang="en-US" dirty="0" smtClean="0"/>
          </a:p>
        </p:txBody>
      </p:sp>
      <p:sp>
        <p:nvSpPr>
          <p:cNvPr id="51203" name="Rectangle 6"/>
          <p:cNvSpPr>
            <a:spLocks noGrp="1" noChangeArrowheads="1"/>
          </p:cNvSpPr>
          <p:nvPr>
            <p:ph type="ftr" sz="quarter" idx="4"/>
          </p:nvPr>
        </p:nvSpPr>
        <p:spPr>
          <a:noFill/>
          <a:ln>
            <a:headEnd/>
            <a:tailEnd/>
          </a:ln>
        </p:spPr>
        <p:txBody>
          <a:bodyPr>
            <a:prstTxWarp prst="textNoShape">
              <a:avLst/>
            </a:prstTxWarp>
          </a:bodyPr>
          <a:lstStyle/>
          <a:p>
            <a:pPr defTabSz="913550"/>
            <a:r>
              <a:rPr lang="en-US" altLang="zh-CN" dirty="0" smtClean="0"/>
              <a:t>Chapter 2 — Instructions: Language of the Computer</a:t>
            </a:r>
          </a:p>
        </p:txBody>
      </p:sp>
      <p:sp>
        <p:nvSpPr>
          <p:cNvPr id="51204" name="Rectangle 7"/>
          <p:cNvSpPr>
            <a:spLocks noGrp="1" noChangeArrowheads="1"/>
          </p:cNvSpPr>
          <p:nvPr>
            <p:ph type="sldNum" sz="quarter" idx="5"/>
          </p:nvPr>
        </p:nvSpPr>
        <p:spPr>
          <a:noFill/>
          <a:ln>
            <a:headEnd/>
            <a:tailEnd/>
          </a:ln>
        </p:spPr>
        <p:txBody>
          <a:bodyPr/>
          <a:lstStyle/>
          <a:p>
            <a:pPr defTabSz="913550"/>
            <a:fld id="{72A0FFFE-AE4D-40AC-80A7-17EA3BEB65FD}" type="slidenum">
              <a:rPr lang="en-US" altLang="zh-CN"/>
              <a:pPr defTabSz="913550"/>
              <a:t>27</a:t>
            </a:fld>
            <a:endParaRPr lang="en-US" altLang="zh-CN" dirty="0"/>
          </a:p>
        </p:txBody>
      </p:sp>
      <p:sp>
        <p:nvSpPr>
          <p:cNvPr id="51205" name="Rectangle 2"/>
          <p:cNvSpPr>
            <a:spLocks noGrp="1" noRot="1" noChangeAspect="1" noChangeArrowheads="1" noTextEdit="1"/>
          </p:cNvSpPr>
          <p:nvPr>
            <p:ph type="sldImg" idx="4294967295"/>
          </p:nvPr>
        </p:nvSpPr>
        <p:spPr>
          <a:ln/>
        </p:spPr>
      </p:sp>
      <p:sp>
        <p:nvSpPr>
          <p:cNvPr id="51206" name="Rectangle 3"/>
          <p:cNvSpPr>
            <a:spLocks noGrp="1" noChangeArrowheads="1"/>
          </p:cNvSpPr>
          <p:nvPr>
            <p:ph type="body" idx="4294967295"/>
          </p:nvPr>
        </p:nvSpPr>
        <p:spPr/>
        <p:txBody>
          <a:bodyPr>
            <a:prstTxWarp prst="textNoShape">
              <a:avLst/>
            </a:prstTxWarp>
          </a:bodyPr>
          <a:lstStyle/>
          <a:p>
            <a:endParaRPr lang="en-AU" altLang="zh-CN" smtClean="0"/>
          </a:p>
        </p:txBody>
      </p:sp>
    </p:spTree>
    <p:extLst>
      <p:ext uri="{BB962C8B-B14F-4D97-AF65-F5344CB8AC3E}">
        <p14:creationId xmlns:p14="http://schemas.microsoft.com/office/powerpoint/2010/main" val="3746008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idx="4294967295"/>
          </p:nvPr>
        </p:nvSpPr>
        <p:spPr>
          <a:ln/>
        </p:spPr>
      </p:sp>
      <p:sp>
        <p:nvSpPr>
          <p:cNvPr id="54275" name="Rectangle 3"/>
          <p:cNvSpPr>
            <a:spLocks noGrp="1" noChangeArrowheads="1"/>
          </p:cNvSpPr>
          <p:nvPr>
            <p:ph type="body" idx="4294967295"/>
          </p:nvPr>
        </p:nvSpPr>
        <p:spPr/>
        <p:txBody>
          <a:bodyPr>
            <a:prstTxWarp prst="textNoShape">
              <a:avLst/>
            </a:prstTxWarp>
          </a:bodyPr>
          <a:lstStyle/>
          <a:p>
            <a:endParaRPr lang="en-US" altLang="zh-CN" smtClean="0"/>
          </a:p>
        </p:txBody>
      </p:sp>
      <p:sp>
        <p:nvSpPr>
          <p:cNvPr id="54276"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7A044C2-7E9A-4224-9E61-689B78335D8D}" type="datetime1">
              <a:rPr lang="zh-CN" altLang="en-US" smtClean="0"/>
              <a:pPr defTabSz="913550"/>
              <a:t>2019/3/4</a:t>
            </a:fld>
            <a:endParaRPr lang="zh-CN" altLang="en-US" dirty="0" smtClean="0"/>
          </a:p>
        </p:txBody>
      </p:sp>
      <p:sp>
        <p:nvSpPr>
          <p:cNvPr id="54277"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700622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sldNum" sz="quarter" idx="5"/>
          </p:nvPr>
        </p:nvSpPr>
        <p:spPr>
          <a:noFill/>
          <a:ln>
            <a:headEnd/>
            <a:tailEnd/>
          </a:ln>
        </p:spPr>
        <p:txBody>
          <a:bodyPr/>
          <a:lstStyle/>
          <a:p>
            <a:pPr defTabSz="913550"/>
            <a:fld id="{B9B4677A-2953-488B-B28F-FF18BEA1CE74}" type="slidenum">
              <a:rPr lang="zh-CN" altLang="en-US"/>
              <a:pPr defTabSz="913550"/>
              <a:t>30</a:t>
            </a:fld>
            <a:endParaRPr lang="zh-CN" altLang="en-US" dirty="0"/>
          </a:p>
        </p:txBody>
      </p:sp>
      <p:sp>
        <p:nvSpPr>
          <p:cNvPr id="56323" name="Rectangle 2"/>
          <p:cNvSpPr>
            <a:spLocks noGrp="1" noRot="1" noChangeAspect="1" noChangeArrowheads="1" noTextEdit="1"/>
          </p:cNvSpPr>
          <p:nvPr>
            <p:ph type="sldImg" idx="4294967295"/>
          </p:nvPr>
        </p:nvSpPr>
        <p:spPr>
          <a:xfrm>
            <a:off x="1143000" y="685800"/>
            <a:ext cx="4572000" cy="3430588"/>
          </a:xfrm>
          <a:ln/>
        </p:spPr>
      </p:sp>
      <p:sp>
        <p:nvSpPr>
          <p:cNvPr id="56324" name="Rectangle 3"/>
          <p:cNvSpPr>
            <a:spLocks noGrp="1" noChangeArrowheads="1"/>
          </p:cNvSpPr>
          <p:nvPr>
            <p:ph type="body" idx="4294967295"/>
          </p:nvPr>
        </p:nvSpPr>
        <p:spPr>
          <a:xfrm>
            <a:off x="685800" y="4344456"/>
            <a:ext cx="5486400" cy="4113001"/>
          </a:xfrm>
        </p:spPr>
        <p:txBody>
          <a:bodyPr>
            <a:prstTxWarp prst="textNoShape">
              <a:avLst/>
            </a:prstTxWarp>
          </a:bodyPr>
          <a:lstStyle/>
          <a:p>
            <a:endParaRPr lang="en-US" altLang="zh-CN" smtClean="0"/>
          </a:p>
        </p:txBody>
      </p:sp>
      <p:sp>
        <p:nvSpPr>
          <p:cNvPr id="563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0CF9745-E2FC-493F-A982-4A8A692A9239}" type="datetime1">
              <a:rPr lang="zh-CN" altLang="en-US" smtClean="0"/>
              <a:pPr defTabSz="913550"/>
              <a:t>2019/3/4</a:t>
            </a:fld>
            <a:endParaRPr lang="zh-CN" altLang="en-US" dirty="0" smtClean="0"/>
          </a:p>
        </p:txBody>
      </p:sp>
      <p:sp>
        <p:nvSpPr>
          <p:cNvPr id="563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81682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idx="4294967295"/>
          </p:nvPr>
        </p:nvSpPr>
        <p:spPr>
          <a:ln/>
        </p:spPr>
      </p:sp>
      <p:sp>
        <p:nvSpPr>
          <p:cNvPr id="58371" name="备注占位符 2"/>
          <p:cNvSpPr>
            <a:spLocks noGrp="1" noChangeArrowheads="1"/>
          </p:cNvSpPr>
          <p:nvPr>
            <p:ph type="body" idx="4294967295"/>
          </p:nvPr>
        </p:nvSpPr>
        <p:spPr/>
        <p:txBody>
          <a:bodyPr>
            <a:prstTxWarp prst="textNoShape">
              <a:avLst/>
            </a:prstTxWarp>
          </a:bodyPr>
          <a:lstStyle/>
          <a:p>
            <a:r>
              <a:rPr lang="en-US" altLang="zh-CN" smtClean="0"/>
              <a:t>ISCA</a:t>
            </a:r>
            <a:r>
              <a:rPr lang="zh-CN" altLang="en-US" smtClean="0"/>
              <a:t>， </a:t>
            </a:r>
            <a:r>
              <a:rPr lang="en-US" altLang="zh-CN" smtClean="0"/>
              <a:t>HPCA</a:t>
            </a:r>
            <a:r>
              <a:rPr lang="zh-CN" altLang="en-US" smtClean="0"/>
              <a:t>，</a:t>
            </a:r>
            <a:r>
              <a:rPr lang="en-US" altLang="zh-CN" smtClean="0"/>
              <a:t>MICRO</a:t>
            </a:r>
            <a:r>
              <a:rPr lang="zh-CN" altLang="en-US" smtClean="0"/>
              <a:t>，</a:t>
            </a:r>
            <a:r>
              <a:rPr lang="en-US" altLang="zh-CN" smtClean="0"/>
              <a:t>ASPLOS</a:t>
            </a:r>
            <a:r>
              <a:rPr lang="zh-CN" altLang="en-US" smtClean="0"/>
              <a:t>，</a:t>
            </a:r>
            <a:r>
              <a:rPr lang="en-US" altLang="zh-CN" smtClean="0"/>
              <a:t>FAST</a:t>
            </a:r>
            <a:endParaRPr lang="zh-CN" altLang="en-US" smtClean="0"/>
          </a:p>
        </p:txBody>
      </p:sp>
      <p:sp>
        <p:nvSpPr>
          <p:cNvPr id="58372"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74D22B1C-6521-46C7-BF94-013801A949CD}" type="datetime1">
              <a:rPr lang="zh-CN" altLang="en-US" smtClean="0"/>
              <a:pPr defTabSz="913550"/>
              <a:t>2019/3/4</a:t>
            </a:fld>
            <a:endParaRPr lang="zh-CN" altLang="en-US" dirty="0" smtClean="0"/>
          </a:p>
        </p:txBody>
      </p:sp>
      <p:sp>
        <p:nvSpPr>
          <p:cNvPr id="58373"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58374" name="灯片编号占位符 5"/>
          <p:cNvSpPr>
            <a:spLocks noGrp="1" noChangeArrowheads="1"/>
          </p:cNvSpPr>
          <p:nvPr>
            <p:ph type="sldNum" sz="quarter" idx="5"/>
          </p:nvPr>
        </p:nvSpPr>
        <p:spPr>
          <a:noFill/>
          <a:ln>
            <a:headEnd/>
            <a:tailEnd/>
          </a:ln>
        </p:spPr>
        <p:txBody>
          <a:bodyPr/>
          <a:lstStyle/>
          <a:p>
            <a:pPr defTabSz="913550"/>
            <a:fld id="{AAB5C1A7-F625-42CC-AA36-0074268A1B89}" type="slidenum">
              <a:rPr lang="zh-CN" altLang="en-US"/>
              <a:pPr defTabSz="913550"/>
              <a:t>31</a:t>
            </a:fld>
            <a:endParaRPr lang="zh-CN" altLang="en-US" dirty="0"/>
          </a:p>
        </p:txBody>
      </p:sp>
    </p:spTree>
    <p:extLst>
      <p:ext uri="{BB962C8B-B14F-4D97-AF65-F5344CB8AC3E}">
        <p14:creationId xmlns:p14="http://schemas.microsoft.com/office/powerpoint/2010/main" val="1739106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idx="4294967295"/>
          </p:nvPr>
        </p:nvSpPr>
        <p:spPr>
          <a:ln/>
        </p:spPr>
      </p:sp>
      <p:sp>
        <p:nvSpPr>
          <p:cNvPr id="75779" name="备注占位符 2"/>
          <p:cNvSpPr>
            <a:spLocks noGrp="1" noChangeArrowheads="1"/>
          </p:cNvSpPr>
          <p:nvPr>
            <p:ph type="body" idx="4294967295"/>
          </p:nvPr>
        </p:nvSpPr>
        <p:spPr>
          <a:noFill/>
          <a:ln/>
        </p:spPr>
        <p:txBody>
          <a:bodyPr>
            <a:prstTxWarp prst="textNoShape">
              <a:avLst/>
            </a:prstTxWarp>
          </a:bodyPr>
          <a:lstStyle/>
          <a:p>
            <a:r>
              <a:rPr lang="en-US" altLang="zh-CN" smtClean="0"/>
              <a:t>http://baike.baidu.com/view/17904.htm?fromId=968563</a:t>
            </a:r>
          </a:p>
          <a:p>
            <a:endParaRPr lang="en-US" altLang="zh-CN" smtClean="0"/>
          </a:p>
          <a:p>
            <a:r>
              <a:rPr lang="en-US" altLang="zh-CN" smtClean="0"/>
              <a:t>1</a:t>
            </a:r>
            <a:r>
              <a:rPr lang="zh-CN" altLang="en-US" smtClean="0"/>
              <a:t>．</a:t>
            </a:r>
            <a:r>
              <a:rPr lang="zh-CN" altLang="en-US" u="sng" smtClean="0">
                <a:hlinkClick r:id="rId3"/>
              </a:rPr>
              <a:t>集成电路</a:t>
            </a:r>
            <a:r>
              <a:rPr lang="zh-CN" altLang="en-US" u="sng" smtClean="0">
                <a:hlinkClick r:id="rId4"/>
              </a:rPr>
              <a:t>芯片</a:t>
            </a:r>
            <a:r>
              <a:rPr lang="zh-CN" altLang="en-US" smtClean="0"/>
              <a:t>上所集成的电路的数目，每隔</a:t>
            </a:r>
            <a:r>
              <a:rPr lang="en-US" altLang="zh-CN" smtClean="0"/>
              <a:t>18</a:t>
            </a:r>
            <a:r>
              <a:rPr lang="zh-CN" altLang="en-US" smtClean="0"/>
              <a:t>个月就翻一番。</a:t>
            </a:r>
          </a:p>
          <a:p>
            <a:r>
              <a:rPr lang="en-US" altLang="zh-CN" smtClean="0"/>
              <a:t>2</a:t>
            </a:r>
            <a:r>
              <a:rPr lang="zh-CN" altLang="en-US" smtClean="0"/>
              <a:t>．</a:t>
            </a:r>
            <a:r>
              <a:rPr lang="zh-CN" altLang="en-US" u="sng" smtClean="0">
                <a:hlinkClick r:id="rId5"/>
              </a:rPr>
              <a:t>微处理器</a:t>
            </a:r>
            <a:r>
              <a:rPr lang="zh-CN" altLang="en-US" smtClean="0"/>
              <a:t>的性能每隔</a:t>
            </a:r>
            <a:r>
              <a:rPr lang="en-US" altLang="zh-CN" smtClean="0"/>
              <a:t>18</a:t>
            </a:r>
            <a:r>
              <a:rPr lang="zh-CN" altLang="en-US" smtClean="0"/>
              <a:t>个月提高一倍，或价格下降一半。</a:t>
            </a:r>
          </a:p>
          <a:p>
            <a:r>
              <a:rPr lang="en-US" altLang="zh-CN" smtClean="0"/>
              <a:t>3</a:t>
            </a:r>
            <a:r>
              <a:rPr lang="zh-CN" altLang="en-US" smtClean="0"/>
              <a:t>．用一个美元所能买到的</a:t>
            </a:r>
            <a:r>
              <a:rPr lang="zh-CN" altLang="en-US" u="sng" smtClean="0">
                <a:hlinkClick r:id="rId6"/>
              </a:rPr>
              <a:t>电脑</a:t>
            </a:r>
            <a:r>
              <a:rPr lang="zh-CN" altLang="en-US" smtClean="0"/>
              <a:t>性能，每隔</a:t>
            </a:r>
            <a:r>
              <a:rPr lang="en-US" altLang="zh-CN" smtClean="0"/>
              <a:t>18</a:t>
            </a:r>
            <a:r>
              <a:rPr lang="zh-CN" altLang="en-US" smtClean="0"/>
              <a:t>个月翻两番。</a:t>
            </a:r>
          </a:p>
          <a:p>
            <a:endParaRPr lang="zh-CN" altLang="en-US" smtClean="0"/>
          </a:p>
        </p:txBody>
      </p:sp>
      <p:sp>
        <p:nvSpPr>
          <p:cNvPr id="75780" name="灯片编号占位符 3"/>
          <p:cNvSpPr>
            <a:spLocks noGrp="1" noChangeArrowheads="1"/>
          </p:cNvSpPr>
          <p:nvPr>
            <p:ph type="sldNum" sz="quarter" idx="5"/>
          </p:nvPr>
        </p:nvSpPr>
        <p:spPr>
          <a:noFill/>
          <a:ln>
            <a:headEnd/>
            <a:tailEnd/>
          </a:ln>
        </p:spPr>
        <p:txBody>
          <a:bodyPr/>
          <a:lstStyle/>
          <a:p>
            <a:pPr defTabSz="913550"/>
            <a:fld id="{FF17D0D1-350C-4F36-A1AF-3F6BA5790C1D}" type="slidenum">
              <a:rPr lang="zh-CN" altLang="en-US"/>
              <a:pPr defTabSz="913550"/>
              <a:t>47</a:t>
            </a:fld>
            <a:endParaRPr lang="zh-CN" altLang="en-US" dirty="0"/>
          </a:p>
        </p:txBody>
      </p:sp>
    </p:spTree>
    <p:extLst>
      <p:ext uri="{BB962C8B-B14F-4D97-AF65-F5344CB8AC3E}">
        <p14:creationId xmlns:p14="http://schemas.microsoft.com/office/powerpoint/2010/main" val="197527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4294967295"/>
          </p:nvPr>
        </p:nvSpPr>
        <p:spPr>
          <a:xfrm>
            <a:off x="506557" y="4277210"/>
            <a:ext cx="5802803" cy="4055137"/>
          </a:xfrm>
          <a:noFill/>
          <a:ln/>
        </p:spPr>
        <p:txBody>
          <a:bodyPr lIns="89000" tIns="43720" rIns="89000" bIns="43720">
            <a:prstTxWarp prst="textNoShape">
              <a:avLst/>
            </a:prstTxWarp>
          </a:bodyPr>
          <a:lstStyle/>
          <a:p>
            <a:endParaRPr lang="en-US" altLang="zh-CN" smtClean="0"/>
          </a:p>
        </p:txBody>
      </p:sp>
      <p:sp>
        <p:nvSpPr>
          <p:cNvPr id="77827" name="Rectangle 3"/>
          <p:cNvSpPr>
            <a:spLocks noGrp="1" noRot="1" noChangeAspect="1" noChangeArrowheads="1" noTextEdit="1"/>
          </p:cNvSpPr>
          <p:nvPr>
            <p:ph type="sldImg" idx="4294967295"/>
          </p:nvPr>
        </p:nvSpPr>
        <p:spPr>
          <a:xfrm>
            <a:off x="1130300" y="577850"/>
            <a:ext cx="4486275" cy="3365500"/>
          </a:xfrm>
          <a:ln/>
        </p:spPr>
      </p:sp>
    </p:spTree>
    <p:extLst>
      <p:ext uri="{BB962C8B-B14F-4D97-AF65-F5344CB8AC3E}">
        <p14:creationId xmlns:p14="http://schemas.microsoft.com/office/powerpoint/2010/main" val="456589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ChangeArrowheads="1" noTextEdit="1"/>
          </p:cNvSpPr>
          <p:nvPr>
            <p:ph type="sldImg" idx="4294967295"/>
          </p:nvPr>
        </p:nvSpPr>
        <p:spPr>
          <a:ln/>
        </p:spPr>
      </p:sp>
      <p:sp>
        <p:nvSpPr>
          <p:cNvPr id="79875" name="Notes Placeholder 2"/>
          <p:cNvSpPr>
            <a:spLocks noGrp="1" noChangeArrowheads="1"/>
          </p:cNvSpPr>
          <p:nvPr>
            <p:ph type="body" idx="4294967295"/>
          </p:nvPr>
        </p:nvSpPr>
        <p:spPr>
          <a:noFill/>
          <a:ln/>
        </p:spPr>
        <p:txBody>
          <a:bodyPr>
            <a:prstTxWarp prst="textNoShape">
              <a:avLst/>
            </a:prstTxWarp>
          </a:bodyPr>
          <a:lstStyle/>
          <a:p>
            <a:r>
              <a:rPr lang="en-US" altLang="zh-CN" smtClean="0"/>
              <a:t>Capability computing vs. capacity computing</a:t>
            </a:r>
          </a:p>
        </p:txBody>
      </p:sp>
      <p:sp>
        <p:nvSpPr>
          <p:cNvPr id="79876" name="Slide Number Placeholder 3"/>
          <p:cNvSpPr>
            <a:spLocks noGrp="1" noChangeArrowheads="1"/>
          </p:cNvSpPr>
          <p:nvPr>
            <p:ph type="sldNum" sz="quarter" idx="5"/>
          </p:nvPr>
        </p:nvSpPr>
        <p:spPr>
          <a:noFill/>
          <a:ln>
            <a:headEnd/>
            <a:tailEnd/>
          </a:ln>
        </p:spPr>
        <p:txBody>
          <a:bodyPr/>
          <a:lstStyle/>
          <a:p>
            <a:pPr defTabSz="913550"/>
            <a:fld id="{EC9411CE-47FE-41B7-B15D-9E36F27B583B}" type="slidenum">
              <a:rPr lang="en-US" altLang="zh-CN"/>
              <a:pPr defTabSz="913550"/>
              <a:t>49</a:t>
            </a:fld>
            <a:endParaRPr lang="en-US" altLang="zh-CN" dirty="0"/>
          </a:p>
        </p:txBody>
      </p:sp>
    </p:spTree>
    <p:extLst>
      <p:ext uri="{BB962C8B-B14F-4D97-AF65-F5344CB8AC3E}">
        <p14:creationId xmlns:p14="http://schemas.microsoft.com/office/powerpoint/2010/main" val="651874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ChangeArrowheads="1" noTextEdit="1"/>
          </p:cNvSpPr>
          <p:nvPr>
            <p:ph type="sldImg" idx="4294967295"/>
          </p:nvPr>
        </p:nvSpPr>
        <p:spPr>
          <a:ln/>
        </p:spPr>
      </p:sp>
      <p:sp>
        <p:nvSpPr>
          <p:cNvPr id="81923" name="备注占位符 2"/>
          <p:cNvSpPr>
            <a:spLocks noGrp="1" noChangeArrowheads="1"/>
          </p:cNvSpPr>
          <p:nvPr>
            <p:ph type="body" idx="4294967295"/>
          </p:nvPr>
        </p:nvSpPr>
        <p:spPr>
          <a:noFill/>
          <a:ln/>
        </p:spPr>
        <p:txBody>
          <a:bodyPr>
            <a:prstTxWarp prst="textNoShape">
              <a:avLst/>
            </a:prstTxWarp>
          </a:bodyPr>
          <a:lstStyle/>
          <a:p>
            <a:endParaRPr lang="zh-CN" altLang="en-US" smtClean="0"/>
          </a:p>
        </p:txBody>
      </p:sp>
      <p:sp>
        <p:nvSpPr>
          <p:cNvPr id="8192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03A8D833-53FF-43E7-BD85-3C25B5201095}" type="datetime1">
              <a:rPr lang="zh-CN" altLang="en-US" smtClean="0"/>
              <a:pPr defTabSz="913550"/>
              <a:t>2019/3/4</a:t>
            </a:fld>
            <a:endParaRPr lang="zh-CN" altLang="en-US" dirty="0" smtClean="0"/>
          </a:p>
        </p:txBody>
      </p:sp>
      <p:sp>
        <p:nvSpPr>
          <p:cNvPr id="8192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1926" name="灯片编号占位符 5"/>
          <p:cNvSpPr>
            <a:spLocks noGrp="1" noChangeArrowheads="1"/>
          </p:cNvSpPr>
          <p:nvPr>
            <p:ph type="sldNum" sz="quarter" idx="5"/>
          </p:nvPr>
        </p:nvSpPr>
        <p:spPr>
          <a:noFill/>
          <a:ln>
            <a:headEnd/>
            <a:tailEnd/>
          </a:ln>
        </p:spPr>
        <p:txBody>
          <a:bodyPr/>
          <a:lstStyle/>
          <a:p>
            <a:pPr defTabSz="913550"/>
            <a:fld id="{9CE3725A-147A-44FA-9215-10A3AA70F34C}" type="slidenum">
              <a:rPr lang="zh-CN" altLang="en-US"/>
              <a:pPr defTabSz="913550"/>
              <a:t>50</a:t>
            </a:fld>
            <a:endParaRPr lang="zh-CN" altLang="en-US" dirty="0"/>
          </a:p>
        </p:txBody>
      </p:sp>
    </p:spTree>
    <p:extLst>
      <p:ext uri="{BB962C8B-B14F-4D97-AF65-F5344CB8AC3E}">
        <p14:creationId xmlns:p14="http://schemas.microsoft.com/office/powerpoint/2010/main" val="2911120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smtClean="0"/>
              <a:t>03/04-Lecture 1 </a:t>
            </a:r>
            <a:endParaRPr lang="zh-CN" altLang="en-US"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2019/3/4</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52</a:t>
            </a:fld>
            <a:endParaRPr lang="zh-CN" altLang="en-US" dirty="0"/>
          </a:p>
        </p:txBody>
      </p:sp>
    </p:spTree>
    <p:extLst>
      <p:ext uri="{BB962C8B-B14F-4D97-AF65-F5344CB8AC3E}">
        <p14:creationId xmlns:p14="http://schemas.microsoft.com/office/powerpoint/2010/main" val="213209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a:spLocks noGrp="1" noChangeArrowheads="1"/>
          </p:cNvSpPr>
          <p:nvPr>
            <p:ph type="sldNum" sz="quarter" idx="5"/>
          </p:nvPr>
        </p:nvSpPr>
        <p:spPr>
          <a:noFill/>
          <a:ln>
            <a:headEnd/>
            <a:tailEnd/>
          </a:ln>
        </p:spPr>
        <p:txBody>
          <a:bodyPr/>
          <a:lstStyle/>
          <a:p>
            <a:pPr defTabSz="913550"/>
            <a:fld id="{B3C076A9-9F17-47A0-8BCA-BC4F11D9EFBE}" type="slidenum">
              <a:rPr lang="zh-CN" altLang="en-US"/>
              <a:pPr defTabSz="913550"/>
              <a:t>4</a:t>
            </a:fld>
            <a:endParaRPr lang="zh-CN" altLang="en-US" dirty="0"/>
          </a:p>
        </p:txBody>
      </p:sp>
      <p:sp>
        <p:nvSpPr>
          <p:cNvPr id="10243" name="Rectangle 2"/>
          <p:cNvSpPr>
            <a:spLocks noGrp="1" noRot="1" noChangeAspect="1" noChangeArrowheads="1" noTextEdit="1"/>
          </p:cNvSpPr>
          <p:nvPr>
            <p:ph type="sldImg" idx="4294967295"/>
          </p:nvPr>
        </p:nvSpPr>
        <p:spPr>
          <a:ln/>
        </p:spPr>
      </p:sp>
      <p:sp>
        <p:nvSpPr>
          <p:cNvPr id="1024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024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4190B7E0-8DBD-499C-BDE2-6B034E9983F4}" type="datetime1">
              <a:rPr lang="zh-CN" altLang="en-US" smtClean="0"/>
              <a:pPr defTabSz="913550"/>
              <a:t>2019/3/4</a:t>
            </a:fld>
            <a:endParaRPr lang="zh-CN" altLang="en-US" dirty="0" smtClean="0"/>
          </a:p>
        </p:txBody>
      </p:sp>
      <p:sp>
        <p:nvSpPr>
          <p:cNvPr id="1024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931310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body" idx="4294967295"/>
          </p:nvPr>
        </p:nvSpPr>
        <p:spPr>
          <a:xfrm>
            <a:off x="506557" y="4277210"/>
            <a:ext cx="5802803" cy="4055137"/>
          </a:xfrm>
          <a:noFill/>
          <a:ln/>
        </p:spPr>
        <p:txBody>
          <a:bodyPr lIns="89000" tIns="43720" rIns="89000" bIns="43720">
            <a:prstTxWarp prst="textNoShape">
              <a:avLst/>
            </a:prstTxWarp>
          </a:bodyPr>
          <a:lstStyle/>
          <a:p>
            <a:endParaRPr lang="en-US" altLang="zh-CN" smtClean="0"/>
          </a:p>
        </p:txBody>
      </p:sp>
      <p:sp>
        <p:nvSpPr>
          <p:cNvPr id="90115" name="Rectangle 3"/>
          <p:cNvSpPr>
            <a:spLocks noGrp="1" noRot="1" noChangeAspect="1" noChangeArrowheads="1" noTextEdit="1"/>
          </p:cNvSpPr>
          <p:nvPr>
            <p:ph type="sldImg" idx="4294967295"/>
          </p:nvPr>
        </p:nvSpPr>
        <p:spPr>
          <a:xfrm>
            <a:off x="1130300" y="577850"/>
            <a:ext cx="4486275" cy="3365500"/>
          </a:xfrm>
          <a:ln/>
        </p:spPr>
      </p:sp>
    </p:spTree>
    <p:extLst>
      <p:ext uri="{BB962C8B-B14F-4D97-AF65-F5344CB8AC3E}">
        <p14:creationId xmlns:p14="http://schemas.microsoft.com/office/powerpoint/2010/main" val="2799790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dt" sz="quarter" idx="1"/>
          </p:nvPr>
        </p:nvSpPr>
        <p:spPr>
          <a:noFill/>
          <a:ln>
            <a:headEnd/>
            <a:tailEnd/>
          </a:ln>
        </p:spPr>
        <p:txBody>
          <a:bodyPr>
            <a:prstTxWarp prst="textNoShape">
              <a:avLst/>
            </a:prstTxWarp>
          </a:bodyPr>
          <a:lstStyle/>
          <a:p>
            <a:pPr defTabSz="913550"/>
            <a:fld id="{361B3420-D3B4-4FEF-91A5-AFE43883FE33}" type="datetime1">
              <a:rPr lang="zh-CN" altLang="en-US" smtClean="0"/>
              <a:pPr defTabSz="913550"/>
              <a:t>2019/3/4</a:t>
            </a:fld>
            <a:endParaRPr lang="zh-CN" altLang="en-US" dirty="0" smtClean="0"/>
          </a:p>
        </p:txBody>
      </p:sp>
      <p:sp>
        <p:nvSpPr>
          <p:cNvPr id="93187" name="Rectangle 6"/>
          <p:cNvSpPr>
            <a:spLocks noGrp="1" noChangeArrowheads="1"/>
          </p:cNvSpPr>
          <p:nvPr>
            <p:ph type="ftr" sz="quarter" idx="4"/>
          </p:nvPr>
        </p:nvSpPr>
        <p:spPr>
          <a:noFill/>
          <a:ln>
            <a:headEnd/>
            <a:tailEnd/>
          </a:ln>
        </p:spPr>
        <p:txBody>
          <a:bodyPr>
            <a:prstTxWarp prst="textNoShape">
              <a:avLst/>
            </a:prstTxWarp>
          </a:bodyPr>
          <a:lstStyle/>
          <a:p>
            <a:pPr defTabSz="913550"/>
            <a:r>
              <a:rPr lang="en-US" altLang="zh-CN" dirty="0" smtClean="0"/>
              <a:t>Chapter 2 — Instructions: Language of the Computer</a:t>
            </a:r>
          </a:p>
        </p:txBody>
      </p:sp>
      <p:sp>
        <p:nvSpPr>
          <p:cNvPr id="93188" name="Rectangle 7"/>
          <p:cNvSpPr>
            <a:spLocks noGrp="1" noChangeArrowheads="1"/>
          </p:cNvSpPr>
          <p:nvPr>
            <p:ph type="sldNum" sz="quarter" idx="5"/>
          </p:nvPr>
        </p:nvSpPr>
        <p:spPr>
          <a:noFill/>
          <a:ln>
            <a:headEnd/>
            <a:tailEnd/>
          </a:ln>
        </p:spPr>
        <p:txBody>
          <a:bodyPr/>
          <a:lstStyle/>
          <a:p>
            <a:pPr defTabSz="913550"/>
            <a:fld id="{EB3F96CE-EAFE-4D80-9FCC-49112769A7E6}" type="slidenum">
              <a:rPr lang="en-US" altLang="zh-CN"/>
              <a:pPr defTabSz="913550"/>
              <a:t>58</a:t>
            </a:fld>
            <a:endParaRPr lang="en-US" altLang="zh-CN" dirty="0"/>
          </a:p>
        </p:txBody>
      </p:sp>
      <p:sp>
        <p:nvSpPr>
          <p:cNvPr id="93189" name="Rectangle 2"/>
          <p:cNvSpPr>
            <a:spLocks noGrp="1" noRot="1" noChangeAspect="1" noChangeArrowheads="1" noTextEdit="1"/>
          </p:cNvSpPr>
          <p:nvPr>
            <p:ph type="sldImg" idx="4294967295"/>
          </p:nvPr>
        </p:nvSpPr>
        <p:spPr>
          <a:ln/>
        </p:spPr>
      </p:sp>
      <p:sp>
        <p:nvSpPr>
          <p:cNvPr id="93190" name="Rectangle 3"/>
          <p:cNvSpPr>
            <a:spLocks noGrp="1" noChangeArrowheads="1"/>
          </p:cNvSpPr>
          <p:nvPr>
            <p:ph type="body" idx="4294967295"/>
          </p:nvPr>
        </p:nvSpPr>
        <p:spPr>
          <a:noFill/>
          <a:ln/>
        </p:spPr>
        <p:txBody>
          <a:bodyPr>
            <a:prstTxWarp prst="textNoShape">
              <a:avLst/>
            </a:prstTxWarp>
          </a:bodyPr>
          <a:lstStyle/>
          <a:p>
            <a:endParaRPr lang="en-AU" altLang="zh-CN" smtClean="0"/>
          </a:p>
        </p:txBody>
      </p:sp>
    </p:spTree>
    <p:extLst>
      <p:ext uri="{BB962C8B-B14F-4D97-AF65-F5344CB8AC3E}">
        <p14:creationId xmlns:p14="http://schemas.microsoft.com/office/powerpoint/2010/main" val="3691204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5234" name="Rectangle 6"/>
          <p:cNvSpPr>
            <a:spLocks noGrp="1" noChangeArrowheads="1"/>
          </p:cNvSpPr>
          <p:nvPr>
            <p:ph type="sldNum" sz="quarter" idx="5"/>
          </p:nvPr>
        </p:nvSpPr>
        <p:spPr>
          <a:noFill/>
          <a:ln>
            <a:headEnd/>
            <a:tailEnd/>
          </a:ln>
        </p:spPr>
        <p:txBody>
          <a:bodyPr/>
          <a:lstStyle/>
          <a:p>
            <a:pPr defTabSz="913550">
              <a:tabLst>
                <a:tab pos="441940" algn="l"/>
                <a:tab pos="883879" algn="l"/>
                <a:tab pos="1325819" algn="l"/>
                <a:tab pos="1767758" algn="l"/>
                <a:tab pos="2209698" algn="l"/>
                <a:tab pos="2651637" algn="l"/>
                <a:tab pos="3093577" algn="l"/>
              </a:tabLst>
            </a:pPr>
            <a:fld id="{8464A8C2-DF65-4E35-BE04-CDA0FF54F318}" type="slidenum">
              <a:rPr lang="en-US" altLang="en-US">
                <a:solidFill>
                  <a:srgbClr val="000000"/>
                </a:solidFill>
                <a:ea typeface="微软雅黑" pitchFamily="34" charset="-122"/>
              </a:rPr>
              <a:pPr defTabSz="913550">
                <a:tabLst>
                  <a:tab pos="441940" algn="l"/>
                  <a:tab pos="883879" algn="l"/>
                  <a:tab pos="1325819" algn="l"/>
                  <a:tab pos="1767758" algn="l"/>
                  <a:tab pos="2209698" algn="l"/>
                  <a:tab pos="2651637" algn="l"/>
                  <a:tab pos="3093577" algn="l"/>
                </a:tabLst>
              </a:pPr>
              <a:t>59</a:t>
            </a:fld>
            <a:endParaRPr lang="en-US" altLang="en-US" dirty="0">
              <a:solidFill>
                <a:srgbClr val="000000"/>
              </a:solidFill>
              <a:ea typeface="微软雅黑" pitchFamily="34" charset="-122"/>
            </a:endParaRPr>
          </a:p>
        </p:txBody>
      </p:sp>
      <p:sp>
        <p:nvSpPr>
          <p:cNvPr id="95235" name="Rectangle 1"/>
          <p:cNvSpPr>
            <a:spLocks noGrp="1" noRot="1" noChangeAspect="1" noChangeArrowheads="1" noTextEdit="1"/>
          </p:cNvSpPr>
          <p:nvPr>
            <p:ph type="sldImg" idx="4294967295"/>
          </p:nvPr>
        </p:nvSpPr>
        <p:spPr>
          <a:xfrm>
            <a:off x="1077913" y="800100"/>
            <a:ext cx="5264150" cy="3949700"/>
          </a:xfrm>
          <a:solidFill>
            <a:srgbClr val="FFFFFF"/>
          </a:solidFill>
          <a:ln/>
        </p:spPr>
      </p:sp>
      <p:sp>
        <p:nvSpPr>
          <p:cNvPr id="95236" name="Rectangle 2"/>
          <p:cNvSpPr>
            <a:spLocks noGrp="1" noChangeArrowheads="1"/>
          </p:cNvSpPr>
          <p:nvPr>
            <p:ph type="body" idx="4294967295"/>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1423681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idx="4294967295"/>
          </p:nvPr>
        </p:nvSpPr>
        <p:spPr>
          <a:ln/>
        </p:spPr>
      </p:sp>
      <p:sp>
        <p:nvSpPr>
          <p:cNvPr id="97283" name="备注占位符 2"/>
          <p:cNvSpPr>
            <a:spLocks noGrp="1" noChangeArrowheads="1"/>
          </p:cNvSpPr>
          <p:nvPr>
            <p:ph type="body" idx="4294967295"/>
          </p:nvPr>
        </p:nvSpPr>
        <p:spPr>
          <a:noFill/>
          <a:ln/>
        </p:spPr>
        <p:txBody>
          <a:bodyPr>
            <a:prstTxWarp prst="textNoShape">
              <a:avLst/>
            </a:prstTxWarp>
          </a:bodyPr>
          <a:lstStyle/>
          <a:p>
            <a:endParaRPr lang="zh-CN" altLang="en-US" smtClean="0"/>
          </a:p>
        </p:txBody>
      </p:sp>
      <p:sp>
        <p:nvSpPr>
          <p:cNvPr id="9728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F975A7E6-CC4C-480D-955C-7A83A0FC4A2B}" type="datetime1">
              <a:rPr lang="zh-CN" altLang="en-US" smtClean="0"/>
              <a:pPr defTabSz="913550"/>
              <a:t>2019/3/4</a:t>
            </a:fld>
            <a:endParaRPr lang="zh-CN" altLang="en-US" dirty="0" smtClean="0"/>
          </a:p>
        </p:txBody>
      </p:sp>
      <p:sp>
        <p:nvSpPr>
          <p:cNvPr id="9728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97286" name="灯片编号占位符 5"/>
          <p:cNvSpPr>
            <a:spLocks noGrp="1" noChangeArrowheads="1"/>
          </p:cNvSpPr>
          <p:nvPr>
            <p:ph type="sldNum" sz="quarter" idx="5"/>
          </p:nvPr>
        </p:nvSpPr>
        <p:spPr>
          <a:noFill/>
          <a:ln>
            <a:headEnd/>
            <a:tailEnd/>
          </a:ln>
        </p:spPr>
        <p:txBody>
          <a:bodyPr/>
          <a:lstStyle/>
          <a:p>
            <a:pPr defTabSz="913550"/>
            <a:fld id="{F909050C-696E-47DD-8CDD-BDC411D3E8E2}" type="slidenum">
              <a:rPr lang="zh-CN" altLang="en-US"/>
              <a:pPr defTabSz="913550"/>
              <a:t>60</a:t>
            </a:fld>
            <a:endParaRPr lang="zh-CN" altLang="en-US" dirty="0"/>
          </a:p>
        </p:txBody>
      </p:sp>
    </p:spTree>
    <p:extLst>
      <p:ext uri="{BB962C8B-B14F-4D97-AF65-F5344CB8AC3E}">
        <p14:creationId xmlns:p14="http://schemas.microsoft.com/office/powerpoint/2010/main" val="2382396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9330" name="Rectangle 6"/>
          <p:cNvSpPr>
            <a:spLocks noGrp="1" noChangeArrowheads="1"/>
          </p:cNvSpPr>
          <p:nvPr>
            <p:ph type="sldNum" sz="quarter" idx="5"/>
          </p:nvPr>
        </p:nvSpPr>
        <p:spPr>
          <a:noFill/>
          <a:ln>
            <a:headEnd/>
            <a:tailEnd/>
          </a:ln>
        </p:spPr>
        <p:txBody>
          <a:bodyPr/>
          <a:lstStyle/>
          <a:p>
            <a:pPr defTabSz="913550">
              <a:tabLst>
                <a:tab pos="441940" algn="l"/>
                <a:tab pos="883879" algn="l"/>
                <a:tab pos="1325819" algn="l"/>
                <a:tab pos="1767758" algn="l"/>
                <a:tab pos="2209698" algn="l"/>
                <a:tab pos="2651637" algn="l"/>
                <a:tab pos="3093577" algn="l"/>
              </a:tabLst>
            </a:pPr>
            <a:fld id="{81D35879-F4A2-4EC5-A208-37196A3BFD79}" type="slidenum">
              <a:rPr lang="en-US" altLang="en-US">
                <a:solidFill>
                  <a:srgbClr val="000000"/>
                </a:solidFill>
                <a:ea typeface="微软雅黑" pitchFamily="34" charset="-122"/>
              </a:rPr>
              <a:pPr defTabSz="913550">
                <a:tabLst>
                  <a:tab pos="441940" algn="l"/>
                  <a:tab pos="883879" algn="l"/>
                  <a:tab pos="1325819" algn="l"/>
                  <a:tab pos="1767758" algn="l"/>
                  <a:tab pos="2209698" algn="l"/>
                  <a:tab pos="2651637" algn="l"/>
                  <a:tab pos="3093577" algn="l"/>
                </a:tabLst>
              </a:pPr>
              <a:t>61</a:t>
            </a:fld>
            <a:endParaRPr lang="en-US" altLang="en-US" dirty="0">
              <a:solidFill>
                <a:srgbClr val="000000"/>
              </a:solidFill>
              <a:ea typeface="微软雅黑" pitchFamily="34" charset="-122"/>
            </a:endParaRPr>
          </a:p>
        </p:txBody>
      </p:sp>
      <p:sp>
        <p:nvSpPr>
          <p:cNvPr id="99331" name="Rectangle 1"/>
          <p:cNvSpPr>
            <a:spLocks noGrp="1" noRot="1" noChangeAspect="1" noChangeArrowheads="1" noTextEdit="1"/>
          </p:cNvSpPr>
          <p:nvPr>
            <p:ph type="sldImg" idx="4294967295"/>
          </p:nvPr>
        </p:nvSpPr>
        <p:spPr>
          <a:xfrm>
            <a:off x="1077913" y="800100"/>
            <a:ext cx="5264150" cy="3949700"/>
          </a:xfrm>
          <a:solidFill>
            <a:srgbClr val="FFFFFF"/>
          </a:solidFill>
          <a:ln/>
        </p:spPr>
      </p:sp>
      <p:sp>
        <p:nvSpPr>
          <p:cNvPr id="99332" name="Rectangle 2"/>
          <p:cNvSpPr>
            <a:spLocks noGrp="1" noChangeArrowheads="1"/>
          </p:cNvSpPr>
          <p:nvPr>
            <p:ph type="body" idx="4294967295"/>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3963463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ChangeArrowheads="1" noTextEdit="1"/>
          </p:cNvSpPr>
          <p:nvPr>
            <p:ph type="sldImg" idx="4294967295"/>
          </p:nvPr>
        </p:nvSpPr>
        <p:spPr>
          <a:ln/>
        </p:spPr>
      </p:sp>
      <p:sp>
        <p:nvSpPr>
          <p:cNvPr id="101379" name="备注占位符 2"/>
          <p:cNvSpPr>
            <a:spLocks noGrp="1" noChangeArrowheads="1"/>
          </p:cNvSpPr>
          <p:nvPr>
            <p:ph type="body" idx="4294967295"/>
          </p:nvPr>
        </p:nvSpPr>
        <p:spPr>
          <a:noFill/>
          <a:ln/>
        </p:spPr>
        <p:txBody>
          <a:bodyPr>
            <a:prstTxWarp prst="textNoShape">
              <a:avLst/>
            </a:prstTxWarp>
          </a:bodyPr>
          <a:lstStyle/>
          <a:p>
            <a:endParaRPr lang="zh-CN" altLang="en-US" smtClean="0"/>
          </a:p>
        </p:txBody>
      </p:sp>
      <p:sp>
        <p:nvSpPr>
          <p:cNvPr id="101380"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E6C9C56C-1839-48EC-93C6-727C1828EDB4}" type="datetime1">
              <a:rPr lang="zh-CN" altLang="en-US" smtClean="0"/>
              <a:pPr defTabSz="913550"/>
              <a:t>2019/3/4</a:t>
            </a:fld>
            <a:endParaRPr lang="zh-CN" altLang="en-US" dirty="0" smtClean="0"/>
          </a:p>
        </p:txBody>
      </p:sp>
      <p:sp>
        <p:nvSpPr>
          <p:cNvPr id="101381"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01382" name="灯片编号占位符 5"/>
          <p:cNvSpPr>
            <a:spLocks noGrp="1" noChangeArrowheads="1"/>
          </p:cNvSpPr>
          <p:nvPr>
            <p:ph type="sldNum" sz="quarter" idx="5"/>
          </p:nvPr>
        </p:nvSpPr>
        <p:spPr>
          <a:noFill/>
          <a:ln>
            <a:headEnd/>
            <a:tailEnd/>
          </a:ln>
        </p:spPr>
        <p:txBody>
          <a:bodyPr/>
          <a:lstStyle/>
          <a:p>
            <a:pPr defTabSz="913550"/>
            <a:fld id="{A0621030-39C5-4E55-8F90-374B7CDE7B51}" type="slidenum">
              <a:rPr lang="zh-CN" altLang="en-US"/>
              <a:pPr defTabSz="913550"/>
              <a:t>62</a:t>
            </a:fld>
            <a:endParaRPr lang="zh-CN" altLang="en-US" dirty="0"/>
          </a:p>
        </p:txBody>
      </p:sp>
    </p:spTree>
    <p:extLst>
      <p:ext uri="{BB962C8B-B14F-4D97-AF65-F5344CB8AC3E}">
        <p14:creationId xmlns:p14="http://schemas.microsoft.com/office/powerpoint/2010/main" val="552608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5"/>
          <p:cNvSpPr>
            <a:spLocks noGrp="1" noChangeArrowheads="1"/>
          </p:cNvSpPr>
          <p:nvPr>
            <p:ph type="sldNum" sz="quarter" idx="5"/>
          </p:nvPr>
        </p:nvSpPr>
        <p:spPr>
          <a:noFill/>
          <a:ln>
            <a:headEnd/>
            <a:tailEnd/>
          </a:ln>
        </p:spPr>
        <p:txBody>
          <a:bodyPr/>
          <a:lstStyle/>
          <a:p>
            <a:pPr defTabSz="913550"/>
            <a:fld id="{72096CB5-43EC-4609-8DA5-21BE4FE27DD1}" type="slidenum">
              <a:rPr lang="zh-CN" altLang="en-US"/>
              <a:pPr defTabSz="913550"/>
              <a:t>67</a:t>
            </a:fld>
            <a:endParaRPr lang="zh-CN" altLang="en-US" dirty="0"/>
          </a:p>
        </p:txBody>
      </p:sp>
      <p:sp>
        <p:nvSpPr>
          <p:cNvPr id="107523" name="Rectangle 2"/>
          <p:cNvSpPr>
            <a:spLocks noGrp="1" noRot="1" noChangeAspect="1" noChangeArrowheads="1" noTextEdit="1"/>
          </p:cNvSpPr>
          <p:nvPr>
            <p:ph type="sldImg" idx="4294967295"/>
          </p:nvPr>
        </p:nvSpPr>
        <p:spPr>
          <a:ln/>
        </p:spPr>
      </p:sp>
      <p:sp>
        <p:nvSpPr>
          <p:cNvPr id="107524" name="Rectangle 3"/>
          <p:cNvSpPr>
            <a:spLocks noGrp="1" noChangeArrowheads="1"/>
          </p:cNvSpPr>
          <p:nvPr>
            <p:ph type="body" idx="4294967295"/>
          </p:nvPr>
        </p:nvSpPr>
        <p:spPr>
          <a:noFill/>
          <a:ln/>
        </p:spPr>
        <p:txBody>
          <a:bodyPr>
            <a:prstTxWarp prst="textNoShape">
              <a:avLst/>
            </a:prstTxWarp>
          </a:bodyPr>
          <a:lstStyle/>
          <a:p>
            <a:endParaRPr lang="zh-CN" altLang="en-US" smtClean="0"/>
          </a:p>
        </p:txBody>
      </p:sp>
      <p:sp>
        <p:nvSpPr>
          <p:cNvPr id="1075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BCA9147-26B2-4932-8B17-4EA29D981651}" type="datetime1">
              <a:rPr lang="zh-CN" altLang="en-US" smtClean="0"/>
              <a:pPr defTabSz="913550"/>
              <a:t>2019/3/4</a:t>
            </a:fld>
            <a:endParaRPr lang="zh-CN" altLang="en-US" dirty="0" smtClean="0"/>
          </a:p>
        </p:txBody>
      </p:sp>
      <p:sp>
        <p:nvSpPr>
          <p:cNvPr id="1075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24136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ChangeArrowheads="1" noTextEdit="1"/>
          </p:cNvSpPr>
          <p:nvPr>
            <p:ph type="sldImg" idx="4294967295"/>
          </p:nvPr>
        </p:nvSpPr>
        <p:spPr>
          <a:ln/>
        </p:spPr>
      </p:sp>
      <p:sp>
        <p:nvSpPr>
          <p:cNvPr id="110595" name="备注占位符 2"/>
          <p:cNvSpPr>
            <a:spLocks noGrp="1" noChangeArrowheads="1"/>
          </p:cNvSpPr>
          <p:nvPr>
            <p:ph type="body" idx="4294967295"/>
          </p:nvPr>
        </p:nvSpPr>
        <p:spPr>
          <a:noFill/>
          <a:ln/>
        </p:spPr>
        <p:txBody>
          <a:bodyPr>
            <a:prstTxWarp prst="textNoShape">
              <a:avLst/>
            </a:prstTxWarp>
          </a:bodyPr>
          <a:lstStyle/>
          <a:p>
            <a:r>
              <a:rPr lang="zh-CN" altLang="en-US" smtClean="0"/>
              <a:t>电热板   核反应堆（原子炉）  火箭喷管</a:t>
            </a:r>
          </a:p>
        </p:txBody>
      </p:sp>
      <p:sp>
        <p:nvSpPr>
          <p:cNvPr id="1105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3D090304-B98D-45D5-8E97-FA69F8C781BF}" type="datetime1">
              <a:rPr lang="zh-CN" altLang="en-US" smtClean="0"/>
              <a:pPr defTabSz="913550"/>
              <a:t>2019/3/4</a:t>
            </a:fld>
            <a:endParaRPr lang="zh-CN" altLang="en-US" dirty="0" smtClean="0"/>
          </a:p>
        </p:txBody>
      </p:sp>
      <p:sp>
        <p:nvSpPr>
          <p:cNvPr id="1105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10598" name="灯片编号占位符 5"/>
          <p:cNvSpPr>
            <a:spLocks noGrp="1" noChangeArrowheads="1"/>
          </p:cNvSpPr>
          <p:nvPr>
            <p:ph type="sldNum" sz="quarter" idx="5"/>
          </p:nvPr>
        </p:nvSpPr>
        <p:spPr>
          <a:noFill/>
          <a:ln>
            <a:headEnd/>
            <a:tailEnd/>
          </a:ln>
        </p:spPr>
        <p:txBody>
          <a:bodyPr/>
          <a:lstStyle/>
          <a:p>
            <a:pPr defTabSz="913550"/>
            <a:fld id="{8A3AFEFB-2350-4AAE-9910-5E3956901162}" type="slidenum">
              <a:rPr lang="zh-CN" altLang="en-US"/>
              <a:pPr defTabSz="913550"/>
              <a:t>69</a:t>
            </a:fld>
            <a:endParaRPr lang="zh-CN" altLang="en-US" dirty="0"/>
          </a:p>
        </p:txBody>
      </p:sp>
    </p:spTree>
    <p:extLst>
      <p:ext uri="{BB962C8B-B14F-4D97-AF65-F5344CB8AC3E}">
        <p14:creationId xmlns:p14="http://schemas.microsoft.com/office/powerpoint/2010/main" val="3840915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ChangeArrowheads="1" noTextEdit="1"/>
          </p:cNvSpPr>
          <p:nvPr>
            <p:ph type="sldImg" idx="4294967295"/>
          </p:nvPr>
        </p:nvSpPr>
        <p:spPr>
          <a:ln/>
        </p:spPr>
      </p:sp>
      <p:sp>
        <p:nvSpPr>
          <p:cNvPr id="123907"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23908" name="灯片编号占位符 3"/>
          <p:cNvSpPr>
            <a:spLocks noGrp="1" noChangeArrowheads="1"/>
          </p:cNvSpPr>
          <p:nvPr>
            <p:ph type="sldNum" sz="quarter" idx="5"/>
          </p:nvPr>
        </p:nvSpPr>
        <p:spPr>
          <a:noFill/>
          <a:ln>
            <a:headEnd/>
            <a:tailEnd/>
          </a:ln>
        </p:spPr>
        <p:txBody>
          <a:bodyPr/>
          <a:lstStyle/>
          <a:p>
            <a:pPr defTabSz="913550"/>
            <a:fld id="{FD51574E-F3E9-4DF0-83F1-F1FD87BFDA68}" type="slidenum">
              <a:rPr lang="zh-CN" altLang="en-US"/>
              <a:pPr defTabSz="913550"/>
              <a:t>72</a:t>
            </a:fld>
            <a:endParaRPr lang="zh-CN" altLang="en-US" dirty="0"/>
          </a:p>
        </p:txBody>
      </p:sp>
      <p:sp>
        <p:nvSpPr>
          <p:cNvPr id="12390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0630792-1BA9-4664-91E2-476D97CD65A1}" type="datetime1">
              <a:rPr lang="zh-CN" altLang="en-US" smtClean="0"/>
              <a:pPr defTabSz="913550"/>
              <a:t>2019/3/4</a:t>
            </a:fld>
            <a:endParaRPr lang="zh-CN" altLang="en-US" dirty="0" smtClean="0"/>
          </a:p>
        </p:txBody>
      </p:sp>
      <p:sp>
        <p:nvSpPr>
          <p:cNvPr id="12391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480613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ChangeArrowheads="1" noTextEdit="1"/>
          </p:cNvSpPr>
          <p:nvPr>
            <p:ph type="sldImg" idx="4294967295"/>
          </p:nvPr>
        </p:nvSpPr>
        <p:spPr>
          <a:ln/>
        </p:spPr>
      </p:sp>
      <p:sp>
        <p:nvSpPr>
          <p:cNvPr id="119811"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19812" name="灯片编号占位符 3"/>
          <p:cNvSpPr>
            <a:spLocks noGrp="1" noChangeArrowheads="1"/>
          </p:cNvSpPr>
          <p:nvPr>
            <p:ph type="sldNum" sz="quarter" idx="5"/>
          </p:nvPr>
        </p:nvSpPr>
        <p:spPr>
          <a:noFill/>
          <a:ln>
            <a:headEnd/>
            <a:tailEnd/>
          </a:ln>
        </p:spPr>
        <p:txBody>
          <a:bodyPr/>
          <a:lstStyle/>
          <a:p>
            <a:pPr defTabSz="913550"/>
            <a:fld id="{EAD4CB31-9DD5-49E8-8A76-D0C8508010A3}" type="slidenum">
              <a:rPr lang="zh-CN" altLang="en-US"/>
              <a:pPr defTabSz="913550"/>
              <a:t>80</a:t>
            </a:fld>
            <a:endParaRPr lang="zh-CN" altLang="en-US" dirty="0"/>
          </a:p>
        </p:txBody>
      </p:sp>
      <p:sp>
        <p:nvSpPr>
          <p:cNvPr id="11981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7D7355D-85F9-46EF-A575-A810FB5F0E5A}" type="datetime1">
              <a:rPr lang="zh-CN" altLang="en-US" smtClean="0"/>
              <a:pPr defTabSz="913550"/>
              <a:t>2019/3/4</a:t>
            </a:fld>
            <a:endParaRPr lang="zh-CN" altLang="en-US" dirty="0" smtClean="0"/>
          </a:p>
        </p:txBody>
      </p:sp>
      <p:sp>
        <p:nvSpPr>
          <p:cNvPr id="11981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893946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idx="4294967295"/>
          </p:nvPr>
        </p:nvSpPr>
        <p:spPr>
          <a:ln/>
        </p:spPr>
      </p:sp>
      <p:sp>
        <p:nvSpPr>
          <p:cNvPr id="13315" name="Rectangle 3"/>
          <p:cNvSpPr>
            <a:spLocks noGrp="1" noChangeArrowheads="1"/>
          </p:cNvSpPr>
          <p:nvPr>
            <p:ph type="body" idx="4294967295"/>
          </p:nvPr>
        </p:nvSpPr>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8897445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Grp="1" noChangeArrowheads="1"/>
          </p:cNvSpPr>
          <p:nvPr>
            <p:ph type="sldNum" sz="quarter" idx="5"/>
          </p:nvPr>
        </p:nvSpPr>
        <p:spPr>
          <a:noFill/>
          <a:ln>
            <a:headEnd/>
            <a:tailEnd/>
          </a:ln>
        </p:spPr>
        <p:txBody>
          <a:bodyPr/>
          <a:lstStyle/>
          <a:p>
            <a:pPr defTabSz="913550"/>
            <a:fld id="{B980D84F-8A90-40AD-BBF1-6E2403C137AA}" type="slidenum">
              <a:rPr lang="zh-CN" altLang="en-US"/>
              <a:pPr defTabSz="913550"/>
              <a:t>81</a:t>
            </a:fld>
            <a:endParaRPr lang="zh-CN" altLang="en-US" dirty="0"/>
          </a:p>
        </p:txBody>
      </p:sp>
      <p:sp>
        <p:nvSpPr>
          <p:cNvPr id="125955" name="Rectangle 2"/>
          <p:cNvSpPr>
            <a:spLocks noGrp="1" noRot="1" noChangeAspect="1" noChangeArrowheads="1" noTextEdit="1"/>
          </p:cNvSpPr>
          <p:nvPr>
            <p:ph type="sldImg" idx="4294967295"/>
          </p:nvPr>
        </p:nvSpPr>
        <p:spPr>
          <a:ln/>
        </p:spPr>
      </p:sp>
      <p:sp>
        <p:nvSpPr>
          <p:cNvPr id="125956" name="Rectangle 3"/>
          <p:cNvSpPr>
            <a:spLocks noGrp="1" noChangeArrowheads="1"/>
          </p:cNvSpPr>
          <p:nvPr>
            <p:ph type="body" idx="4294967295"/>
          </p:nvPr>
        </p:nvSpPr>
        <p:spPr/>
        <p:txBody>
          <a:bodyPr>
            <a:prstTxWarp prst="textNoShape">
              <a:avLst/>
            </a:prstTxWarp>
          </a:bodyPr>
          <a:lstStyle/>
          <a:p>
            <a:endParaRPr lang="en-US" altLang="zh-CN" smtClean="0"/>
          </a:p>
        </p:txBody>
      </p:sp>
      <p:sp>
        <p:nvSpPr>
          <p:cNvPr id="12595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0D741BB-9294-4102-A2D4-39D53C9BFF50}" type="datetime1">
              <a:rPr lang="zh-CN" altLang="en-US" smtClean="0"/>
              <a:pPr defTabSz="913550"/>
              <a:t>2019/3/4</a:t>
            </a:fld>
            <a:endParaRPr lang="zh-CN" altLang="en-US" dirty="0" smtClean="0"/>
          </a:p>
        </p:txBody>
      </p:sp>
      <p:sp>
        <p:nvSpPr>
          <p:cNvPr id="12595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029192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ChangeArrowheads="1" noTextEdit="1"/>
          </p:cNvSpPr>
          <p:nvPr>
            <p:ph type="sldImg" idx="4294967295"/>
          </p:nvPr>
        </p:nvSpPr>
        <p:spPr>
          <a:ln/>
        </p:spPr>
      </p:sp>
      <p:sp>
        <p:nvSpPr>
          <p:cNvPr id="128003"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2800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F5FA6FDB-1D40-4C82-B683-9BE388EE29A2}" type="datetime1">
              <a:rPr lang="zh-CN" altLang="en-US" smtClean="0"/>
              <a:pPr defTabSz="913550"/>
              <a:t>2019/3/4</a:t>
            </a:fld>
            <a:endParaRPr lang="zh-CN" altLang="en-US" dirty="0" smtClean="0"/>
          </a:p>
        </p:txBody>
      </p:sp>
      <p:sp>
        <p:nvSpPr>
          <p:cNvPr id="12800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28006" name="灯片编号占位符 5"/>
          <p:cNvSpPr>
            <a:spLocks noGrp="1" noChangeArrowheads="1"/>
          </p:cNvSpPr>
          <p:nvPr>
            <p:ph type="sldNum" sz="quarter" idx="5"/>
          </p:nvPr>
        </p:nvSpPr>
        <p:spPr>
          <a:noFill/>
          <a:ln>
            <a:headEnd/>
            <a:tailEnd/>
          </a:ln>
        </p:spPr>
        <p:txBody>
          <a:bodyPr/>
          <a:lstStyle/>
          <a:p>
            <a:pPr defTabSz="913550"/>
            <a:fld id="{43DCC767-5161-47A1-BA37-ACEF9FA5FEF9}" type="slidenum">
              <a:rPr lang="zh-CN" altLang="en-US"/>
              <a:pPr defTabSz="913550"/>
              <a:t>82</a:t>
            </a:fld>
            <a:endParaRPr lang="zh-CN" altLang="en-US" dirty="0"/>
          </a:p>
        </p:txBody>
      </p:sp>
    </p:spTree>
    <p:extLst>
      <p:ext uri="{BB962C8B-B14F-4D97-AF65-F5344CB8AC3E}">
        <p14:creationId xmlns:p14="http://schemas.microsoft.com/office/powerpoint/2010/main" val="820410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p:cNvSpPr>
            <a:spLocks noGrp="1" noChangeArrowheads="1"/>
          </p:cNvSpPr>
          <p:nvPr>
            <p:ph type="sldNum" sz="quarter" idx="5"/>
          </p:nvPr>
        </p:nvSpPr>
        <p:spPr>
          <a:noFill/>
          <a:ln>
            <a:headEnd/>
            <a:tailEnd/>
          </a:ln>
        </p:spPr>
        <p:txBody>
          <a:bodyPr/>
          <a:lstStyle/>
          <a:p>
            <a:pPr defTabSz="913550"/>
            <a:fld id="{D399C53C-A580-4AAD-B252-5F210F03F805}" type="slidenum">
              <a:rPr lang="zh-CN" altLang="en-US"/>
              <a:pPr defTabSz="913550"/>
              <a:t>83</a:t>
            </a:fld>
            <a:endParaRPr lang="zh-CN" altLang="en-US" dirty="0"/>
          </a:p>
        </p:txBody>
      </p:sp>
      <p:sp>
        <p:nvSpPr>
          <p:cNvPr id="130051" name="Rectangle 2"/>
          <p:cNvSpPr>
            <a:spLocks noGrp="1" noChangeArrowheads="1"/>
          </p:cNvSpPr>
          <p:nvPr>
            <p:ph type="body" idx="4294967295"/>
          </p:nvPr>
        </p:nvSpPr>
        <p:spPr>
          <a:xfrm>
            <a:off x="512793" y="4341328"/>
            <a:ext cx="5913466" cy="4114566"/>
          </a:xfrm>
        </p:spPr>
        <p:txBody>
          <a:bodyPr lIns="92277" tIns="46138" rIns="92277" bIns="46138">
            <a:prstTxWarp prst="textNoShape">
              <a:avLst/>
            </a:prstTxWarp>
          </a:bodyPr>
          <a:lstStyle/>
          <a:p>
            <a:endParaRPr lang="zh-CN" altLang="en-US" smtClean="0"/>
          </a:p>
        </p:txBody>
      </p:sp>
      <p:sp>
        <p:nvSpPr>
          <p:cNvPr id="130052" name="Rectangle 3"/>
          <p:cNvSpPr>
            <a:spLocks noGrp="1" noRot="1" noChangeAspect="1" noChangeArrowheads="1" noTextEdit="1"/>
          </p:cNvSpPr>
          <p:nvPr>
            <p:ph type="sldImg" idx="4294967295"/>
          </p:nvPr>
        </p:nvSpPr>
        <p:spPr>
          <a:xfrm>
            <a:off x="1160463" y="588963"/>
            <a:ext cx="4549775" cy="3413125"/>
          </a:xfrm>
          <a:ln/>
        </p:spPr>
      </p:sp>
      <p:sp>
        <p:nvSpPr>
          <p:cNvPr id="13005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0AD5F8A5-77CC-4AEB-8CD6-DEEEC4D0B616}" type="datetime1">
              <a:rPr lang="zh-CN" altLang="en-US" smtClean="0"/>
              <a:pPr defTabSz="913550"/>
              <a:t>2019/3/4</a:t>
            </a:fld>
            <a:endParaRPr lang="zh-CN" altLang="en-US" dirty="0" smtClean="0"/>
          </a:p>
        </p:txBody>
      </p:sp>
      <p:sp>
        <p:nvSpPr>
          <p:cNvPr id="13005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793971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5"/>
          <p:cNvSpPr>
            <a:spLocks noGrp="1" noChangeArrowheads="1"/>
          </p:cNvSpPr>
          <p:nvPr>
            <p:ph type="sldNum" sz="quarter" idx="5"/>
          </p:nvPr>
        </p:nvSpPr>
        <p:spPr>
          <a:noFill/>
          <a:ln>
            <a:headEnd/>
            <a:tailEnd/>
          </a:ln>
        </p:spPr>
        <p:txBody>
          <a:bodyPr/>
          <a:lstStyle/>
          <a:p>
            <a:pPr defTabSz="913550"/>
            <a:fld id="{F47BD435-F3E4-477A-BF61-F7DDC53B76B0}" type="slidenum">
              <a:rPr lang="zh-CN" altLang="en-US"/>
              <a:pPr defTabSz="913550"/>
              <a:t>84</a:t>
            </a:fld>
            <a:endParaRPr lang="zh-CN" altLang="en-US" dirty="0"/>
          </a:p>
        </p:txBody>
      </p:sp>
      <p:sp>
        <p:nvSpPr>
          <p:cNvPr id="132099" name="Rectangle 2"/>
          <p:cNvSpPr>
            <a:spLocks noGrp="1" noChangeArrowheads="1"/>
          </p:cNvSpPr>
          <p:nvPr>
            <p:ph type="body" idx="4294967295"/>
          </p:nvPr>
        </p:nvSpPr>
        <p:spPr>
          <a:xfrm>
            <a:off x="512793" y="4341328"/>
            <a:ext cx="5913466" cy="4114566"/>
          </a:xfrm>
        </p:spPr>
        <p:txBody>
          <a:bodyPr lIns="92277" tIns="46138" rIns="92277" bIns="46138">
            <a:prstTxWarp prst="textNoShape">
              <a:avLst/>
            </a:prstTxWarp>
          </a:bodyPr>
          <a:lstStyle/>
          <a:p>
            <a:endParaRPr lang="zh-CN" altLang="en-US" smtClean="0"/>
          </a:p>
        </p:txBody>
      </p:sp>
      <p:sp>
        <p:nvSpPr>
          <p:cNvPr id="132100" name="Rectangle 3"/>
          <p:cNvSpPr>
            <a:spLocks noGrp="1" noRot="1" noChangeAspect="1" noChangeArrowheads="1" noTextEdit="1"/>
          </p:cNvSpPr>
          <p:nvPr>
            <p:ph type="sldImg" idx="4294967295"/>
          </p:nvPr>
        </p:nvSpPr>
        <p:spPr>
          <a:xfrm>
            <a:off x="1160463" y="588963"/>
            <a:ext cx="4549775" cy="3413125"/>
          </a:xfrm>
          <a:ln/>
        </p:spPr>
      </p:sp>
      <p:sp>
        <p:nvSpPr>
          <p:cNvPr id="13210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28AB03D-0F11-4A06-BFE0-DC46D7B675F2}" type="datetime1">
              <a:rPr lang="zh-CN" altLang="en-US" smtClean="0"/>
              <a:pPr defTabSz="913550"/>
              <a:t>2019/3/4</a:t>
            </a:fld>
            <a:endParaRPr lang="zh-CN" altLang="en-US" dirty="0" smtClean="0"/>
          </a:p>
        </p:txBody>
      </p:sp>
      <p:sp>
        <p:nvSpPr>
          <p:cNvPr id="13210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457546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p:cNvSpPr>
            <a:spLocks noGrp="1" noChangeArrowheads="1"/>
          </p:cNvSpPr>
          <p:nvPr>
            <p:ph type="sldNum" sz="quarter" idx="5"/>
          </p:nvPr>
        </p:nvSpPr>
        <p:spPr>
          <a:noFill/>
          <a:ln>
            <a:headEnd/>
            <a:tailEnd/>
          </a:ln>
        </p:spPr>
        <p:txBody>
          <a:bodyPr/>
          <a:lstStyle/>
          <a:p>
            <a:pPr defTabSz="913550"/>
            <a:fld id="{924585EF-2C66-4D6B-8192-5BC0BC8E6DC0}" type="slidenum">
              <a:rPr lang="zh-CN" altLang="en-US"/>
              <a:pPr defTabSz="913550"/>
              <a:t>87</a:t>
            </a:fld>
            <a:endParaRPr lang="zh-CN" altLang="en-US" dirty="0"/>
          </a:p>
        </p:txBody>
      </p:sp>
      <p:sp>
        <p:nvSpPr>
          <p:cNvPr id="136195" name="Rectangle 2"/>
          <p:cNvSpPr>
            <a:spLocks noGrp="1" noRot="1" noChangeAspect="1" noChangeArrowheads="1" noTextEdit="1"/>
          </p:cNvSpPr>
          <p:nvPr>
            <p:ph type="sldImg" idx="4294967295"/>
          </p:nvPr>
        </p:nvSpPr>
        <p:spPr>
          <a:ln/>
        </p:spPr>
      </p:sp>
      <p:sp>
        <p:nvSpPr>
          <p:cNvPr id="136196"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3619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8856F33-0375-4498-9D49-2CA5C7753CDE}" type="datetime1">
              <a:rPr lang="zh-CN" altLang="en-US" smtClean="0"/>
              <a:pPr defTabSz="913550"/>
              <a:t>2019/3/4</a:t>
            </a:fld>
            <a:endParaRPr lang="zh-CN" altLang="en-US" dirty="0" smtClean="0"/>
          </a:p>
        </p:txBody>
      </p:sp>
      <p:sp>
        <p:nvSpPr>
          <p:cNvPr id="13619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851113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p:cNvSpPr>
            <a:spLocks noGrp="1" noChangeArrowheads="1"/>
          </p:cNvSpPr>
          <p:nvPr>
            <p:ph type="sldNum" sz="quarter" idx="5"/>
          </p:nvPr>
        </p:nvSpPr>
        <p:spPr>
          <a:noFill/>
          <a:ln>
            <a:headEnd/>
            <a:tailEnd/>
          </a:ln>
        </p:spPr>
        <p:txBody>
          <a:bodyPr/>
          <a:lstStyle/>
          <a:p>
            <a:pPr defTabSz="913550"/>
            <a:fld id="{EAE349EC-925C-4B0D-B7D7-5A69FB7FA60D}" type="slidenum">
              <a:rPr lang="zh-CN" altLang="en-US"/>
              <a:pPr defTabSz="913550"/>
              <a:t>88</a:t>
            </a:fld>
            <a:endParaRPr lang="zh-CN" altLang="en-US" dirty="0"/>
          </a:p>
        </p:txBody>
      </p:sp>
      <p:sp>
        <p:nvSpPr>
          <p:cNvPr id="138243" name="Rectangle 2"/>
          <p:cNvSpPr>
            <a:spLocks noGrp="1" noRot="1" noChangeAspect="1" noChangeArrowheads="1" noTextEdit="1"/>
          </p:cNvSpPr>
          <p:nvPr>
            <p:ph type="sldImg" idx="4294967295"/>
          </p:nvPr>
        </p:nvSpPr>
        <p:spPr>
          <a:ln/>
        </p:spPr>
      </p:sp>
      <p:sp>
        <p:nvSpPr>
          <p:cNvPr id="13824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3824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C935D77F-F8C2-44A0-9E38-E9C9A5B6B411}" type="datetime1">
              <a:rPr lang="zh-CN" altLang="en-US" smtClean="0"/>
              <a:pPr defTabSz="913550"/>
              <a:t>2019/3/4</a:t>
            </a:fld>
            <a:endParaRPr lang="zh-CN" altLang="en-US" dirty="0" smtClean="0"/>
          </a:p>
        </p:txBody>
      </p:sp>
      <p:sp>
        <p:nvSpPr>
          <p:cNvPr id="13824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4280848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p:cNvSpPr>
            <a:spLocks noGrp="1" noChangeArrowheads="1"/>
          </p:cNvSpPr>
          <p:nvPr>
            <p:ph type="sldNum" sz="quarter" idx="5"/>
          </p:nvPr>
        </p:nvSpPr>
        <p:spPr>
          <a:noFill/>
          <a:ln>
            <a:headEnd/>
            <a:tailEnd/>
          </a:ln>
        </p:spPr>
        <p:txBody>
          <a:bodyPr/>
          <a:lstStyle/>
          <a:p>
            <a:pPr defTabSz="913550"/>
            <a:fld id="{3C468314-DE61-4409-B3AB-941FDFBB598D}" type="slidenum">
              <a:rPr lang="zh-CN" altLang="en-US"/>
              <a:pPr defTabSz="913550"/>
              <a:t>91</a:t>
            </a:fld>
            <a:endParaRPr lang="zh-CN" altLang="en-US" dirty="0"/>
          </a:p>
        </p:txBody>
      </p:sp>
      <p:sp>
        <p:nvSpPr>
          <p:cNvPr id="142339" name="Rectangle 2"/>
          <p:cNvSpPr>
            <a:spLocks noGrp="1" noRot="1" noChangeAspect="1" noChangeArrowheads="1" noTextEdit="1"/>
          </p:cNvSpPr>
          <p:nvPr>
            <p:ph type="sldImg" idx="4294967295"/>
          </p:nvPr>
        </p:nvSpPr>
        <p:spPr>
          <a:ln/>
        </p:spPr>
      </p:sp>
      <p:sp>
        <p:nvSpPr>
          <p:cNvPr id="142340"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4234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35341DB-34BB-4800-AD10-8AF74B291F66}" type="datetime1">
              <a:rPr lang="zh-CN" altLang="en-US" smtClean="0"/>
              <a:pPr defTabSz="913550"/>
              <a:t>2019/3/4</a:t>
            </a:fld>
            <a:endParaRPr lang="zh-CN" altLang="en-US" dirty="0" smtClean="0"/>
          </a:p>
        </p:txBody>
      </p:sp>
      <p:sp>
        <p:nvSpPr>
          <p:cNvPr id="14234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4123213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ChangeArrowheads="1" noTextEdit="1"/>
          </p:cNvSpPr>
          <p:nvPr>
            <p:ph type="sldImg" idx="4294967295"/>
          </p:nvPr>
        </p:nvSpPr>
        <p:spPr>
          <a:ln/>
        </p:spPr>
      </p:sp>
      <p:sp>
        <p:nvSpPr>
          <p:cNvPr id="146435" name="备注占位符 2"/>
          <p:cNvSpPr>
            <a:spLocks noGrp="1" noChangeArrowheads="1"/>
          </p:cNvSpPr>
          <p:nvPr>
            <p:ph type="body" idx="4294967295"/>
          </p:nvPr>
        </p:nvSpPr>
        <p:spPr/>
        <p:txBody>
          <a:bodyPr>
            <a:prstTxWarp prst="textNoShape">
              <a:avLst/>
            </a:prstTxWarp>
          </a:bodyPr>
          <a:lstStyle/>
          <a:p>
            <a:r>
              <a:rPr lang="en-US" altLang="zh-CN" smtClean="0"/>
              <a:t>03/06-Lecture 2 </a:t>
            </a:r>
            <a:endParaRPr lang="zh-CN" altLang="en-US" smtClean="0"/>
          </a:p>
        </p:txBody>
      </p:sp>
      <p:sp>
        <p:nvSpPr>
          <p:cNvPr id="14643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BCD4BBD2-7B96-4EBB-B45C-B864B75069E6}" type="datetime1">
              <a:rPr lang="zh-CN" altLang="en-US" smtClean="0"/>
              <a:pPr defTabSz="913550"/>
              <a:t>2019/3/4</a:t>
            </a:fld>
            <a:endParaRPr lang="zh-CN" altLang="en-US" dirty="0" smtClean="0"/>
          </a:p>
        </p:txBody>
      </p:sp>
      <p:sp>
        <p:nvSpPr>
          <p:cNvPr id="14643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46438" name="灯片编号占位符 5"/>
          <p:cNvSpPr>
            <a:spLocks noGrp="1" noChangeArrowheads="1"/>
          </p:cNvSpPr>
          <p:nvPr>
            <p:ph type="sldNum" sz="quarter" idx="5"/>
          </p:nvPr>
        </p:nvSpPr>
        <p:spPr>
          <a:noFill/>
          <a:ln>
            <a:headEnd/>
            <a:tailEnd/>
          </a:ln>
        </p:spPr>
        <p:txBody>
          <a:bodyPr/>
          <a:lstStyle/>
          <a:p>
            <a:pPr defTabSz="913550"/>
            <a:fld id="{466443B6-DB38-4DAA-BD1D-99E3F83D1A9A}" type="slidenum">
              <a:rPr lang="zh-CN" altLang="en-US"/>
              <a:pPr defTabSz="913550"/>
              <a:t>93</a:t>
            </a:fld>
            <a:endParaRPr lang="zh-CN" altLang="en-US" dirty="0"/>
          </a:p>
        </p:txBody>
      </p:sp>
    </p:spTree>
    <p:extLst>
      <p:ext uri="{BB962C8B-B14F-4D97-AF65-F5344CB8AC3E}">
        <p14:creationId xmlns:p14="http://schemas.microsoft.com/office/powerpoint/2010/main" val="4074544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p:cNvSpPr>
            <a:spLocks noGrp="1" noChangeArrowheads="1"/>
          </p:cNvSpPr>
          <p:nvPr>
            <p:ph type="sldNum" sz="quarter" idx="5"/>
          </p:nvPr>
        </p:nvSpPr>
        <p:spPr>
          <a:noFill/>
          <a:ln>
            <a:headEnd/>
            <a:tailEnd/>
          </a:ln>
        </p:spPr>
        <p:txBody>
          <a:bodyPr/>
          <a:lstStyle/>
          <a:p>
            <a:pPr defTabSz="913550"/>
            <a:fld id="{37459035-FEEC-4B63-B92C-A6F80173AD56}" type="slidenum">
              <a:rPr lang="zh-CN" altLang="en-US"/>
              <a:pPr defTabSz="913550"/>
              <a:t>94</a:t>
            </a:fld>
            <a:endParaRPr lang="zh-CN" altLang="en-US" dirty="0"/>
          </a:p>
        </p:txBody>
      </p:sp>
      <p:sp>
        <p:nvSpPr>
          <p:cNvPr id="148483" name="Rectangle 2"/>
          <p:cNvSpPr>
            <a:spLocks noGrp="1" noRot="1" noChangeAspect="1" noChangeArrowheads="1" noTextEdit="1"/>
          </p:cNvSpPr>
          <p:nvPr>
            <p:ph type="sldImg" idx="4294967295"/>
          </p:nvPr>
        </p:nvSpPr>
        <p:spPr>
          <a:ln/>
        </p:spPr>
      </p:sp>
      <p:sp>
        <p:nvSpPr>
          <p:cNvPr id="14848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4848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C61B9B5F-0880-4797-8E6B-5EF4BC93B979}" type="datetime1">
              <a:rPr lang="zh-CN" altLang="en-US" smtClean="0"/>
              <a:pPr defTabSz="913550"/>
              <a:t>2019/3/4</a:t>
            </a:fld>
            <a:endParaRPr lang="zh-CN" altLang="en-US" dirty="0" smtClean="0"/>
          </a:p>
        </p:txBody>
      </p:sp>
      <p:sp>
        <p:nvSpPr>
          <p:cNvPr id="14848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584703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p:spPr>
        <p:txBody>
          <a:bodyPr>
            <a:prstTxWarp prst="textNoShape">
              <a:avLst/>
            </a:prstTxWarp>
          </a:bodyPr>
          <a:lstStyle/>
          <a:p>
            <a:endParaRPr lang="zh-CN" altLang="en-US" smtClean="0"/>
          </a:p>
        </p:txBody>
      </p:sp>
      <p:sp>
        <p:nvSpPr>
          <p:cNvPr id="150532" name="日期占位符 3"/>
          <p:cNvSpPr>
            <a:spLocks noGrp="1"/>
          </p:cNvSpPr>
          <p:nvPr>
            <p:ph type="dt" sz="quarter" idx="1"/>
          </p:nvPr>
        </p:nvSpPr>
        <p:spPr>
          <a:noFill/>
          <a:ln>
            <a:headEnd/>
            <a:tailEnd/>
          </a:ln>
        </p:spPr>
        <p:txBody>
          <a:bodyPr>
            <a:prstTxWarp prst="textNoShape">
              <a:avLst/>
            </a:prstTxWarp>
          </a:bodyPr>
          <a:lstStyle/>
          <a:p>
            <a:pPr defTabSz="911988"/>
            <a:fld id="{17567472-4992-488C-859E-5A27C6BE4DB1}" type="datetime1">
              <a:rPr lang="zh-CN" altLang="en-US" smtClean="0"/>
              <a:pPr defTabSz="911988"/>
              <a:t>2019/3/4</a:t>
            </a:fld>
            <a:endParaRPr lang="en-US" altLang="zh-CN" dirty="0" smtClean="0"/>
          </a:p>
        </p:txBody>
      </p:sp>
    </p:spTree>
    <p:extLst>
      <p:ext uri="{BB962C8B-B14F-4D97-AF65-F5344CB8AC3E}">
        <p14:creationId xmlns:p14="http://schemas.microsoft.com/office/powerpoint/2010/main" val="3276268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noChangeArrowheads="1"/>
          </p:cNvSpPr>
          <p:nvPr>
            <p:ph type="sldNum" sz="quarter" idx="5"/>
          </p:nvPr>
        </p:nvSpPr>
        <p:spPr>
          <a:noFill/>
          <a:ln>
            <a:headEnd/>
            <a:tailEnd/>
          </a:ln>
        </p:spPr>
        <p:txBody>
          <a:bodyPr/>
          <a:lstStyle/>
          <a:p>
            <a:pPr defTabSz="913550"/>
            <a:fld id="{981031E0-8C3E-4B68-A06E-EBB81FA46B42}" type="slidenum">
              <a:rPr lang="zh-CN" altLang="en-US"/>
              <a:pPr defTabSz="913550"/>
              <a:t>8</a:t>
            </a:fld>
            <a:endParaRPr lang="zh-CN" altLang="en-US" dirty="0"/>
          </a:p>
        </p:txBody>
      </p:sp>
      <p:sp>
        <p:nvSpPr>
          <p:cNvPr id="15363" name="Rectangle 2"/>
          <p:cNvSpPr>
            <a:spLocks noGrp="1" noRot="1" noChangeAspect="1" noChangeArrowheads="1" noTextEdit="1"/>
          </p:cNvSpPr>
          <p:nvPr>
            <p:ph type="sldImg" idx="4294967295"/>
          </p:nvPr>
        </p:nvSpPr>
        <p:spPr>
          <a:xfrm>
            <a:off x="1401763" y="881063"/>
            <a:ext cx="4056062" cy="3043237"/>
          </a:xfrm>
          <a:ln/>
        </p:spPr>
      </p:sp>
      <p:sp>
        <p:nvSpPr>
          <p:cNvPr id="15364" name="Rectangle 3"/>
          <p:cNvSpPr>
            <a:spLocks noGrp="1" noChangeArrowheads="1"/>
          </p:cNvSpPr>
          <p:nvPr>
            <p:ph type="body" idx="4294967295"/>
          </p:nvPr>
        </p:nvSpPr>
        <p:spPr>
          <a:xfrm>
            <a:off x="913361" y="4342892"/>
            <a:ext cx="5031278" cy="4114565"/>
          </a:xfrm>
        </p:spPr>
        <p:txBody>
          <a:bodyPr>
            <a:prstTxWarp prst="textNoShape">
              <a:avLst/>
            </a:prstTxWarp>
          </a:bodyPr>
          <a:lstStyle/>
          <a:p>
            <a:endParaRPr lang="zh-CN" altLang="en-US" smtClean="0"/>
          </a:p>
        </p:txBody>
      </p:sp>
      <p:sp>
        <p:nvSpPr>
          <p:cNvPr id="1536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ABD6C90A-E0F1-4077-9885-2473C19A04E0}" type="datetime1">
              <a:rPr lang="zh-CN" altLang="en-US" smtClean="0"/>
              <a:pPr defTabSz="913550"/>
              <a:t>2019/3/4</a:t>
            </a:fld>
            <a:endParaRPr lang="zh-CN" altLang="en-US" dirty="0" smtClean="0"/>
          </a:p>
        </p:txBody>
      </p:sp>
      <p:sp>
        <p:nvSpPr>
          <p:cNvPr id="1536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7277352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5"/>
          <p:cNvSpPr>
            <a:spLocks noGrp="1" noChangeArrowheads="1"/>
          </p:cNvSpPr>
          <p:nvPr>
            <p:ph type="sldNum" sz="quarter" idx="5"/>
          </p:nvPr>
        </p:nvSpPr>
        <p:spPr>
          <a:noFill/>
          <a:ln>
            <a:headEnd/>
            <a:tailEnd/>
          </a:ln>
        </p:spPr>
        <p:txBody>
          <a:bodyPr/>
          <a:lstStyle/>
          <a:p>
            <a:pPr defTabSz="913550"/>
            <a:fld id="{0B124511-C04B-4FD9-BDA3-F6E2E3BDBB0A}" type="slidenum">
              <a:rPr lang="zh-CN" altLang="en-US"/>
              <a:pPr defTabSz="913550"/>
              <a:t>96</a:t>
            </a:fld>
            <a:endParaRPr lang="zh-CN" altLang="en-US" dirty="0"/>
          </a:p>
        </p:txBody>
      </p:sp>
      <p:sp>
        <p:nvSpPr>
          <p:cNvPr id="153603" name="Rectangle 2"/>
          <p:cNvSpPr>
            <a:spLocks noGrp="1" noRot="1" noChangeAspect="1" noChangeArrowheads="1" noTextEdit="1"/>
          </p:cNvSpPr>
          <p:nvPr>
            <p:ph type="sldImg" idx="4294967295"/>
          </p:nvPr>
        </p:nvSpPr>
        <p:spPr>
          <a:ln/>
        </p:spPr>
      </p:sp>
      <p:sp>
        <p:nvSpPr>
          <p:cNvPr id="153604" name="Rectangle 3"/>
          <p:cNvSpPr>
            <a:spLocks noGrp="1" noChangeArrowheads="1"/>
          </p:cNvSpPr>
          <p:nvPr>
            <p:ph type="body" idx="4294967295"/>
          </p:nvPr>
        </p:nvSpPr>
        <p:spPr/>
        <p:txBody>
          <a:bodyPr>
            <a:prstTxWarp prst="textNoShape">
              <a:avLst/>
            </a:prstTxWarp>
          </a:bodyPr>
          <a:lstStyle/>
          <a:p>
            <a:r>
              <a:rPr lang="en-US" altLang="zh-CN" smtClean="0"/>
              <a:t>2014-2-21</a:t>
            </a:r>
            <a:endParaRPr lang="zh-CN" altLang="en-US" smtClean="0"/>
          </a:p>
        </p:txBody>
      </p:sp>
      <p:sp>
        <p:nvSpPr>
          <p:cNvPr id="15360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2EDC09F-793E-475B-BF41-1FBDDDF8DBA5}" type="datetime1">
              <a:rPr lang="zh-CN" altLang="en-US" smtClean="0"/>
              <a:pPr defTabSz="913550"/>
              <a:t>2019/3/4</a:t>
            </a:fld>
            <a:endParaRPr lang="zh-CN" altLang="en-US" dirty="0" smtClean="0"/>
          </a:p>
        </p:txBody>
      </p:sp>
      <p:sp>
        <p:nvSpPr>
          <p:cNvPr id="15360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275838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5"/>
          <p:cNvSpPr>
            <a:spLocks noGrp="1" noChangeArrowheads="1"/>
          </p:cNvSpPr>
          <p:nvPr>
            <p:ph type="sldNum" sz="quarter" idx="5"/>
          </p:nvPr>
        </p:nvSpPr>
        <p:spPr>
          <a:noFill/>
          <a:ln>
            <a:headEnd/>
            <a:tailEnd/>
          </a:ln>
        </p:spPr>
        <p:txBody>
          <a:bodyPr/>
          <a:lstStyle/>
          <a:p>
            <a:pPr defTabSz="913550"/>
            <a:fld id="{98A22C01-5968-4EDC-B8D6-8579760C8B8C}" type="slidenum">
              <a:rPr lang="zh-CN" altLang="en-US"/>
              <a:pPr defTabSz="913550"/>
              <a:t>98</a:t>
            </a:fld>
            <a:endParaRPr lang="zh-CN" altLang="en-US" dirty="0"/>
          </a:p>
        </p:txBody>
      </p:sp>
      <p:sp>
        <p:nvSpPr>
          <p:cNvPr id="157699" name="Rectangle 2"/>
          <p:cNvSpPr>
            <a:spLocks noGrp="1" noRot="1" noChangeAspect="1" noChangeArrowheads="1" noTextEdit="1"/>
          </p:cNvSpPr>
          <p:nvPr>
            <p:ph type="sldImg" idx="4294967295"/>
          </p:nvPr>
        </p:nvSpPr>
        <p:spPr>
          <a:ln/>
        </p:spPr>
      </p:sp>
      <p:sp>
        <p:nvSpPr>
          <p:cNvPr id="157700"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5770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5062C83-D74E-49D1-9FE7-F2FF3A7771D6}" type="datetime1">
              <a:rPr lang="zh-CN" altLang="en-US" smtClean="0"/>
              <a:pPr defTabSz="913550"/>
              <a:t>2019/3/4</a:t>
            </a:fld>
            <a:endParaRPr lang="zh-CN" altLang="en-US" dirty="0" smtClean="0"/>
          </a:p>
        </p:txBody>
      </p:sp>
      <p:sp>
        <p:nvSpPr>
          <p:cNvPr id="15770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150971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5"/>
          <p:cNvSpPr>
            <a:spLocks noGrp="1" noChangeArrowheads="1"/>
          </p:cNvSpPr>
          <p:nvPr>
            <p:ph type="sldNum" sz="quarter" idx="5"/>
          </p:nvPr>
        </p:nvSpPr>
        <p:spPr>
          <a:noFill/>
          <a:ln>
            <a:headEnd/>
            <a:tailEnd/>
          </a:ln>
        </p:spPr>
        <p:txBody>
          <a:bodyPr/>
          <a:lstStyle/>
          <a:p>
            <a:pPr defTabSz="913550"/>
            <a:fld id="{01123973-A356-4A0A-AA3C-0B6B0B15ED18}" type="slidenum">
              <a:rPr lang="zh-CN" altLang="en-US"/>
              <a:pPr defTabSz="913550"/>
              <a:t>100</a:t>
            </a:fld>
            <a:endParaRPr lang="zh-CN" altLang="en-US" dirty="0"/>
          </a:p>
        </p:txBody>
      </p:sp>
      <p:sp>
        <p:nvSpPr>
          <p:cNvPr id="160771" name="Rectangle 2"/>
          <p:cNvSpPr>
            <a:spLocks noGrp="1" noRot="1" noChangeAspect="1" noChangeArrowheads="1" noTextEdit="1"/>
          </p:cNvSpPr>
          <p:nvPr>
            <p:ph type="sldImg" idx="4294967295"/>
          </p:nvPr>
        </p:nvSpPr>
        <p:spPr>
          <a:ln/>
        </p:spPr>
      </p:sp>
      <p:sp>
        <p:nvSpPr>
          <p:cNvPr id="160772"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6077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9DBEDA5-3A94-4526-9591-0EB8194258D2}" type="datetime1">
              <a:rPr lang="zh-CN" altLang="en-US" smtClean="0"/>
              <a:pPr defTabSz="913550"/>
              <a:t>2019/3/4</a:t>
            </a:fld>
            <a:endParaRPr lang="zh-CN" altLang="en-US" dirty="0" smtClean="0"/>
          </a:p>
        </p:txBody>
      </p:sp>
      <p:sp>
        <p:nvSpPr>
          <p:cNvPr id="16077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191652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774A141F-0E6A-4E38-8A29-F15A0326C62A}"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102</a:t>
            </a:fld>
            <a:endParaRPr lang="en-US" altLang="en-US" dirty="0">
              <a:solidFill>
                <a:srgbClr val="000000"/>
              </a:solidFill>
              <a:ea typeface="微软雅黑" pitchFamily="34" charset="-122"/>
            </a:endParaRPr>
          </a:p>
        </p:txBody>
      </p:sp>
      <p:sp>
        <p:nvSpPr>
          <p:cNvPr id="163843"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63844"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4233085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862AAF0E-899E-4712-BF0A-F7A6ADEE90B9}"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103</a:t>
            </a:fld>
            <a:endParaRPr lang="en-US" altLang="en-US" dirty="0">
              <a:solidFill>
                <a:srgbClr val="000000"/>
              </a:solidFill>
              <a:ea typeface="微软雅黑" pitchFamily="34" charset="-122"/>
            </a:endParaRPr>
          </a:p>
        </p:txBody>
      </p:sp>
      <p:sp>
        <p:nvSpPr>
          <p:cNvPr id="165891"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65892"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7234406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5"/>
          <p:cNvSpPr>
            <a:spLocks noGrp="1" noChangeArrowheads="1"/>
          </p:cNvSpPr>
          <p:nvPr>
            <p:ph type="sldNum" sz="quarter" idx="5"/>
          </p:nvPr>
        </p:nvSpPr>
        <p:spPr>
          <a:noFill/>
          <a:ln>
            <a:headEnd/>
            <a:tailEnd/>
          </a:ln>
        </p:spPr>
        <p:txBody>
          <a:bodyPr/>
          <a:lstStyle/>
          <a:p>
            <a:pPr defTabSz="913550"/>
            <a:fld id="{CC4A47A6-9ABD-4832-95C1-CD91B6BAAA49}" type="slidenum">
              <a:rPr lang="zh-CN" altLang="en-US"/>
              <a:pPr defTabSz="913550"/>
              <a:t>104</a:t>
            </a:fld>
            <a:endParaRPr lang="zh-CN" altLang="en-US" dirty="0"/>
          </a:p>
        </p:txBody>
      </p:sp>
      <p:sp>
        <p:nvSpPr>
          <p:cNvPr id="167939" name="Rectangle 2"/>
          <p:cNvSpPr>
            <a:spLocks noGrp="1" noRot="1" noChangeAspect="1" noChangeArrowheads="1" noTextEdit="1"/>
          </p:cNvSpPr>
          <p:nvPr>
            <p:ph type="sldImg" idx="4294967295"/>
          </p:nvPr>
        </p:nvSpPr>
        <p:spPr>
          <a:ln/>
        </p:spPr>
      </p:sp>
      <p:sp>
        <p:nvSpPr>
          <p:cNvPr id="167940"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6794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D336D1EF-ED02-4470-BF2C-237D8D24244D}" type="datetime1">
              <a:rPr lang="zh-CN" altLang="en-US" smtClean="0"/>
              <a:pPr defTabSz="913550"/>
              <a:t>2019/3/4</a:t>
            </a:fld>
            <a:endParaRPr lang="zh-CN" altLang="en-US" dirty="0" smtClean="0"/>
          </a:p>
        </p:txBody>
      </p:sp>
      <p:sp>
        <p:nvSpPr>
          <p:cNvPr id="16794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914037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ChangeArrowheads="1" noTextEdit="1"/>
          </p:cNvSpPr>
          <p:nvPr>
            <p:ph type="sldImg" idx="4294967295"/>
          </p:nvPr>
        </p:nvSpPr>
        <p:spPr>
          <a:ln/>
        </p:spPr>
      </p:sp>
      <p:sp>
        <p:nvSpPr>
          <p:cNvPr id="171011" name="备注占位符 2"/>
          <p:cNvSpPr>
            <a:spLocks noGrp="1" noChangeArrowheads="1"/>
          </p:cNvSpPr>
          <p:nvPr>
            <p:ph type="body" idx="4294967295"/>
          </p:nvPr>
        </p:nvSpPr>
        <p:spPr/>
        <p:txBody>
          <a:bodyPr>
            <a:prstTxWarp prst="textNoShape">
              <a:avLst/>
            </a:prstTxWarp>
          </a:bodyPr>
          <a:lstStyle/>
          <a:p>
            <a:r>
              <a:rPr lang="zh-CN" altLang="en-US" smtClean="0"/>
              <a:t>对于</a:t>
            </a:r>
            <a:r>
              <a:rPr lang="en-US" altLang="zh-CN" smtClean="0"/>
              <a:t>A</a:t>
            </a:r>
            <a:r>
              <a:rPr lang="zh-CN" altLang="en-US" smtClean="0"/>
              <a:t>和</a:t>
            </a:r>
            <a:r>
              <a:rPr lang="en-US" altLang="zh-CN" smtClean="0"/>
              <a:t>B</a:t>
            </a:r>
            <a:r>
              <a:rPr lang="zh-CN" altLang="en-US" smtClean="0"/>
              <a:t>系统，以及两组相对性能 </a:t>
            </a:r>
            <a:r>
              <a:rPr lang="en-US" altLang="zh-CN" smtClean="0"/>
              <a:t>SPECRatio Ai, SPECRatio Bi</a:t>
            </a:r>
          </a:p>
          <a:p>
            <a:endParaRPr lang="en-US" altLang="zh-CN" smtClean="0"/>
          </a:p>
          <a:p>
            <a:r>
              <a:rPr lang="zh-CN" altLang="en-US" smtClean="0"/>
              <a:t>比率的几何平均 等于 几何平均的比率</a:t>
            </a:r>
            <a:endParaRPr lang="en-US" altLang="zh-CN" smtClean="0"/>
          </a:p>
          <a:p>
            <a:r>
              <a:rPr lang="zh-CN" altLang="en-US" smtClean="0"/>
              <a:t>几何平均的比率 等于 性能比率的几何平均 （与参考机器的选择无关）</a:t>
            </a:r>
          </a:p>
        </p:txBody>
      </p:sp>
      <p:sp>
        <p:nvSpPr>
          <p:cNvPr id="171012"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AD99471D-D161-4AAA-8F0F-5B8421CE6E6B}" type="datetime1">
              <a:rPr lang="zh-CN" altLang="en-US" smtClean="0"/>
              <a:pPr defTabSz="913550"/>
              <a:t>2019/3/4</a:t>
            </a:fld>
            <a:endParaRPr lang="zh-CN" altLang="en-US" dirty="0" smtClean="0"/>
          </a:p>
        </p:txBody>
      </p:sp>
      <p:sp>
        <p:nvSpPr>
          <p:cNvPr id="171013"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71014" name="灯片编号占位符 5"/>
          <p:cNvSpPr>
            <a:spLocks noGrp="1" noChangeArrowheads="1"/>
          </p:cNvSpPr>
          <p:nvPr>
            <p:ph type="sldNum" sz="quarter" idx="5"/>
          </p:nvPr>
        </p:nvSpPr>
        <p:spPr>
          <a:noFill/>
          <a:ln>
            <a:headEnd/>
            <a:tailEnd/>
          </a:ln>
        </p:spPr>
        <p:txBody>
          <a:bodyPr/>
          <a:lstStyle/>
          <a:p>
            <a:pPr defTabSz="913550"/>
            <a:fld id="{6789C85F-27C5-46D3-96EE-68CD671B9DBC}" type="slidenum">
              <a:rPr lang="zh-CN" altLang="en-US"/>
              <a:pPr defTabSz="913550"/>
              <a:t>107</a:t>
            </a:fld>
            <a:endParaRPr lang="zh-CN" altLang="en-US" dirty="0"/>
          </a:p>
        </p:txBody>
      </p:sp>
    </p:spTree>
    <p:extLst>
      <p:ext uri="{BB962C8B-B14F-4D97-AF65-F5344CB8AC3E}">
        <p14:creationId xmlns:p14="http://schemas.microsoft.com/office/powerpoint/2010/main" val="3201142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5"/>
          <p:cNvSpPr>
            <a:spLocks noGrp="1" noChangeArrowheads="1"/>
          </p:cNvSpPr>
          <p:nvPr>
            <p:ph type="sldNum" sz="quarter" idx="5"/>
          </p:nvPr>
        </p:nvSpPr>
        <p:spPr>
          <a:noFill/>
          <a:ln>
            <a:headEnd/>
            <a:tailEnd/>
          </a:ln>
        </p:spPr>
        <p:txBody>
          <a:bodyPr/>
          <a:lstStyle/>
          <a:p>
            <a:pPr defTabSz="913550"/>
            <a:fld id="{5AC71200-F7F9-4357-B721-D474F046940B}" type="slidenum">
              <a:rPr lang="zh-CN" altLang="en-US"/>
              <a:pPr defTabSz="913550"/>
              <a:t>108</a:t>
            </a:fld>
            <a:endParaRPr lang="zh-CN" altLang="en-US" dirty="0"/>
          </a:p>
        </p:txBody>
      </p:sp>
      <p:sp>
        <p:nvSpPr>
          <p:cNvPr id="174083" name="Rectangle 2"/>
          <p:cNvSpPr>
            <a:spLocks noGrp="1" noRot="1" noChangeAspect="1" noChangeArrowheads="1" noTextEdit="1"/>
          </p:cNvSpPr>
          <p:nvPr>
            <p:ph type="sldImg" idx="4294967295"/>
          </p:nvPr>
        </p:nvSpPr>
        <p:spPr>
          <a:ln/>
        </p:spPr>
      </p:sp>
      <p:sp>
        <p:nvSpPr>
          <p:cNvPr id="17408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7408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3291223-2456-40AF-94FC-3A54D49A2383}" type="datetime1">
              <a:rPr lang="zh-CN" altLang="en-US" smtClean="0"/>
              <a:pPr defTabSz="913550"/>
              <a:t>2019/3/4</a:t>
            </a:fld>
            <a:endParaRPr lang="zh-CN" altLang="en-US" dirty="0" smtClean="0"/>
          </a:p>
        </p:txBody>
      </p:sp>
      <p:sp>
        <p:nvSpPr>
          <p:cNvPr id="17408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6727368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ChangeArrowheads="1" noTextEdit="1"/>
          </p:cNvSpPr>
          <p:nvPr>
            <p:ph type="sldImg" idx="4294967295"/>
          </p:nvPr>
        </p:nvSpPr>
        <p:spPr>
          <a:ln/>
        </p:spPr>
      </p:sp>
      <p:sp>
        <p:nvSpPr>
          <p:cNvPr id="177155" name="备注占位符 2"/>
          <p:cNvSpPr>
            <a:spLocks noGrp="1" noChangeArrowheads="1"/>
          </p:cNvSpPr>
          <p:nvPr>
            <p:ph type="body" idx="4294967295"/>
          </p:nvPr>
        </p:nvSpPr>
        <p:spPr>
          <a:noFill/>
          <a:ln/>
        </p:spPr>
        <p:txBody>
          <a:bodyPr>
            <a:prstTxWarp prst="textNoShape">
              <a:avLst/>
            </a:prstTxWarp>
          </a:bodyPr>
          <a:lstStyle/>
          <a:p>
            <a:r>
              <a:rPr lang="zh-CN" altLang="en-US" smtClean="0"/>
              <a:t>对于</a:t>
            </a:r>
            <a:r>
              <a:rPr lang="en-US" altLang="zh-CN" smtClean="0"/>
              <a:t>A</a:t>
            </a:r>
            <a:r>
              <a:rPr lang="zh-CN" altLang="en-US" smtClean="0"/>
              <a:t>和</a:t>
            </a:r>
            <a:r>
              <a:rPr lang="en-US" altLang="zh-CN" smtClean="0"/>
              <a:t>B</a:t>
            </a:r>
            <a:r>
              <a:rPr lang="zh-CN" altLang="en-US" smtClean="0"/>
              <a:t>系统，以及两组相对性能 </a:t>
            </a:r>
            <a:r>
              <a:rPr lang="en-US" altLang="zh-CN" smtClean="0"/>
              <a:t>SPECRatio Ai, SPECRatio Bi</a:t>
            </a:r>
          </a:p>
          <a:p>
            <a:endParaRPr lang="en-US" altLang="zh-CN" smtClean="0"/>
          </a:p>
          <a:p>
            <a:r>
              <a:rPr lang="zh-CN" altLang="en-US" smtClean="0"/>
              <a:t>比率的几何平均 等于 几何平均的比率</a:t>
            </a:r>
            <a:endParaRPr lang="en-US" altLang="zh-CN" smtClean="0"/>
          </a:p>
          <a:p>
            <a:r>
              <a:rPr lang="zh-CN" altLang="en-US" smtClean="0"/>
              <a:t>几何平均的比率 等于 性能比率的几何平均 （与参考机器的选择无关）</a:t>
            </a:r>
          </a:p>
        </p:txBody>
      </p:sp>
      <p:sp>
        <p:nvSpPr>
          <p:cNvPr id="17715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44B952B4-A646-4164-9839-2B1946008A67}" type="datetime1">
              <a:rPr lang="zh-CN" altLang="en-US" smtClean="0"/>
              <a:pPr defTabSz="913550"/>
              <a:t>2019/3/4</a:t>
            </a:fld>
            <a:endParaRPr lang="zh-CN" altLang="en-US" dirty="0" smtClean="0"/>
          </a:p>
        </p:txBody>
      </p:sp>
      <p:sp>
        <p:nvSpPr>
          <p:cNvPr id="17715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77158" name="灯片编号占位符 5"/>
          <p:cNvSpPr>
            <a:spLocks noGrp="1" noChangeArrowheads="1"/>
          </p:cNvSpPr>
          <p:nvPr>
            <p:ph type="sldNum" sz="quarter" idx="5"/>
          </p:nvPr>
        </p:nvSpPr>
        <p:spPr>
          <a:noFill/>
          <a:ln>
            <a:headEnd/>
            <a:tailEnd/>
          </a:ln>
        </p:spPr>
        <p:txBody>
          <a:bodyPr/>
          <a:lstStyle/>
          <a:p>
            <a:pPr defTabSz="913550"/>
            <a:fld id="{5A826809-E1D5-4A72-9794-079D2154D2BB}" type="slidenum">
              <a:rPr lang="zh-CN" altLang="en-US"/>
              <a:pPr defTabSz="913550"/>
              <a:t>110</a:t>
            </a:fld>
            <a:endParaRPr lang="zh-CN" altLang="en-US" dirty="0"/>
          </a:p>
        </p:txBody>
      </p:sp>
    </p:spTree>
    <p:extLst>
      <p:ext uri="{BB962C8B-B14F-4D97-AF65-F5344CB8AC3E}">
        <p14:creationId xmlns:p14="http://schemas.microsoft.com/office/powerpoint/2010/main" val="28731523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ChangeArrowheads="1" noTextEdit="1"/>
          </p:cNvSpPr>
          <p:nvPr>
            <p:ph type="sldImg" idx="4294967295"/>
          </p:nvPr>
        </p:nvSpPr>
        <p:spPr>
          <a:ln/>
        </p:spPr>
      </p:sp>
      <p:sp>
        <p:nvSpPr>
          <p:cNvPr id="180227"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80228" name="灯片编号占位符 3"/>
          <p:cNvSpPr>
            <a:spLocks noGrp="1" noChangeArrowheads="1"/>
          </p:cNvSpPr>
          <p:nvPr>
            <p:ph type="sldNum" sz="quarter" idx="5"/>
          </p:nvPr>
        </p:nvSpPr>
        <p:spPr>
          <a:noFill/>
          <a:ln>
            <a:headEnd/>
            <a:tailEnd/>
          </a:ln>
        </p:spPr>
        <p:txBody>
          <a:bodyPr/>
          <a:lstStyle/>
          <a:p>
            <a:pPr defTabSz="913550"/>
            <a:fld id="{F2EB3785-8A54-4136-8DFC-9A34BCF8925A}" type="slidenum">
              <a:rPr lang="zh-CN" altLang="en-US"/>
              <a:pPr defTabSz="913550"/>
              <a:t>112</a:t>
            </a:fld>
            <a:endParaRPr lang="zh-CN" altLang="en-US" dirty="0"/>
          </a:p>
        </p:txBody>
      </p:sp>
    </p:spTree>
    <p:extLst>
      <p:ext uri="{BB962C8B-B14F-4D97-AF65-F5344CB8AC3E}">
        <p14:creationId xmlns:p14="http://schemas.microsoft.com/office/powerpoint/2010/main" val="3918088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headEnd/>
            <a:tailEnd/>
          </a:ln>
        </p:spPr>
        <p:txBody>
          <a:bodyPr/>
          <a:lstStyle/>
          <a:p>
            <a:pPr defTabSz="913550"/>
            <a:fld id="{51438FF4-6A0C-46F3-A4B9-8D1F0F30729D}" type="slidenum">
              <a:rPr lang="zh-CN" altLang="en-US"/>
              <a:pPr defTabSz="913550"/>
              <a:t>10</a:t>
            </a:fld>
            <a:endParaRPr lang="zh-CN" altLang="en-US" dirty="0"/>
          </a:p>
        </p:txBody>
      </p:sp>
      <p:sp>
        <p:nvSpPr>
          <p:cNvPr id="18435" name="Rectangle 2"/>
          <p:cNvSpPr>
            <a:spLocks noGrp="1" noRot="1" noChangeAspect="1" noChangeArrowheads="1" noTextEdit="1"/>
          </p:cNvSpPr>
          <p:nvPr>
            <p:ph type="sldImg" idx="4294967295"/>
          </p:nvPr>
        </p:nvSpPr>
        <p:spPr>
          <a:ln/>
        </p:spPr>
      </p:sp>
      <p:sp>
        <p:nvSpPr>
          <p:cNvPr id="18436" name="Rectangle 3"/>
          <p:cNvSpPr>
            <a:spLocks noGrp="1" noChangeArrowheads="1"/>
          </p:cNvSpPr>
          <p:nvPr>
            <p:ph type="body" idx="4294967295"/>
          </p:nvPr>
        </p:nvSpPr>
        <p:spPr/>
        <p:txBody>
          <a:bodyPr>
            <a:prstTxWarp prst="textNoShape">
              <a:avLst/>
            </a:prstTxWarp>
          </a:bodyPr>
          <a:lstStyle/>
          <a:p>
            <a:r>
              <a:rPr lang="en-US" altLang="zh-CN" smtClean="0"/>
              <a:t>Amdahl: IBM360</a:t>
            </a:r>
            <a:r>
              <a:rPr lang="zh-CN" altLang="en-US" smtClean="0"/>
              <a:t>系列机的主要设计者</a:t>
            </a:r>
            <a:endParaRPr lang="en-US" altLang="zh-CN" smtClean="0"/>
          </a:p>
          <a:p>
            <a:r>
              <a:rPr lang="en-US" altLang="zh-CN" smtClean="0"/>
              <a:t>Frederick P. Brooks, </a:t>
            </a:r>
            <a:r>
              <a:rPr lang="zh-CN" altLang="en-US" smtClean="0"/>
              <a:t>曾任万国商用机器公司（即</a:t>
            </a:r>
            <a:r>
              <a:rPr lang="en-US" altLang="zh-CN" smtClean="0"/>
              <a:t>IBM</a:t>
            </a:r>
            <a:r>
              <a:rPr lang="zh-CN" altLang="en-US" smtClean="0"/>
              <a:t>公司或国际商务用机器公司）系统部主任，主持开发过</a:t>
            </a:r>
            <a:r>
              <a:rPr lang="en-US" altLang="zh-CN" smtClean="0"/>
              <a:t>OS/360</a:t>
            </a:r>
            <a:r>
              <a:rPr lang="zh-CN" altLang="en-US" smtClean="0"/>
              <a:t>等大型电脑（计算机）用的操作系统软体。后来，</a:t>
            </a:r>
            <a:r>
              <a:rPr lang="en-US" altLang="zh-CN" smtClean="0"/>
              <a:t>Brooks</a:t>
            </a:r>
            <a:r>
              <a:rPr lang="zh-CN" altLang="en-US" smtClean="0"/>
              <a:t>离开</a:t>
            </a:r>
            <a:r>
              <a:rPr lang="en-US" altLang="zh-CN" smtClean="0"/>
              <a:t>IBM</a:t>
            </a:r>
            <a:r>
              <a:rPr lang="zh-CN" altLang="en-US" smtClean="0"/>
              <a:t>公司进大学任教，并著书立说。</a:t>
            </a:r>
            <a:endParaRPr lang="en-US" altLang="zh-CN" smtClean="0"/>
          </a:p>
          <a:p>
            <a:endParaRPr lang="en-US" altLang="zh-CN" smtClean="0"/>
          </a:p>
          <a:p>
            <a:r>
              <a:rPr lang="en-US" altLang="zh-CN" b="1" smtClean="0"/>
              <a:t>Gerrit Anne (Gerry) Blaauw</a:t>
            </a:r>
            <a:r>
              <a:rPr lang="en-US" altLang="zh-CN" smtClean="0"/>
              <a:t> (born July 17, 1924) is a Dutch computer scientist, known as one of the principal designers of the </a:t>
            </a:r>
            <a:r>
              <a:rPr lang="en-US" altLang="zh-CN" smtClean="0">
                <a:hlinkClick r:id="rId3" tooltip="IBM"/>
              </a:rPr>
              <a:t>IBM</a:t>
            </a:r>
            <a:r>
              <a:rPr lang="en-US" altLang="zh-CN" smtClean="0"/>
              <a:t> </a:t>
            </a:r>
            <a:r>
              <a:rPr lang="en-US" altLang="zh-CN" smtClean="0">
                <a:hlinkClick r:id="rId4" tooltip="System/360"/>
              </a:rPr>
              <a:t>System/360</a:t>
            </a:r>
            <a:r>
              <a:rPr lang="en-US" altLang="zh-CN" smtClean="0"/>
              <a:t> line of computers, together with </a:t>
            </a:r>
            <a:r>
              <a:rPr lang="en-US" altLang="zh-CN" smtClean="0">
                <a:hlinkClick r:id="rId5" tooltip="Fred Brooks"/>
              </a:rPr>
              <a:t>Fred Brooks</a:t>
            </a:r>
            <a:r>
              <a:rPr lang="en-US" altLang="zh-CN" smtClean="0"/>
              <a:t>, </a:t>
            </a:r>
            <a:r>
              <a:rPr lang="en-US" altLang="zh-CN" smtClean="0">
                <a:hlinkClick r:id="rId6" tooltip="Gene Amdahl"/>
              </a:rPr>
              <a:t>Gene Amdahl</a:t>
            </a:r>
            <a:r>
              <a:rPr lang="en-US" altLang="zh-CN" smtClean="0"/>
              <a:t>, and others.</a:t>
            </a:r>
            <a:r>
              <a:rPr lang="en-US" altLang="zh-CN" baseline="30000" smtClean="0">
                <a:hlinkClick r:id="rId7"/>
              </a:rPr>
              <a:t>[1]</a:t>
            </a:r>
            <a:endParaRPr lang="en-US" altLang="zh-CN" smtClean="0"/>
          </a:p>
          <a:p>
            <a:endParaRPr lang="zh-CN" altLang="en-US" smtClean="0"/>
          </a:p>
          <a:p>
            <a:endParaRPr lang="zh-CN" altLang="en-US" smtClean="0"/>
          </a:p>
        </p:txBody>
      </p:sp>
      <p:sp>
        <p:nvSpPr>
          <p:cNvPr id="1843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702195DA-C1B8-4958-96B7-71CFF1626F5B}" type="datetime1">
              <a:rPr lang="zh-CN" altLang="en-US" smtClean="0"/>
              <a:pPr defTabSz="913550"/>
              <a:t>2019/3/4</a:t>
            </a:fld>
            <a:endParaRPr lang="zh-CN" altLang="en-US" dirty="0" smtClean="0"/>
          </a:p>
        </p:txBody>
      </p:sp>
      <p:sp>
        <p:nvSpPr>
          <p:cNvPr id="1843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414283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ChangeArrowheads="1" noTextEdit="1"/>
          </p:cNvSpPr>
          <p:nvPr>
            <p:ph type="sldImg" idx="4294967295"/>
          </p:nvPr>
        </p:nvSpPr>
        <p:spPr>
          <a:ln/>
        </p:spPr>
      </p:sp>
      <p:sp>
        <p:nvSpPr>
          <p:cNvPr id="185347"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85348"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90CFC03B-1841-4519-9704-D6B0443EF521}" type="datetime1">
              <a:rPr lang="zh-CN" altLang="en-US" smtClean="0"/>
              <a:pPr defTabSz="913550"/>
              <a:t>2019/3/4</a:t>
            </a:fld>
            <a:endParaRPr lang="zh-CN" altLang="en-US" dirty="0" smtClean="0"/>
          </a:p>
        </p:txBody>
      </p:sp>
      <p:sp>
        <p:nvSpPr>
          <p:cNvPr id="185349"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85350" name="灯片编号占位符 5"/>
          <p:cNvSpPr>
            <a:spLocks noGrp="1" noChangeArrowheads="1"/>
          </p:cNvSpPr>
          <p:nvPr>
            <p:ph type="sldNum" sz="quarter" idx="5"/>
          </p:nvPr>
        </p:nvSpPr>
        <p:spPr>
          <a:noFill/>
          <a:ln>
            <a:headEnd/>
            <a:tailEnd/>
          </a:ln>
        </p:spPr>
        <p:txBody>
          <a:bodyPr/>
          <a:lstStyle/>
          <a:p>
            <a:pPr defTabSz="913550"/>
            <a:fld id="{78EBDCC2-2A69-4993-9280-EC07F94721F0}" type="slidenum">
              <a:rPr lang="zh-CN" altLang="en-US"/>
              <a:pPr defTabSz="913550"/>
              <a:t>116</a:t>
            </a:fld>
            <a:endParaRPr lang="zh-CN" altLang="en-US" dirty="0"/>
          </a:p>
        </p:txBody>
      </p:sp>
    </p:spTree>
    <p:extLst>
      <p:ext uri="{BB962C8B-B14F-4D97-AF65-F5344CB8AC3E}">
        <p14:creationId xmlns:p14="http://schemas.microsoft.com/office/powerpoint/2010/main" val="36660390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4"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E768949D-DE25-410A-852B-DD514CF3EAEA}"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117</a:t>
            </a:fld>
            <a:endParaRPr lang="en-US" altLang="en-US" dirty="0">
              <a:solidFill>
                <a:srgbClr val="000000"/>
              </a:solidFill>
              <a:ea typeface="微软雅黑" pitchFamily="34" charset="-122"/>
            </a:endParaRPr>
          </a:p>
        </p:txBody>
      </p:sp>
      <p:sp>
        <p:nvSpPr>
          <p:cNvPr id="187395"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87396"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2626774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6"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4914D3F6-2949-404A-8848-67D2F5A694D4}"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119</a:t>
            </a:fld>
            <a:endParaRPr lang="en-US" altLang="en-US" dirty="0">
              <a:solidFill>
                <a:srgbClr val="000000"/>
              </a:solidFill>
              <a:ea typeface="微软雅黑" pitchFamily="34" charset="-122"/>
            </a:endParaRPr>
          </a:p>
        </p:txBody>
      </p:sp>
      <p:sp>
        <p:nvSpPr>
          <p:cNvPr id="190467"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90468"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1636801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5"/>
          <p:cNvSpPr>
            <a:spLocks noGrp="1" noChangeArrowheads="1"/>
          </p:cNvSpPr>
          <p:nvPr>
            <p:ph type="sldNum" sz="quarter" idx="5"/>
          </p:nvPr>
        </p:nvSpPr>
        <p:spPr>
          <a:noFill/>
          <a:ln>
            <a:headEnd/>
            <a:tailEnd/>
          </a:ln>
        </p:spPr>
        <p:txBody>
          <a:bodyPr/>
          <a:lstStyle/>
          <a:p>
            <a:pPr defTabSz="913550"/>
            <a:fld id="{DE144F04-77CC-48E7-BA53-7EA667F88135}" type="slidenum">
              <a:rPr lang="zh-CN" altLang="en-US"/>
              <a:pPr defTabSz="913550"/>
              <a:t>123</a:t>
            </a:fld>
            <a:endParaRPr lang="zh-CN" altLang="en-US" dirty="0"/>
          </a:p>
        </p:txBody>
      </p:sp>
      <p:sp>
        <p:nvSpPr>
          <p:cNvPr id="195587" name="Rectangle 2"/>
          <p:cNvSpPr>
            <a:spLocks noGrp="1" noRot="1" noChangeAspect="1" noChangeArrowheads="1" noTextEdit="1"/>
          </p:cNvSpPr>
          <p:nvPr>
            <p:ph type="sldImg" idx="4294967295"/>
          </p:nvPr>
        </p:nvSpPr>
        <p:spPr>
          <a:ln/>
        </p:spPr>
      </p:sp>
      <p:sp>
        <p:nvSpPr>
          <p:cNvPr id="195588"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9558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4BE58956-1439-4E6F-A5AB-B8240E690DA0}" type="datetime1">
              <a:rPr lang="zh-CN" altLang="en-US" smtClean="0"/>
              <a:pPr defTabSz="913550"/>
              <a:t>2019/3/4</a:t>
            </a:fld>
            <a:endParaRPr lang="zh-CN" altLang="en-US" dirty="0" smtClean="0"/>
          </a:p>
        </p:txBody>
      </p:sp>
      <p:sp>
        <p:nvSpPr>
          <p:cNvPr id="19559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200440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5"/>
          <p:cNvSpPr>
            <a:spLocks noGrp="1" noChangeArrowheads="1"/>
          </p:cNvSpPr>
          <p:nvPr>
            <p:ph type="sldNum" sz="quarter" idx="5"/>
          </p:nvPr>
        </p:nvSpPr>
        <p:spPr>
          <a:noFill/>
          <a:ln>
            <a:headEnd/>
            <a:tailEnd/>
          </a:ln>
        </p:spPr>
        <p:txBody>
          <a:bodyPr/>
          <a:lstStyle/>
          <a:p>
            <a:pPr defTabSz="913550"/>
            <a:fld id="{0AF14F1E-CE2A-4796-9D50-C306A5DDE8F1}" type="slidenum">
              <a:rPr lang="zh-CN" altLang="en-US"/>
              <a:pPr defTabSz="913550"/>
              <a:t>124</a:t>
            </a:fld>
            <a:endParaRPr lang="zh-CN" altLang="en-US" dirty="0"/>
          </a:p>
        </p:txBody>
      </p:sp>
      <p:sp>
        <p:nvSpPr>
          <p:cNvPr id="197635" name="Rectangle 2"/>
          <p:cNvSpPr>
            <a:spLocks noGrp="1" noRot="1" noChangeAspect="1" noChangeArrowheads="1" noTextEdit="1"/>
          </p:cNvSpPr>
          <p:nvPr>
            <p:ph type="sldImg" idx="4294967295"/>
          </p:nvPr>
        </p:nvSpPr>
        <p:spPr>
          <a:ln/>
        </p:spPr>
      </p:sp>
      <p:sp>
        <p:nvSpPr>
          <p:cNvPr id="197636"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9763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7BA05DC-B0EA-49BD-B38D-F78927DABF1C}" type="datetime1">
              <a:rPr lang="zh-CN" altLang="en-US" smtClean="0"/>
              <a:pPr defTabSz="913550"/>
              <a:t>2019/3/4</a:t>
            </a:fld>
            <a:endParaRPr lang="zh-CN" altLang="en-US" dirty="0" smtClean="0"/>
          </a:p>
        </p:txBody>
      </p:sp>
      <p:sp>
        <p:nvSpPr>
          <p:cNvPr id="19763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075618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125</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609214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dt" sz="quarter" idx="1"/>
          </p:nvPr>
        </p:nvSpPr>
        <p:spPr>
          <a:noFill/>
          <a:ln>
            <a:headEnd/>
            <a:tailEnd/>
          </a:ln>
        </p:spPr>
        <p:txBody>
          <a:bodyPr>
            <a:prstTxWarp prst="textNoShape">
              <a:avLst/>
            </a:prstTxWarp>
          </a:bodyPr>
          <a:lstStyle/>
          <a:p>
            <a:pPr defTabSz="913550"/>
            <a:fld id="{04531FD6-B23A-44D5-8E7C-319C37DA500E}" type="datetime1">
              <a:rPr lang="zh-CN" altLang="en-US" smtClean="0"/>
              <a:pPr defTabSz="913550"/>
              <a:t>2019/3/4</a:t>
            </a:fld>
            <a:endParaRPr lang="zh-CN" altLang="en-US" dirty="0" smtClean="0"/>
          </a:p>
        </p:txBody>
      </p:sp>
      <p:sp>
        <p:nvSpPr>
          <p:cNvPr id="20483" name="Rectangle 6"/>
          <p:cNvSpPr>
            <a:spLocks noGrp="1" noChangeArrowheads="1"/>
          </p:cNvSpPr>
          <p:nvPr>
            <p:ph type="ftr" sz="quarter" idx="4"/>
          </p:nvPr>
        </p:nvSpPr>
        <p:spPr>
          <a:noFill/>
          <a:ln>
            <a:headEnd/>
            <a:tailEnd/>
          </a:ln>
        </p:spPr>
        <p:txBody>
          <a:bodyPr>
            <a:prstTxWarp prst="textNoShape">
              <a:avLst/>
            </a:prstTxWarp>
          </a:bodyPr>
          <a:lstStyle/>
          <a:p>
            <a:pPr defTabSz="913550"/>
            <a:r>
              <a:rPr lang="en-US" altLang="zh-CN" dirty="0" smtClean="0"/>
              <a:t>Chapter 2 — Instructions: Language of the Computer</a:t>
            </a:r>
          </a:p>
        </p:txBody>
      </p:sp>
      <p:sp>
        <p:nvSpPr>
          <p:cNvPr id="20484" name="Rectangle 7"/>
          <p:cNvSpPr>
            <a:spLocks noGrp="1" noChangeArrowheads="1"/>
          </p:cNvSpPr>
          <p:nvPr>
            <p:ph type="sldNum" sz="quarter" idx="5"/>
          </p:nvPr>
        </p:nvSpPr>
        <p:spPr>
          <a:noFill/>
          <a:ln>
            <a:headEnd/>
            <a:tailEnd/>
          </a:ln>
        </p:spPr>
        <p:txBody>
          <a:bodyPr/>
          <a:lstStyle/>
          <a:p>
            <a:pPr defTabSz="913550"/>
            <a:fld id="{9FF3A166-BE0C-4146-829E-8AB74230303A}" type="slidenum">
              <a:rPr lang="en-US" altLang="zh-CN"/>
              <a:pPr defTabSz="913550"/>
              <a:t>11</a:t>
            </a:fld>
            <a:endParaRPr lang="en-US" altLang="zh-CN" dirty="0"/>
          </a:p>
        </p:txBody>
      </p:sp>
      <p:sp>
        <p:nvSpPr>
          <p:cNvPr id="20485" name="Rectangle 2"/>
          <p:cNvSpPr>
            <a:spLocks noGrp="1" noRot="1" noChangeAspect="1" noChangeArrowheads="1" noTextEdit="1"/>
          </p:cNvSpPr>
          <p:nvPr>
            <p:ph type="sldImg" idx="4294967295"/>
          </p:nvPr>
        </p:nvSpPr>
        <p:spPr>
          <a:ln/>
        </p:spPr>
      </p:sp>
      <p:sp>
        <p:nvSpPr>
          <p:cNvPr id="20486" name="Rectangle 3"/>
          <p:cNvSpPr>
            <a:spLocks noGrp="1" noChangeArrowheads="1"/>
          </p:cNvSpPr>
          <p:nvPr>
            <p:ph type="body" idx="4294967295"/>
          </p:nvPr>
        </p:nvSpPr>
        <p:spPr/>
        <p:txBody>
          <a:bodyPr>
            <a:prstTxWarp prst="textNoShape">
              <a:avLst/>
            </a:prstTxWarp>
          </a:bodyPr>
          <a:lstStyle/>
          <a:p>
            <a:endParaRPr lang="en-AU" altLang="zh-CN" smtClean="0"/>
          </a:p>
        </p:txBody>
      </p:sp>
    </p:spTree>
    <p:extLst>
      <p:ext uri="{BB962C8B-B14F-4D97-AF65-F5344CB8AC3E}">
        <p14:creationId xmlns:p14="http://schemas.microsoft.com/office/powerpoint/2010/main" val="235351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headEnd/>
            <a:tailEnd/>
          </a:ln>
        </p:spPr>
        <p:txBody>
          <a:bodyPr/>
          <a:lstStyle/>
          <a:p>
            <a:pPr defTabSz="913550"/>
            <a:fld id="{AFF303DB-6BEB-4917-B2E7-1503648D18FC}" type="slidenum">
              <a:rPr lang="zh-CN" altLang="en-US"/>
              <a:pPr defTabSz="913550"/>
              <a:t>12</a:t>
            </a:fld>
            <a:endParaRPr lang="zh-CN" altLang="en-US" dirty="0"/>
          </a:p>
        </p:txBody>
      </p:sp>
      <p:sp>
        <p:nvSpPr>
          <p:cNvPr id="22531" name="Rectangle 2"/>
          <p:cNvSpPr>
            <a:spLocks noGrp="1" noRot="1" noChangeAspect="1" noChangeArrowheads="1" noTextEdit="1"/>
          </p:cNvSpPr>
          <p:nvPr>
            <p:ph type="sldImg" idx="4294967295"/>
          </p:nvPr>
        </p:nvSpPr>
        <p:spPr>
          <a:xfrm>
            <a:off x="1158875" y="587375"/>
            <a:ext cx="4552950" cy="3414713"/>
          </a:xfrm>
          <a:ln>
            <a:noFill/>
          </a:ln>
        </p:spPr>
      </p:sp>
      <p:sp>
        <p:nvSpPr>
          <p:cNvPr id="22532"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359F614-952B-4540-8406-A4816716188C}" type="datetime1">
              <a:rPr lang="zh-CN" altLang="en-US" smtClean="0"/>
              <a:pPr defTabSz="913550"/>
              <a:t>2019/3/4</a:t>
            </a:fld>
            <a:endParaRPr lang="zh-CN" altLang="en-US" dirty="0" smtClean="0"/>
          </a:p>
        </p:txBody>
      </p:sp>
      <p:sp>
        <p:nvSpPr>
          <p:cNvPr id="22533"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11237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p:spPr>
        <p:txBody>
          <a:bodyPr>
            <a:prstTxWarp prst="textNoShape">
              <a:avLst/>
            </a:prstTxWarp>
          </a:bodyPr>
          <a:lstStyle/>
          <a:p>
            <a:endParaRPr lang="zh-CN" altLang="en-US" smtClean="0"/>
          </a:p>
        </p:txBody>
      </p:sp>
      <p:sp>
        <p:nvSpPr>
          <p:cNvPr id="24580" name="日期占位符 3"/>
          <p:cNvSpPr>
            <a:spLocks noGrp="1"/>
          </p:cNvSpPr>
          <p:nvPr>
            <p:ph type="dt" sz="quarter" idx="1"/>
          </p:nvPr>
        </p:nvSpPr>
        <p:spPr>
          <a:noFill/>
          <a:ln>
            <a:headEnd/>
            <a:tailEnd/>
          </a:ln>
        </p:spPr>
        <p:txBody>
          <a:bodyPr>
            <a:prstTxWarp prst="textNoShape">
              <a:avLst/>
            </a:prstTxWarp>
          </a:bodyPr>
          <a:lstStyle/>
          <a:p>
            <a:pPr defTabSz="911988"/>
            <a:fld id="{2DE8C140-C2A7-4838-9EB1-0AB62421E47E}" type="datetime1">
              <a:rPr lang="zh-CN" altLang="en-US" smtClean="0"/>
              <a:pPr defTabSz="911988"/>
              <a:t>2019/3/4</a:t>
            </a:fld>
            <a:endParaRPr lang="en-US" altLang="zh-CN" dirty="0" smtClean="0"/>
          </a:p>
        </p:txBody>
      </p:sp>
    </p:spTree>
    <p:extLst>
      <p:ext uri="{BB962C8B-B14F-4D97-AF65-F5344CB8AC3E}">
        <p14:creationId xmlns:p14="http://schemas.microsoft.com/office/powerpoint/2010/main" val="2449101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BF4CD1-1F45-48CF-8525-7A5891141F36}" type="datetime1">
              <a:rPr lang="en-US" altLang="zh-CN" smtClean="0"/>
              <a:pPr/>
              <a:t>3/4/2019</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EBC8F7F-AC24-4A0D-8521-13DE8088067D}" type="datetime1">
              <a:rPr lang="en-US" altLang="zh-CN" smtClean="0"/>
              <a:pPr/>
              <a:t>3/4/2019</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E830A0B-238C-4038-A05D-BC07442FC629}" type="datetime1">
              <a:rPr lang="en-US" altLang="zh-CN" smtClean="0"/>
              <a:pPr/>
              <a:t>3/4/2019</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54616" y="171451"/>
            <a:ext cx="7162800" cy="609600"/>
          </a:xfrm>
        </p:spPr>
        <p:txBody>
          <a:bodyPr/>
          <a:lstStyle>
            <a:lvl1pPr>
              <a:defRPr>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684213" y="1341438"/>
            <a:ext cx="7467600" cy="4648200"/>
          </a:xfrm>
        </p:spPr>
        <p:txBody>
          <a:bodyPr/>
          <a:lstStyle/>
          <a:p>
            <a:pPr lvl="0"/>
            <a:r>
              <a:rPr lang="zh-CN" altLang="en-US" noProof="0" smtClean="0"/>
              <a:t>单击图标添加表格</a:t>
            </a:r>
          </a:p>
        </p:txBody>
      </p:sp>
      <p:sp>
        <p:nvSpPr>
          <p:cNvPr id="4" name="Rectangle 2"/>
          <p:cNvSpPr>
            <a:spLocks noGrp="1" noChangeArrowheads="1"/>
          </p:cNvSpPr>
          <p:nvPr>
            <p:ph type="dt" sz="half" idx="10"/>
          </p:nvPr>
        </p:nvSpPr>
        <p:spPr>
          <a:ln/>
        </p:spPr>
        <p:txBody>
          <a:bodyPr/>
          <a:lstStyle>
            <a:lvl1pPr>
              <a:defRPr/>
            </a:lvl1pPr>
          </a:lstStyle>
          <a:p>
            <a:pPr>
              <a:defRPr/>
            </a:pPr>
            <a:fld id="{E35E81F3-088E-4B0E-9977-96396EAB804E}" type="datetime1">
              <a:rPr lang="en-US" altLang="zh-CN" smtClean="0"/>
              <a:pPr>
                <a:defRPr/>
              </a:pPr>
              <a:t>3/4/2019</a:t>
            </a:fld>
            <a:endParaRPr lang="en-US" altLang="zh-CN"/>
          </a:p>
        </p:txBody>
      </p:sp>
      <p:sp>
        <p:nvSpPr>
          <p:cNvPr id="5" name="Rectangle 3"/>
          <p:cNvSpPr>
            <a:spLocks noGrp="1" noChangeArrowheads="1"/>
          </p:cNvSpPr>
          <p:nvPr>
            <p:ph type="ftr" sz="quarter" idx="11"/>
          </p:nvPr>
        </p:nvSpPr>
        <p:spPr>
          <a:ln/>
        </p:spPr>
        <p:txBody>
          <a:bodyPr/>
          <a:lstStyle>
            <a:lvl1pPr>
              <a:defRPr/>
            </a:lvl1pPr>
          </a:lstStyle>
          <a:p>
            <a:pPr>
              <a:defRPr/>
            </a:pPr>
            <a:r>
              <a:rPr lang="zh-CN" altLang="en-US"/>
              <a:t>中国科学技术大学</a:t>
            </a:r>
            <a:endParaRPr lang="en-US" altLang="zh-CN"/>
          </a:p>
        </p:txBody>
      </p:sp>
      <p:sp>
        <p:nvSpPr>
          <p:cNvPr id="6" name="Rectangle 8"/>
          <p:cNvSpPr>
            <a:spLocks noGrp="1" noChangeArrowheads="1"/>
          </p:cNvSpPr>
          <p:nvPr>
            <p:ph type="sldNum" sz="quarter" idx="12"/>
          </p:nvPr>
        </p:nvSpPr>
        <p:spPr>
          <a:ln/>
        </p:spPr>
        <p:txBody>
          <a:bodyPr/>
          <a:lstStyle>
            <a:lvl1pPr>
              <a:defRPr/>
            </a:lvl1pPr>
          </a:lstStyle>
          <a:p>
            <a:fld id="{FC0B8E42-B7E4-4FF5-933C-6B93D27D16E7}" type="slidenum">
              <a:rPr lang="en-US" altLang="zh-CN"/>
              <a:pPr/>
              <a:t>‹#›</a:t>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3/4/2019</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4EE00E-70AB-4AB8-9D23-E76FA8DC9000}" type="datetime1">
              <a:rPr lang="en-US" altLang="zh-CN" smtClean="0"/>
              <a:pPr/>
              <a:t>3/4/2019</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42C77E4E-F783-44CF-86C9-855FDD16792D}" type="datetime1">
              <a:rPr lang="en-US" altLang="zh-CN" smtClean="0"/>
              <a:pPr/>
              <a:t>3/4/2019</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8872CF-6F86-4AF2-BF13-1D26378C2B9E}" type="datetime1">
              <a:rPr lang="en-US" altLang="zh-CN" smtClean="0"/>
              <a:pPr/>
              <a:t>3/4/2019</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1C42A3F-B839-4137-B911-D376D5B90DF1}" type="datetime1">
              <a:rPr lang="en-US" altLang="zh-CN" smtClean="0"/>
              <a:pPr/>
              <a:t>3/4/2019</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91D20A-3770-413B-A73B-C1FC4F06EF09}" type="datetime1">
              <a:rPr lang="en-US" altLang="zh-CN" smtClean="0"/>
              <a:pPr/>
              <a:t>3/4/2019</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5AAF043A-B58A-4113-BC72-7F10910BE466}" type="datetime1">
              <a:rPr lang="en-US" altLang="zh-CN" smtClean="0"/>
              <a:pPr/>
              <a:t>3/4/2019</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39D38A-D473-4C67-A147-B7828B49CCB5}" type="datetime1">
              <a:rPr lang="en-US" altLang="zh-CN" smtClean="0"/>
              <a:pPr/>
              <a:t>3/4/2019</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518A52B-0423-4300-A85D-FEFAB192E2E3}" type="datetime1">
              <a:rPr lang="en-US" altLang="zh-CN" smtClean="0"/>
              <a:pPr/>
              <a:t>3/4/2019</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20" r:id="rId12"/>
  </p:sldLayoutIdLst>
  <p:hf hdr="0" ft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hzhou@u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6.wmf"/><Relationship Id="rId4" Type="http://schemas.openxmlformats.org/officeDocument/2006/relationships/oleObject" Target="../embeddings/oleObject9.bin"/></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aff.ustc.edu.cn/~xhzhou/CA-Spring2019/CA.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3.png"/><Relationship Id="rId18" Type="http://schemas.openxmlformats.org/officeDocument/2006/relationships/image" Target="../media/image17.png"/><Relationship Id="rId3" Type="http://schemas.openxmlformats.org/officeDocument/2006/relationships/notesSlide" Target="../notesSlides/notesSlide23.xml"/><Relationship Id="rId7" Type="http://schemas.openxmlformats.org/officeDocument/2006/relationships/image" Target="../media/image21.png"/><Relationship Id="rId12" Type="http://schemas.openxmlformats.org/officeDocument/2006/relationships/image" Target="../media/image16.png"/><Relationship Id="rId17" Type="http://schemas.openxmlformats.org/officeDocument/2006/relationships/oleObject" Target="../embeddings/oleObject3.bin"/><Relationship Id="rId2" Type="http://schemas.openxmlformats.org/officeDocument/2006/relationships/slideLayout" Target="../slideLayouts/slideLayout6.xml"/><Relationship Id="rId16" Type="http://schemas.openxmlformats.org/officeDocument/2006/relationships/image" Target="../media/image26.png"/><Relationship Id="rId20" Type="http://schemas.openxmlformats.org/officeDocument/2006/relationships/image" Target="../media/image28.jpeg"/><Relationship Id="rId1" Type="http://schemas.openxmlformats.org/officeDocument/2006/relationships/vmlDrawing" Target="../drawings/vmlDrawing1.vml"/><Relationship Id="rId6" Type="http://schemas.openxmlformats.org/officeDocument/2006/relationships/image" Target="../media/image20.png"/><Relationship Id="rId11" Type="http://schemas.openxmlformats.org/officeDocument/2006/relationships/oleObject" Target="../embeddings/oleObject2.bin"/><Relationship Id="rId5" Type="http://schemas.openxmlformats.org/officeDocument/2006/relationships/image" Target="../media/image19.png"/><Relationship Id="rId15" Type="http://schemas.openxmlformats.org/officeDocument/2006/relationships/image" Target="../media/image25.png"/><Relationship Id="rId10" Type="http://schemas.openxmlformats.org/officeDocument/2006/relationships/image" Target="../media/image22.jpeg"/><Relationship Id="rId19" Type="http://schemas.openxmlformats.org/officeDocument/2006/relationships/image" Target="../media/image27.jpeg"/><Relationship Id="rId4" Type="http://schemas.openxmlformats.org/officeDocument/2006/relationships/image" Target="../media/image18.png"/><Relationship Id="rId9" Type="http://schemas.openxmlformats.org/officeDocument/2006/relationships/image" Target="../media/image15.png"/><Relationship Id="rId14"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5.xml"/><Relationship Id="rId7" Type="http://schemas.openxmlformats.org/officeDocument/2006/relationships/image" Target="../media/image38.jpe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oleObject" Target="../embeddings/oleObject4.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notesSlide" Target="../notesSlides/notesSlide30.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www.youtube.com/watch?v=KwyCoQuhUNA"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68.wmf"/><Relationship Id="rId4" Type="http://schemas.openxmlformats.org/officeDocument/2006/relationships/oleObject" Target="../embeddings/oleObject7.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hyperlink" Target="http://en.wikipedia.org/wiki/Mega-" TargetMode="External"/><Relationship Id="rId3" Type="http://schemas.openxmlformats.org/officeDocument/2006/relationships/hyperlink" Target="http://en.wikipedia.org/wiki/Zetta-" TargetMode="External"/><Relationship Id="rId7" Type="http://schemas.openxmlformats.org/officeDocument/2006/relationships/hyperlink" Target="http://en.wikipedia.org/wiki/Giga-" TargetMode="External"/><Relationship Id="rId2" Type="http://schemas.openxmlformats.org/officeDocument/2006/relationships/hyperlink" Target="http://en.wikipedia.org/wiki/Yotta-" TargetMode="External"/><Relationship Id="rId1" Type="http://schemas.openxmlformats.org/officeDocument/2006/relationships/slideLayout" Target="../slideLayouts/slideLayout12.xml"/><Relationship Id="rId6" Type="http://schemas.openxmlformats.org/officeDocument/2006/relationships/hyperlink" Target="http://en.wikipedia.org/wiki/Tera-" TargetMode="External"/><Relationship Id="rId5" Type="http://schemas.openxmlformats.org/officeDocument/2006/relationships/hyperlink" Target="http://en.wikipedia.org/wiki/Peta-" TargetMode="External"/><Relationship Id="rId4" Type="http://schemas.openxmlformats.org/officeDocument/2006/relationships/hyperlink" Target="http://en.wikipedia.org/wiki/Exa-" TargetMode="External"/><Relationship Id="rId9" Type="http://schemas.openxmlformats.org/officeDocument/2006/relationships/hyperlink" Target="http://en.wikipedia.org/wiki/Kil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fontScale="70000" lnSpcReduction="20000"/>
          </a:bodyPr>
          <a:lstStyle/>
          <a:p>
            <a:endParaRPr lang="zh-CN" altLang="en-US" smtClean="0"/>
          </a:p>
          <a:p>
            <a:r>
              <a:rPr lang="zh-CN" altLang="en-US" smtClean="0"/>
              <a:t>周学海</a:t>
            </a:r>
          </a:p>
          <a:p>
            <a:r>
              <a:rPr lang="en-US" altLang="zh-CN" smtClean="0">
                <a:hlinkClick r:id="rId3"/>
              </a:rPr>
              <a:t>xhzhou@ustc.edu.cn</a:t>
            </a:r>
            <a:endParaRPr lang="en-US" altLang="zh-CN" smtClean="0"/>
          </a:p>
          <a:p>
            <a:r>
              <a:rPr lang="en-US" altLang="zh-CN" smtClean="0"/>
              <a:t>0551-63606864</a:t>
            </a:r>
          </a:p>
          <a:p>
            <a:r>
              <a:rPr lang="zh-CN" altLang="en-US" smtClean="0"/>
              <a:t>中国科学技术大学</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a:bodyPr>
          <a:lstStyle/>
          <a:p>
            <a:pPr eaLnBrk="1" hangingPunct="1"/>
            <a:r>
              <a:rPr lang="zh-CN" altLang="en-US" dirty="0" smtClean="0"/>
              <a:t>计算机体系结构的定义</a:t>
            </a:r>
          </a:p>
        </p:txBody>
      </p:sp>
      <p:sp>
        <p:nvSpPr>
          <p:cNvPr id="17410" name="日期占位符 3"/>
          <p:cNvSpPr>
            <a:spLocks noGrp="1" noChangeArrowheads="1"/>
          </p:cNvSpPr>
          <p:nvPr>
            <p:ph type="dt" sz="half" idx="10"/>
          </p:nvPr>
        </p:nvSpPr>
        <p:spPr>
          <a:noFill/>
          <a:ln>
            <a:headEnd/>
            <a:tailEnd/>
          </a:ln>
        </p:spPr>
        <p:txBody>
          <a:bodyPr>
            <a:prstTxWarp prst="textNoShape">
              <a:avLst/>
            </a:prstTxWarp>
          </a:bodyPr>
          <a:lstStyle/>
          <a:p>
            <a:fld id="{29F841E6-2A28-409F-87B4-769097FC3D2E}" type="datetime1">
              <a:rPr lang="en-US" altLang="zh-CN" smtClean="0"/>
              <a:pPr/>
              <a:t>3/4/2019</a:t>
            </a:fld>
            <a:endParaRPr lang="en-US" altLang="zh-CN" smtClean="0"/>
          </a:p>
        </p:txBody>
      </p:sp>
      <p:sp>
        <p:nvSpPr>
          <p:cNvPr id="17415" name="灯片编号占位符 1"/>
          <p:cNvSpPr>
            <a:spLocks noGrp="1" noChangeArrowheads="1"/>
          </p:cNvSpPr>
          <p:nvPr>
            <p:ph type="sldNum" sz="quarter" idx="12"/>
          </p:nvPr>
        </p:nvSpPr>
        <p:spPr>
          <a:noFill/>
          <a:ln>
            <a:headEnd/>
            <a:tailEnd/>
          </a:ln>
        </p:spPr>
        <p:txBody>
          <a:bodyPr/>
          <a:lstStyle/>
          <a:p>
            <a:fld id="{8A33078E-D601-48CA-BDEE-62EABD9234C7}" type="slidenum">
              <a:rPr lang="en-US" altLang="zh-CN"/>
              <a:pPr/>
              <a:t>10</a:t>
            </a:fld>
            <a:endParaRPr lang="en-US" altLang="zh-CN"/>
          </a:p>
        </p:txBody>
      </p:sp>
      <p:sp>
        <p:nvSpPr>
          <p:cNvPr id="35846" name="Rectangle 3"/>
          <p:cNvSpPr>
            <a:spLocks noGrp="1" noChangeArrowheads="1"/>
          </p:cNvSpPr>
          <p:nvPr>
            <p:ph idx="4294967295"/>
          </p:nvPr>
        </p:nvSpPr>
        <p:spPr>
          <a:xfrm>
            <a:off x="498224" y="1205521"/>
            <a:ext cx="8218487" cy="2447925"/>
          </a:xfrm>
          <a:ln>
            <a:solidFill>
              <a:schemeClr val="accent1"/>
            </a:solidFill>
          </a:ln>
        </p:spPr>
        <p:txBody>
          <a:bodyPr lIns="91440" tIns="45720" rIns="91440" bIns="45720">
            <a:normAutofit fontScale="70000" lnSpcReduction="20000"/>
          </a:bodyPr>
          <a:lstStyle/>
          <a:p>
            <a:pPr marL="0" eaLnBrk="1" hangingPunct="1">
              <a:lnSpc>
                <a:spcPct val="110000"/>
              </a:lnSpc>
              <a:spcBef>
                <a:spcPct val="0"/>
              </a:spcBef>
              <a:buFontTx/>
              <a:buNone/>
              <a:defRPr/>
            </a:pPr>
            <a:r>
              <a:rPr lang="zh-CN" altLang="en-US" b="1" kern="1200" dirty="0" smtClean="0">
                <a:latin typeface="微软雅黑" pitchFamily="34" charset="-122"/>
                <a:ea typeface="微软雅黑" pitchFamily="34" charset="-122"/>
              </a:rPr>
              <a:t>过去</a:t>
            </a:r>
            <a:r>
              <a:rPr lang="zh-CN" altLang="en-US" b="1" kern="1200" dirty="0">
                <a:latin typeface="微软雅黑" pitchFamily="34" charset="-122"/>
                <a:ea typeface="微软雅黑" pitchFamily="34" charset="-122"/>
              </a:rPr>
              <a:t>的定义</a:t>
            </a:r>
            <a:r>
              <a:rPr lang="zh-CN" altLang="en-US" b="1" kern="1200" dirty="0" smtClean="0">
                <a:latin typeface="微软雅黑" pitchFamily="34" charset="-122"/>
                <a:ea typeface="微软雅黑" pitchFamily="34" charset="-122"/>
              </a:rPr>
              <a:t>：</a:t>
            </a:r>
            <a:endParaRPr lang="en-US" altLang="zh-CN" b="1" kern="1200" dirty="0" smtClean="0">
              <a:latin typeface="微软雅黑" pitchFamily="34" charset="-122"/>
              <a:ea typeface="微软雅黑" pitchFamily="34" charset="-122"/>
            </a:endParaRPr>
          </a:p>
          <a:p>
            <a:pPr marL="0" eaLnBrk="1" hangingPunct="1">
              <a:lnSpc>
                <a:spcPct val="110000"/>
              </a:lnSpc>
              <a:spcBef>
                <a:spcPct val="0"/>
              </a:spcBef>
              <a:buFontTx/>
              <a:buNone/>
              <a:defRPr/>
            </a:pPr>
            <a:r>
              <a:rPr lang="en-US" altLang="zh-CN" b="1" kern="1200" dirty="0">
                <a:latin typeface="微软雅黑" pitchFamily="34" charset="-122"/>
                <a:ea typeface="微软雅黑" pitchFamily="34" charset="-122"/>
              </a:rPr>
              <a:t> </a:t>
            </a:r>
            <a:r>
              <a:rPr lang="en-US" altLang="zh-CN" b="1" kern="1200" dirty="0" smtClean="0">
                <a:latin typeface="微软雅黑" pitchFamily="34" charset="-122"/>
                <a:ea typeface="微软雅黑" pitchFamily="34" charset="-122"/>
              </a:rPr>
              <a:t>       </a:t>
            </a:r>
            <a:r>
              <a:rPr lang="zh-CN" altLang="en-US" b="1" kern="1200" dirty="0" smtClean="0">
                <a:latin typeface="微软雅黑" pitchFamily="34" charset="-122"/>
                <a:ea typeface="微软雅黑" pitchFamily="34" charset="-122"/>
              </a:rPr>
              <a:t>程序员</a:t>
            </a:r>
            <a:r>
              <a:rPr lang="zh-CN" altLang="en-US" b="1" kern="1200" dirty="0">
                <a:latin typeface="微软雅黑" pitchFamily="34" charset="-122"/>
                <a:ea typeface="微软雅黑" pitchFamily="34" charset="-122"/>
              </a:rPr>
              <a:t>可见的计算系统的属性</a:t>
            </a:r>
            <a:r>
              <a:rPr lang="zh-CN" altLang="en-US" b="1" kern="1200" dirty="0" smtClean="0">
                <a:latin typeface="微软雅黑" pitchFamily="34" charset="-122"/>
                <a:ea typeface="微软雅黑" pitchFamily="34" charset="-122"/>
              </a:rPr>
              <a:t>。包括</a:t>
            </a:r>
            <a:r>
              <a:rPr lang="zh-CN" altLang="en-US" b="1" kern="1200" dirty="0">
                <a:latin typeface="微软雅黑" pitchFamily="34" charset="-122"/>
                <a:ea typeface="微软雅黑" pitchFamily="34" charset="-122"/>
              </a:rPr>
              <a:t>：概念性的结构和功能行为。不包括：数据流和控制流的组织、逻辑设计以及物理实现。</a:t>
            </a:r>
            <a:r>
              <a:rPr lang="en-US" altLang="zh-CN" b="1" kern="1200" dirty="0">
                <a:latin typeface="微软雅黑" pitchFamily="34" charset="-122"/>
                <a:ea typeface="微软雅黑" pitchFamily="34" charset="-122"/>
              </a:rPr>
              <a:t>    				</a:t>
            </a:r>
          </a:p>
          <a:p>
            <a:pPr eaLnBrk="1" hangingPunct="1">
              <a:lnSpc>
                <a:spcPct val="110000"/>
              </a:lnSpc>
              <a:spcBef>
                <a:spcPct val="0"/>
              </a:spcBef>
              <a:buFontTx/>
              <a:buNone/>
              <a:defRPr/>
            </a:pPr>
            <a:r>
              <a:rPr lang="en-US" altLang="zh-CN" b="1" kern="1200" dirty="0">
                <a:latin typeface="微软雅黑" pitchFamily="34" charset="-122"/>
                <a:ea typeface="微软雅黑" pitchFamily="34" charset="-122"/>
              </a:rPr>
              <a:t>                 – Amdahl, </a:t>
            </a:r>
            <a:r>
              <a:rPr lang="en-US" altLang="zh-CN" b="1" kern="1200" dirty="0" err="1">
                <a:latin typeface="微软雅黑" pitchFamily="34" charset="-122"/>
                <a:ea typeface="微软雅黑" pitchFamily="34" charset="-122"/>
              </a:rPr>
              <a:t>Blaauw</a:t>
            </a:r>
            <a:r>
              <a:rPr lang="en-US" altLang="zh-CN" b="1" kern="1200" dirty="0">
                <a:latin typeface="微软雅黑" pitchFamily="34" charset="-122"/>
                <a:ea typeface="微软雅黑" pitchFamily="34" charset="-122"/>
              </a:rPr>
              <a:t>, and Brooks,  1964</a:t>
            </a:r>
          </a:p>
          <a:p>
            <a:pPr eaLnBrk="1" hangingPunct="1">
              <a:lnSpc>
                <a:spcPct val="110000"/>
              </a:lnSpc>
              <a:spcBef>
                <a:spcPct val="0"/>
              </a:spcBef>
              <a:buFontTx/>
              <a:buNone/>
              <a:defRPr/>
            </a:pPr>
            <a:r>
              <a:rPr lang="en-US" altLang="zh-CN" b="1" kern="1200" dirty="0">
                <a:latin typeface="微软雅黑" pitchFamily="34" charset="-122"/>
                <a:ea typeface="微软雅黑" pitchFamily="34" charset="-122"/>
              </a:rPr>
              <a:t>  </a:t>
            </a:r>
            <a:endParaRPr lang="en-US" altLang="zh-CN" b="1" kern="1200" dirty="0" smtClean="0">
              <a:latin typeface="微软雅黑" pitchFamily="34" charset="-122"/>
              <a:ea typeface="微软雅黑" pitchFamily="34" charset="-122"/>
            </a:endParaRPr>
          </a:p>
          <a:p>
            <a:pPr eaLnBrk="1" hangingPunct="1">
              <a:lnSpc>
                <a:spcPct val="110000"/>
              </a:lnSpc>
              <a:spcBef>
                <a:spcPct val="0"/>
              </a:spcBef>
              <a:buFontTx/>
              <a:buNone/>
              <a:defRPr/>
            </a:pPr>
            <a:r>
              <a:rPr lang="en-US" altLang="zh-CN" b="1" kern="1200" dirty="0" smtClean="0">
                <a:latin typeface="微软雅黑" pitchFamily="34" charset="-122"/>
                <a:ea typeface="微软雅黑" pitchFamily="34" charset="-122"/>
              </a:rPr>
              <a:t>                  </a:t>
            </a:r>
            <a:r>
              <a:rPr lang="en-US" altLang="zh-CN" sz="3200" b="1" kern="1200" dirty="0" smtClean="0">
                <a:solidFill>
                  <a:srgbClr val="FF0000"/>
                </a:solidFill>
                <a:latin typeface="微软雅黑" pitchFamily="34" charset="-122"/>
                <a:ea typeface="微软雅黑" pitchFamily="34" charset="-122"/>
              </a:rPr>
              <a:t>Instruction-Set  Architecture</a:t>
            </a:r>
            <a:endParaRPr lang="en-US" altLang="zh-CN" b="1" kern="1200" dirty="0">
              <a:solidFill>
                <a:srgbClr val="FF0000"/>
              </a:solidFill>
              <a:latin typeface="微软雅黑" pitchFamily="34" charset="-122"/>
              <a:ea typeface="微软雅黑" pitchFamily="34" charset="-122"/>
            </a:endParaRPr>
          </a:p>
          <a:p>
            <a:pPr eaLnBrk="1" hangingPunct="1">
              <a:lnSpc>
                <a:spcPct val="110000"/>
              </a:lnSpc>
              <a:buFontTx/>
              <a:buNone/>
              <a:defRPr/>
            </a:pPr>
            <a:endParaRPr lang="en-US" altLang="zh-CN" sz="2800" b="1" dirty="0" smtClean="0">
              <a:latin typeface="微软雅黑" pitchFamily="34" charset="-122"/>
              <a:ea typeface="微软雅黑" pitchFamily="34" charset="-122"/>
            </a:endParaRPr>
          </a:p>
          <a:p>
            <a:pPr eaLnBrk="1" hangingPunct="1">
              <a:lnSpc>
                <a:spcPct val="110000"/>
              </a:lnSpc>
              <a:buFontTx/>
              <a:buNone/>
              <a:defRPr/>
            </a:pPr>
            <a:endParaRPr lang="zh-CN" altLang="en-US" sz="2800" b="1" dirty="0" smtClean="0">
              <a:latin typeface="微软雅黑" pitchFamily="34" charset="-122"/>
              <a:ea typeface="微软雅黑" pitchFamily="34" charset="-122"/>
            </a:endParaRPr>
          </a:p>
        </p:txBody>
      </p:sp>
      <p:sp>
        <p:nvSpPr>
          <p:cNvPr id="17414" name="Text Box 9"/>
          <p:cNvSpPr txBox="1">
            <a:spLocks noChangeArrowheads="1"/>
          </p:cNvSpPr>
          <p:nvPr/>
        </p:nvSpPr>
        <p:spPr bwMode="auto">
          <a:xfrm>
            <a:off x="468313" y="3903663"/>
            <a:ext cx="8218487" cy="1868487"/>
          </a:xfrm>
          <a:prstGeom prst="rect">
            <a:avLst/>
          </a:prstGeom>
          <a:noFill/>
          <a:ln w="9525">
            <a:solidFill>
              <a:schemeClr val="tx1"/>
            </a:solidFill>
            <a:miter lim="800000"/>
            <a:headEnd/>
            <a:tailEnd/>
          </a:ln>
        </p:spPr>
        <p:txBody>
          <a:bodyPr tIns="91440" bIns="91440" anchor="ctr"/>
          <a:lstStyle/>
          <a:p>
            <a:pPr eaLnBrk="1" hangingPunct="1"/>
            <a:r>
              <a:rPr lang="zh-CN" altLang="en-US" sz="2400" dirty="0">
                <a:latin typeface="微软雅黑" pitchFamily="34" charset="-122"/>
                <a:ea typeface="微软雅黑" pitchFamily="34" charset="-122"/>
              </a:rPr>
              <a:t>广义的定义：</a:t>
            </a:r>
            <a:endParaRPr lang="en-US" altLang="zh-CN" sz="2400" dirty="0">
              <a:latin typeface="微软雅黑" pitchFamily="34" charset="-122"/>
              <a:ea typeface="微软雅黑" pitchFamily="34" charset="-122"/>
            </a:endParaRPr>
          </a:p>
          <a:p>
            <a:pPr eaLnBrk="1" hangingPunct="1"/>
            <a:r>
              <a:rPr lang="en-US" altLang="zh-CN" sz="2400"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计算机体系结构研究如何</a:t>
            </a:r>
            <a:r>
              <a:rPr lang="en-US" altLang="zh-CN" sz="2400" b="1" dirty="0">
                <a:latin typeface="微软雅黑" pitchFamily="34" charset="-122"/>
                <a:ea typeface="微软雅黑" pitchFamily="34" charset="-122"/>
              </a:rPr>
              <a:t> </a:t>
            </a:r>
            <a:r>
              <a:rPr lang="zh-CN" altLang="en-US" sz="2400" b="1" dirty="0">
                <a:solidFill>
                  <a:srgbClr val="FF0000"/>
                </a:solidFill>
                <a:latin typeface="微软雅黑" pitchFamily="34" charset="-122"/>
                <a:ea typeface="微软雅黑" pitchFamily="34" charset="-122"/>
              </a:rPr>
              <a:t>设计、组织，以及使用可用的生产技术</a:t>
            </a:r>
            <a:r>
              <a:rPr lang="zh-CN" altLang="en-US" sz="2400" b="1" dirty="0" smtClean="0">
                <a:solidFill>
                  <a:srgbClr val="FF0000"/>
                </a:solidFill>
                <a:latin typeface="微软雅黑" pitchFamily="34" charset="-122"/>
                <a:ea typeface="微软雅黑" pitchFamily="34" charset="-122"/>
              </a:rPr>
              <a:t>实现信息处理系统</a:t>
            </a:r>
            <a:r>
              <a:rPr lang="zh-CN" altLang="en-US" sz="2400" b="1" dirty="0">
                <a:solidFill>
                  <a:srgbClr val="FF0000"/>
                </a:solidFill>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该系统</a:t>
            </a:r>
            <a:r>
              <a:rPr lang="zh-CN" altLang="en-US" sz="2400" b="1" dirty="0">
                <a:latin typeface="微软雅黑" pitchFamily="34" charset="-122"/>
                <a:ea typeface="微软雅黑" pitchFamily="34" charset="-122"/>
              </a:rPr>
              <a:t>可有效地执行软件应用，满足价格、功耗和性能约束</a:t>
            </a:r>
            <a:endParaRPr lang="en-US" altLang="zh-CN" sz="2400" b="1" dirty="0">
              <a:latin typeface="微软雅黑" pitchFamily="34" charset="-122"/>
              <a:ea typeface="微软雅黑" pitchFamily="34" charset="-122"/>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2"/>
          <p:cNvSpPr>
            <a:spLocks noGrp="1" noChangeArrowheads="1"/>
          </p:cNvSpPr>
          <p:nvPr>
            <p:ph type="title"/>
          </p:nvPr>
        </p:nvSpPr>
        <p:spPr/>
        <p:txBody>
          <a:bodyPr>
            <a:normAutofit/>
          </a:bodyPr>
          <a:lstStyle/>
          <a:p>
            <a:pPr eaLnBrk="1" hangingPunct="1"/>
            <a:r>
              <a:rPr lang="zh-CN" altLang="en-US" dirty="0" smtClean="0"/>
              <a:t>基本评估方法－</a:t>
            </a:r>
            <a:r>
              <a:rPr lang="en-US" altLang="zh-CN" dirty="0" smtClean="0"/>
              <a:t>benchmark</a:t>
            </a:r>
            <a:r>
              <a:rPr lang="zh-CN" altLang="en-US" dirty="0" smtClean="0"/>
              <a:t>测试</a:t>
            </a:r>
          </a:p>
        </p:txBody>
      </p:sp>
      <p:sp>
        <p:nvSpPr>
          <p:cNvPr id="159749" name="Rectangle 3"/>
          <p:cNvSpPr>
            <a:spLocks noGrp="1" noChangeArrowheads="1"/>
          </p:cNvSpPr>
          <p:nvPr>
            <p:ph idx="1"/>
          </p:nvPr>
        </p:nvSpPr>
        <p:spPr/>
        <p:txBody>
          <a:bodyPr>
            <a:normAutofit fontScale="62500" lnSpcReduction="20000"/>
          </a:bodyPr>
          <a:lstStyle/>
          <a:p>
            <a:pPr marL="304800" indent="-304800" eaLnBrk="1" hangingPunct="1">
              <a:lnSpc>
                <a:spcPct val="120000"/>
              </a:lnSpc>
              <a:spcBef>
                <a:spcPct val="25000"/>
              </a:spcBef>
            </a:pPr>
            <a:r>
              <a:rPr lang="zh-CN" altLang="en-US" dirty="0" smtClean="0"/>
              <a:t>五种类型的测试程序（预测的精度逐级下降）</a:t>
            </a:r>
            <a:endParaRPr lang="en-US" altLang="zh-CN" dirty="0" smtClean="0"/>
          </a:p>
          <a:p>
            <a:pPr marL="304800" indent="-304800" eaLnBrk="1" hangingPunct="1">
              <a:lnSpc>
                <a:spcPct val="120000"/>
              </a:lnSpc>
              <a:spcBef>
                <a:spcPct val="25000"/>
              </a:spcBef>
            </a:pPr>
            <a:endParaRPr lang="zh-CN" altLang="en-US" dirty="0" smtClean="0"/>
          </a:p>
          <a:p>
            <a:pPr marL="304800" indent="-304800" eaLnBrk="1" hangingPunct="1">
              <a:lnSpc>
                <a:spcPct val="120000"/>
              </a:lnSpc>
              <a:spcBef>
                <a:spcPct val="25000"/>
              </a:spcBef>
              <a:buFontTx/>
              <a:buAutoNum type="arabicParenBoth"/>
            </a:pPr>
            <a:r>
              <a:rPr lang="zh-CN" altLang="en-US" dirty="0" smtClean="0"/>
              <a:t>真实程序：这是最可靠的方法。</a:t>
            </a:r>
          </a:p>
          <a:p>
            <a:pPr marL="304800" indent="-304800" eaLnBrk="1" hangingPunct="1">
              <a:lnSpc>
                <a:spcPct val="120000"/>
              </a:lnSpc>
              <a:spcBef>
                <a:spcPct val="25000"/>
              </a:spcBef>
              <a:buFontTx/>
              <a:buAutoNum type="arabicParenBoth"/>
            </a:pPr>
            <a:r>
              <a:rPr lang="zh-CN" altLang="en-US" dirty="0" smtClean="0"/>
              <a:t>修改过的程序：通过修改或改编真实程序来构造基准程序模块。原因：增强移植性或集中测试某种特定的系统性能</a:t>
            </a:r>
          </a:p>
          <a:p>
            <a:pPr marL="304800" indent="-304800" eaLnBrk="1" hangingPunct="1">
              <a:lnSpc>
                <a:spcPct val="120000"/>
              </a:lnSpc>
              <a:spcBef>
                <a:spcPct val="25000"/>
              </a:spcBef>
              <a:buFontTx/>
              <a:buAutoNum type="arabicParenBoth"/>
            </a:pPr>
            <a:r>
              <a:rPr lang="zh-CN" altLang="en-US" dirty="0" smtClean="0"/>
              <a:t>核心程序</a:t>
            </a:r>
            <a:r>
              <a:rPr lang="en-US" altLang="zh-CN" dirty="0" smtClean="0"/>
              <a:t>(Kernels)</a:t>
            </a:r>
            <a:r>
              <a:rPr lang="zh-CN" altLang="en-US" dirty="0" smtClean="0"/>
              <a:t> ：由从真实程序中提取的较短但很关键的代码构成。</a:t>
            </a:r>
            <a:r>
              <a:rPr lang="en-US" altLang="zh-CN" dirty="0" smtClean="0"/>
              <a:t>Livermore Loops</a:t>
            </a:r>
            <a:r>
              <a:rPr lang="zh-CN" altLang="en-US" dirty="0" smtClean="0"/>
              <a:t>及</a:t>
            </a:r>
            <a:r>
              <a:rPr lang="en-US" altLang="zh-CN" dirty="0" smtClean="0"/>
              <a:t>LINPACK</a:t>
            </a:r>
            <a:r>
              <a:rPr lang="zh-CN" altLang="en-US" dirty="0" smtClean="0"/>
              <a:t>是其中使用比较广泛的例子。</a:t>
            </a:r>
          </a:p>
          <a:p>
            <a:pPr marL="304800" indent="-304800" eaLnBrk="1" hangingPunct="1">
              <a:lnSpc>
                <a:spcPct val="120000"/>
              </a:lnSpc>
              <a:spcBef>
                <a:spcPct val="25000"/>
              </a:spcBef>
              <a:buFontTx/>
              <a:buAutoNum type="arabicParenBoth"/>
            </a:pPr>
            <a:r>
              <a:rPr lang="en-US" altLang="zh-CN" dirty="0" smtClean="0"/>
              <a:t> </a:t>
            </a:r>
            <a:r>
              <a:rPr lang="zh-CN" altLang="en-US" dirty="0" smtClean="0"/>
              <a:t>小测试程序（</a:t>
            </a:r>
            <a:r>
              <a:rPr lang="en-US" altLang="zh-CN" dirty="0" smtClean="0"/>
              <a:t>toy programs) </a:t>
            </a:r>
            <a:r>
              <a:rPr lang="zh-CN" altLang="en-US" dirty="0" smtClean="0"/>
              <a:t>：一般在</a:t>
            </a:r>
            <a:r>
              <a:rPr lang="en-US" altLang="zh-CN" dirty="0" smtClean="0"/>
              <a:t>100</a:t>
            </a:r>
            <a:r>
              <a:rPr lang="zh-CN" altLang="en-US" dirty="0" smtClean="0"/>
              <a:t>行以内。　　</a:t>
            </a:r>
          </a:p>
          <a:p>
            <a:pPr marL="304800" indent="-304800" eaLnBrk="1" hangingPunct="1">
              <a:lnSpc>
                <a:spcPct val="120000"/>
              </a:lnSpc>
              <a:spcBef>
                <a:spcPct val="25000"/>
              </a:spcBef>
              <a:buFontTx/>
              <a:buAutoNum type="arabicParenBoth"/>
            </a:pPr>
            <a:r>
              <a:rPr lang="zh-CN" altLang="en-US" dirty="0" smtClean="0"/>
              <a:t>合成测试程序</a:t>
            </a:r>
            <a:r>
              <a:rPr lang="en-US" altLang="zh-CN" dirty="0" smtClean="0"/>
              <a:t>(Synthetic benchmarks)</a:t>
            </a:r>
            <a:r>
              <a:rPr lang="zh-CN" altLang="en-US" dirty="0" smtClean="0"/>
              <a:t>：首先对大量的应用程序中的操作进行统计，得到各种操作比例，再按这个比例人造出测试程序。</a:t>
            </a:r>
            <a:r>
              <a:rPr lang="en-US" altLang="zh-CN" dirty="0" smtClean="0"/>
              <a:t>Whetstone</a:t>
            </a:r>
            <a:r>
              <a:rPr lang="zh-CN" altLang="en-US" dirty="0" smtClean="0"/>
              <a:t>与</a:t>
            </a:r>
            <a:r>
              <a:rPr lang="en-US" altLang="zh-CN" dirty="0" smtClean="0"/>
              <a:t>Dhrystone</a:t>
            </a:r>
            <a:r>
              <a:rPr lang="zh-CN" altLang="en-US" dirty="0" smtClean="0"/>
              <a:t>是最流行的合成测试程序。</a:t>
            </a:r>
          </a:p>
          <a:p>
            <a:pPr marL="304800" indent="-304800" eaLnBrk="1" hangingPunct="1">
              <a:lnSpc>
                <a:spcPct val="120000"/>
              </a:lnSpc>
              <a:spcBef>
                <a:spcPct val="25000"/>
              </a:spcBef>
              <a:buFontTx/>
              <a:buNone/>
            </a:pPr>
            <a:endParaRPr lang="zh-CN" altLang="en-US" dirty="0" smtClean="0"/>
          </a:p>
          <a:p>
            <a:pPr marL="304800" indent="-304800" eaLnBrk="1" hangingPunct="1">
              <a:lnSpc>
                <a:spcPct val="120000"/>
              </a:lnSpc>
              <a:spcBef>
                <a:spcPct val="25000"/>
              </a:spcBef>
              <a:buFontTx/>
              <a:buNone/>
            </a:pPr>
            <a:r>
              <a:rPr lang="en-US" altLang="zh-CN" dirty="0" smtClean="0"/>
              <a:t>	</a:t>
            </a:r>
          </a:p>
        </p:txBody>
      </p:sp>
      <p:sp>
        <p:nvSpPr>
          <p:cNvPr id="159746" name="日期占位符 3"/>
          <p:cNvSpPr>
            <a:spLocks noGrp="1" noChangeArrowheads="1"/>
          </p:cNvSpPr>
          <p:nvPr>
            <p:ph type="dt" sz="half" idx="10"/>
          </p:nvPr>
        </p:nvSpPr>
        <p:spPr>
          <a:noFill/>
          <a:ln>
            <a:headEnd/>
            <a:tailEnd/>
          </a:ln>
        </p:spPr>
        <p:txBody>
          <a:bodyPr>
            <a:prstTxWarp prst="textNoShape">
              <a:avLst/>
            </a:prstTxWarp>
          </a:bodyPr>
          <a:lstStyle/>
          <a:p>
            <a:fld id="{D7F9B3A4-CC61-43A0-B2A8-41BA7AD391EA}" type="datetime1">
              <a:rPr lang="en-US" altLang="zh-CN" smtClean="0"/>
              <a:pPr/>
              <a:t>3/4/2019</a:t>
            </a:fld>
            <a:endParaRPr lang="en-US" altLang="zh-CN" smtClean="0"/>
          </a:p>
        </p:txBody>
      </p:sp>
      <p:sp>
        <p:nvSpPr>
          <p:cNvPr id="159750" name="灯片编号占位符 1"/>
          <p:cNvSpPr>
            <a:spLocks noGrp="1" noChangeArrowheads="1"/>
          </p:cNvSpPr>
          <p:nvPr>
            <p:ph type="sldNum" sz="quarter" idx="12"/>
          </p:nvPr>
        </p:nvSpPr>
        <p:spPr>
          <a:noFill/>
          <a:ln>
            <a:headEnd/>
            <a:tailEnd/>
          </a:ln>
        </p:spPr>
        <p:txBody>
          <a:bodyPr/>
          <a:lstStyle/>
          <a:p>
            <a:fld id="{4D8C02D4-3D36-4182-B3D5-CD71EE4C105F}" type="slidenum">
              <a:rPr lang="en-US" altLang="zh-CN" smtClean="0"/>
              <a:pPr/>
              <a:t>100</a:t>
            </a:fld>
            <a:endParaRPr lang="en-US" altLang="zh-CN"/>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2"/>
          <p:cNvSpPr>
            <a:spLocks noGrp="1" noChangeArrowheads="1"/>
          </p:cNvSpPr>
          <p:nvPr>
            <p:ph type="title"/>
          </p:nvPr>
        </p:nvSpPr>
        <p:spPr/>
        <p:txBody>
          <a:bodyPr>
            <a:normAutofit/>
          </a:bodyPr>
          <a:lstStyle/>
          <a:p>
            <a:pPr eaLnBrk="1" hangingPunct="1"/>
            <a:r>
              <a:rPr lang="zh-CN" altLang="en-US" dirty="0" smtClean="0"/>
              <a:t>基准测试程序套件</a:t>
            </a:r>
          </a:p>
        </p:txBody>
      </p:sp>
      <p:sp>
        <p:nvSpPr>
          <p:cNvPr id="160774" name="Rectangle 3"/>
          <p:cNvSpPr>
            <a:spLocks noGrp="1" noChangeArrowheads="1"/>
          </p:cNvSpPr>
          <p:nvPr>
            <p:ph idx="1"/>
          </p:nvPr>
        </p:nvSpPr>
        <p:spPr/>
        <p:txBody>
          <a:bodyPr>
            <a:normAutofit/>
          </a:bodyPr>
          <a:lstStyle/>
          <a:p>
            <a:pPr eaLnBrk="1" hangingPunct="1">
              <a:lnSpc>
                <a:spcPct val="100000"/>
              </a:lnSpc>
              <a:spcBef>
                <a:spcPct val="25000"/>
              </a:spcBef>
              <a:defRPr/>
            </a:pPr>
            <a:r>
              <a:rPr lang="en-US" altLang="zh-CN" sz="2000" dirty="0" smtClean="0"/>
              <a:t>Embedded Microprocessor Benchmark Consortium (EEMBC)</a:t>
            </a:r>
          </a:p>
          <a:p>
            <a:pPr eaLnBrk="1" hangingPunct="1">
              <a:lnSpc>
                <a:spcPct val="100000"/>
              </a:lnSpc>
              <a:spcBef>
                <a:spcPct val="25000"/>
              </a:spcBef>
              <a:defRPr/>
            </a:pPr>
            <a:r>
              <a:rPr lang="en-US" altLang="zh-CN" sz="2000" dirty="0" smtClean="0"/>
              <a:t>Desktop Benchmarks</a:t>
            </a:r>
          </a:p>
          <a:p>
            <a:pPr lvl="1" eaLnBrk="1" hangingPunct="1">
              <a:lnSpc>
                <a:spcPct val="100000"/>
              </a:lnSpc>
              <a:spcBef>
                <a:spcPct val="25000"/>
              </a:spcBef>
              <a:defRPr/>
            </a:pPr>
            <a:r>
              <a:rPr lang="en-US" altLang="zh-CN" sz="1600" dirty="0" smtClean="0"/>
              <a:t>SPEC2017</a:t>
            </a:r>
          </a:p>
          <a:p>
            <a:pPr lvl="1" eaLnBrk="1" hangingPunct="1">
              <a:lnSpc>
                <a:spcPct val="100000"/>
              </a:lnSpc>
              <a:spcBef>
                <a:spcPct val="25000"/>
              </a:spcBef>
              <a:defRPr/>
            </a:pPr>
            <a:r>
              <a:rPr lang="en-US" altLang="zh-CN" sz="1600" dirty="0" smtClean="0"/>
              <a:t>SPEC2006 </a:t>
            </a:r>
          </a:p>
          <a:p>
            <a:pPr lvl="1" eaLnBrk="1" hangingPunct="1">
              <a:lnSpc>
                <a:spcPct val="100000"/>
              </a:lnSpc>
              <a:spcBef>
                <a:spcPct val="25000"/>
              </a:spcBef>
              <a:defRPr/>
            </a:pPr>
            <a:r>
              <a:rPr lang="en-US" altLang="zh-CN" sz="1600" dirty="0" smtClean="0"/>
              <a:t>SPEC2000</a:t>
            </a:r>
          </a:p>
          <a:p>
            <a:pPr lvl="1" eaLnBrk="1" hangingPunct="1">
              <a:lnSpc>
                <a:spcPct val="100000"/>
              </a:lnSpc>
              <a:spcBef>
                <a:spcPct val="25000"/>
              </a:spcBef>
              <a:defRPr/>
            </a:pPr>
            <a:r>
              <a:rPr lang="en-US" altLang="zh-CN" sz="1600" dirty="0" smtClean="0"/>
              <a:t>SPEC 95</a:t>
            </a:r>
          </a:p>
          <a:p>
            <a:pPr lvl="1" eaLnBrk="1" hangingPunct="1">
              <a:lnSpc>
                <a:spcPct val="100000"/>
              </a:lnSpc>
              <a:spcBef>
                <a:spcPct val="25000"/>
              </a:spcBef>
              <a:defRPr/>
            </a:pPr>
            <a:r>
              <a:rPr lang="en-US" altLang="zh-CN" sz="1600" dirty="0" smtClean="0"/>
              <a:t>SPEC 92</a:t>
            </a:r>
          </a:p>
          <a:p>
            <a:pPr lvl="1" eaLnBrk="1" hangingPunct="1">
              <a:lnSpc>
                <a:spcPct val="100000"/>
              </a:lnSpc>
              <a:spcBef>
                <a:spcPct val="25000"/>
              </a:spcBef>
              <a:defRPr/>
            </a:pPr>
            <a:r>
              <a:rPr lang="en-US" altLang="zh-CN" sz="1600" dirty="0" smtClean="0"/>
              <a:t>SPEC 89</a:t>
            </a:r>
          </a:p>
          <a:p>
            <a:pPr eaLnBrk="1" hangingPunct="1">
              <a:lnSpc>
                <a:spcPct val="100000"/>
              </a:lnSpc>
              <a:spcBef>
                <a:spcPct val="25000"/>
              </a:spcBef>
              <a:defRPr/>
            </a:pPr>
            <a:r>
              <a:rPr lang="en-US" altLang="zh-CN" sz="2000" dirty="0" smtClean="0"/>
              <a:t>Server Benchmarks</a:t>
            </a:r>
          </a:p>
          <a:p>
            <a:pPr lvl="1" eaLnBrk="1" hangingPunct="1">
              <a:lnSpc>
                <a:spcPct val="100000"/>
              </a:lnSpc>
              <a:spcBef>
                <a:spcPct val="25000"/>
              </a:spcBef>
              <a:defRPr/>
            </a:pPr>
            <a:r>
              <a:rPr lang="en-US" altLang="zh-CN" sz="1600" dirty="0" smtClean="0"/>
              <a:t>Processor Throughput-oriented benchmarks (</a:t>
            </a:r>
            <a:r>
              <a:rPr lang="zh-CN" altLang="en-US" sz="1600" dirty="0" smtClean="0"/>
              <a:t>基于</a:t>
            </a:r>
            <a:r>
              <a:rPr lang="en-US" altLang="zh-CN" sz="1600" dirty="0" smtClean="0"/>
              <a:t>SPEC CPU benchmarks-&gt;</a:t>
            </a:r>
            <a:r>
              <a:rPr lang="en-US" altLang="zh-CN" sz="1600" dirty="0" err="1" smtClean="0"/>
              <a:t>SPECrate</a:t>
            </a:r>
            <a:r>
              <a:rPr lang="en-US" altLang="zh-CN" sz="1600" dirty="0" smtClean="0"/>
              <a:t> </a:t>
            </a:r>
          </a:p>
          <a:p>
            <a:pPr lvl="1" eaLnBrk="1" hangingPunct="1">
              <a:lnSpc>
                <a:spcPct val="100000"/>
              </a:lnSpc>
              <a:spcBef>
                <a:spcPct val="25000"/>
              </a:spcBef>
              <a:defRPr/>
            </a:pPr>
            <a:r>
              <a:rPr lang="en-US" altLang="zh-CN" sz="1600" dirty="0" smtClean="0"/>
              <a:t>SPECSFS, </a:t>
            </a:r>
            <a:r>
              <a:rPr lang="en-US" altLang="zh-CN" sz="1600" dirty="0" err="1" smtClean="0"/>
              <a:t>SPECWeb</a:t>
            </a:r>
            <a:endParaRPr lang="en-US" altLang="zh-CN" sz="1600" dirty="0" smtClean="0"/>
          </a:p>
          <a:p>
            <a:pPr lvl="1" eaLnBrk="1" hangingPunct="1">
              <a:lnSpc>
                <a:spcPct val="100000"/>
              </a:lnSpc>
              <a:spcBef>
                <a:spcPct val="25000"/>
              </a:spcBef>
              <a:defRPr/>
            </a:pPr>
            <a:r>
              <a:rPr lang="en-US" altLang="zh-CN" sz="1600" dirty="0" smtClean="0"/>
              <a:t>Transaction-processing (TP) benchmarks (TPC-A, TPC-C, …)</a:t>
            </a:r>
          </a:p>
          <a:p>
            <a:pPr eaLnBrk="1" hangingPunct="1">
              <a:lnSpc>
                <a:spcPct val="100000"/>
              </a:lnSpc>
              <a:spcBef>
                <a:spcPct val="25000"/>
              </a:spcBef>
              <a:defRPr/>
            </a:pPr>
            <a:r>
              <a:rPr lang="en-US" altLang="zh-CN" sz="2000" dirty="0" smtClean="0"/>
              <a:t>…..</a:t>
            </a:r>
          </a:p>
          <a:p>
            <a:pPr marL="0" indent="0" eaLnBrk="1" hangingPunct="1">
              <a:lnSpc>
                <a:spcPct val="100000"/>
              </a:lnSpc>
              <a:spcBef>
                <a:spcPct val="25000"/>
              </a:spcBef>
              <a:buFontTx/>
              <a:buNone/>
              <a:defRPr/>
            </a:pPr>
            <a:endParaRPr lang="en-US" altLang="zh-CN" sz="2000" dirty="0"/>
          </a:p>
          <a:p>
            <a:pPr marL="0" indent="0" eaLnBrk="1" hangingPunct="1">
              <a:lnSpc>
                <a:spcPct val="100000"/>
              </a:lnSpc>
              <a:spcBef>
                <a:spcPct val="25000"/>
              </a:spcBef>
              <a:buFontTx/>
              <a:buNone/>
              <a:defRPr/>
            </a:pPr>
            <a:r>
              <a:rPr lang="en-US" altLang="zh-CN" sz="2000" dirty="0" smtClean="0"/>
              <a:t>Standard Performance Evaluation Corporation (www.spec.org)</a:t>
            </a:r>
          </a:p>
        </p:txBody>
      </p:sp>
      <p:sp>
        <p:nvSpPr>
          <p:cNvPr id="161794" name="日期占位符 3"/>
          <p:cNvSpPr>
            <a:spLocks noGrp="1" noChangeArrowheads="1"/>
          </p:cNvSpPr>
          <p:nvPr>
            <p:ph type="dt" sz="half" idx="10"/>
          </p:nvPr>
        </p:nvSpPr>
        <p:spPr>
          <a:noFill/>
          <a:ln>
            <a:headEnd/>
            <a:tailEnd/>
          </a:ln>
        </p:spPr>
        <p:txBody>
          <a:bodyPr>
            <a:prstTxWarp prst="textNoShape">
              <a:avLst/>
            </a:prstTxWarp>
          </a:bodyPr>
          <a:lstStyle/>
          <a:p>
            <a:fld id="{44A47051-E30F-471D-9A46-9D668C904E4E}" type="datetime1">
              <a:rPr lang="en-US" altLang="zh-CN" smtClean="0"/>
              <a:pPr/>
              <a:t>3/4/2019</a:t>
            </a:fld>
            <a:endParaRPr lang="en-US" altLang="zh-CN" smtClean="0"/>
          </a:p>
        </p:txBody>
      </p:sp>
      <p:sp>
        <p:nvSpPr>
          <p:cNvPr id="161798" name="灯片编号占位符 1"/>
          <p:cNvSpPr>
            <a:spLocks noGrp="1" noChangeArrowheads="1"/>
          </p:cNvSpPr>
          <p:nvPr>
            <p:ph type="sldNum" sz="quarter" idx="12"/>
          </p:nvPr>
        </p:nvSpPr>
        <p:spPr>
          <a:noFill/>
          <a:ln>
            <a:headEnd/>
            <a:tailEnd/>
          </a:ln>
        </p:spPr>
        <p:txBody>
          <a:bodyPr/>
          <a:lstStyle/>
          <a:p>
            <a:fld id="{EB29B389-D7CA-46CA-AE30-725EE4FF7CF7}" type="slidenum">
              <a:rPr lang="en-US" altLang="zh-CN"/>
              <a:pPr/>
              <a:t>101</a:t>
            </a:fld>
            <a:endParaRPr lang="en-US" altLang="zh-CN"/>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62819" name="Rectangle 1"/>
          <p:cNvSpPr>
            <a:spLocks noChangeArrowheads="1"/>
          </p:cNvSpPr>
          <p:nvPr/>
        </p:nvSpPr>
        <p:spPr bwMode="auto">
          <a:xfrm>
            <a:off x="533400" y="4738688"/>
            <a:ext cx="8229600" cy="1509712"/>
          </a:xfrm>
          <a:prstGeom prst="rect">
            <a:avLst/>
          </a:prstGeom>
          <a:noFill/>
          <a:ln w="9525">
            <a:noFill/>
            <a:miter lim="800000"/>
            <a:headEnd/>
            <a:tailEnd/>
          </a:ln>
        </p:spPr>
        <p:txBody>
          <a:bodyPr>
            <a:spAutoFit/>
          </a:bodyPr>
          <a:lstStyle/>
          <a:p>
            <a:pPr eaLnBrk="1" hangingPunct="1">
              <a:buFont typeface="Arial" pitchFamily="34" charset="0"/>
              <a:buNone/>
            </a:pPr>
            <a:r>
              <a:rPr lang="en-US" altLang="en-US" sz="1100" b="1"/>
              <a:t>Figure 1.17 SPEC2017 programs and the evolution of the SPEC benchmarks over time, with integer programs above the line and floating-point programs below the line. </a:t>
            </a:r>
            <a:r>
              <a:rPr lang="en-US" altLang="en-US" sz="1100"/>
              <a:t>Of the 10 SPEC2017 integer programs, 5 are written in C, 4 in C++., and 1 in Fortran. For the floating-point programs, the split is 3 in Fortran, 2 in C++, 2 in C, and 6 in mixed C, C++, and Fortran. The figure shows all 82 of the programs in the 1989, 1992, 1995, 2000, 2006, and 2017 releases. Gcc is the senior citizen of the group. Only 3 integer programs and 3 floating-point programs survived three or more generations. Although a few are carried over from generation to generation, the version of the program changes and either the input or the size of the benchmark is often expanded to increase its running time and to avoid perturbation in measurement or domination of the execution time by some factor other than CPU time. The benchmark descriptions on the left are for SPEC2017 only and do not apply to earlier versions. Programs in the same row from different generations of SPEC are generally not related; for example, fpppp is not a CFD code like bwaves.</a:t>
            </a:r>
          </a:p>
        </p:txBody>
      </p:sp>
      <p:pic>
        <p:nvPicPr>
          <p:cNvPr id="162820" name="Picture 2" descr="Z:\WOMAT\Production\Artfinal\0000000038\MKCAD\978-0-12-811905-1\0003165540\XMLLowres\f01-17-9780128119051.jpg"/>
          <p:cNvPicPr>
            <a:picLocks noChangeAspect="1" noChangeArrowheads="1"/>
          </p:cNvPicPr>
          <p:nvPr/>
        </p:nvPicPr>
        <p:blipFill>
          <a:blip r:embed="rId3"/>
          <a:srcRect/>
          <a:stretch>
            <a:fillRect/>
          </a:stretch>
        </p:blipFill>
        <p:spPr bwMode="auto">
          <a:xfrm>
            <a:off x="1470589" y="986326"/>
            <a:ext cx="5470525" cy="3702050"/>
          </a:xfrm>
          <a:prstGeom prst="rect">
            <a:avLst/>
          </a:prstGeom>
          <a:noFill/>
          <a:ln w="9525">
            <a:noFill/>
            <a:miter lim="800000"/>
            <a:headEnd/>
            <a:tailEnd/>
          </a:ln>
        </p:spPr>
      </p:pic>
      <p:sp>
        <p:nvSpPr>
          <p:cNvPr id="7" name="标题 6"/>
          <p:cNvSpPr>
            <a:spLocks noGrp="1"/>
          </p:cNvSpPr>
          <p:nvPr>
            <p:ph type="title"/>
          </p:nvPr>
        </p:nvSpPr>
        <p:spPr/>
        <p:txBody>
          <a:bodyPr/>
          <a:lstStyle/>
          <a:p>
            <a:endParaRPr lang="zh-CN" altLang="en-US"/>
          </a:p>
        </p:txBody>
      </p:sp>
      <p:sp>
        <p:nvSpPr>
          <p:cNvPr id="5" name="日期占位符 4"/>
          <p:cNvSpPr>
            <a:spLocks noGrp="1"/>
          </p:cNvSpPr>
          <p:nvPr>
            <p:ph type="dt" sz="half" idx="10"/>
          </p:nvPr>
        </p:nvSpPr>
        <p:spPr/>
        <p:txBody>
          <a:bodyPr/>
          <a:lstStyle/>
          <a:p>
            <a:fld id="{9ED59405-08CD-4A5B-945E-41B1D0C6E261}" type="datetime1">
              <a:rPr lang="en-US" altLang="zh-CN" smtClean="0"/>
              <a:pPr/>
              <a:t>3/4/2019</a:t>
            </a:fld>
            <a:endParaRPr lang="zh-CN" altLang="en-US"/>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102</a:t>
            </a:fld>
            <a:endParaRPr lang="zh-CN"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64867" name="Rectangle 1"/>
          <p:cNvSpPr>
            <a:spLocks noChangeArrowheads="1"/>
          </p:cNvSpPr>
          <p:nvPr/>
        </p:nvSpPr>
        <p:spPr bwMode="auto">
          <a:xfrm>
            <a:off x="1989701" y="6313221"/>
            <a:ext cx="4967287" cy="249237"/>
          </a:xfrm>
          <a:prstGeom prst="rect">
            <a:avLst/>
          </a:prstGeom>
          <a:noFill/>
          <a:ln w="9525">
            <a:noFill/>
            <a:miter lim="800000"/>
            <a:headEnd/>
            <a:tailEnd/>
          </a:ln>
        </p:spPr>
        <p:txBody>
          <a:bodyPr>
            <a:spAutoFit/>
          </a:bodyPr>
          <a:lstStyle/>
          <a:p>
            <a:pPr eaLnBrk="1" hangingPunct="1">
              <a:buFont typeface="Arial" pitchFamily="34" charset="0"/>
              <a:buNone/>
            </a:pPr>
            <a:r>
              <a:rPr lang="en-US" altLang="en-US" sz="1100" b="1" dirty="0"/>
              <a:t>Figure 1.18 Active benchmarks from SPEC as of 2017.</a:t>
            </a:r>
          </a:p>
        </p:txBody>
      </p:sp>
      <p:pic>
        <p:nvPicPr>
          <p:cNvPr id="164868" name="Picture 2" descr="Z:\WOMAT\Production\Artfinal\0000000038\MKCAD\978-0-12-811905-1\0003165540\XMLLowres\f01-18-9780128119051.jpg"/>
          <p:cNvPicPr>
            <a:picLocks noChangeAspect="1" noChangeArrowheads="1"/>
          </p:cNvPicPr>
          <p:nvPr/>
        </p:nvPicPr>
        <p:blipFill>
          <a:blip r:embed="rId3"/>
          <a:srcRect/>
          <a:stretch>
            <a:fillRect/>
          </a:stretch>
        </p:blipFill>
        <p:spPr bwMode="auto">
          <a:xfrm>
            <a:off x="1239140" y="1005527"/>
            <a:ext cx="6657174" cy="5373241"/>
          </a:xfrm>
          <a:prstGeom prst="rect">
            <a:avLst/>
          </a:prstGeom>
          <a:noFill/>
          <a:ln w="9525">
            <a:noFill/>
            <a:miter lim="800000"/>
            <a:headEnd/>
            <a:tailEnd/>
          </a:ln>
        </p:spPr>
      </p:pic>
      <p:sp>
        <p:nvSpPr>
          <p:cNvPr id="7" name="标题 6"/>
          <p:cNvSpPr>
            <a:spLocks noGrp="1"/>
          </p:cNvSpPr>
          <p:nvPr>
            <p:ph type="title"/>
          </p:nvPr>
        </p:nvSpPr>
        <p:spPr/>
        <p:txBody>
          <a:bodyPr/>
          <a:lstStyle/>
          <a:p>
            <a:endParaRPr lang="zh-CN" altLang="en-US"/>
          </a:p>
        </p:txBody>
      </p:sp>
      <p:sp>
        <p:nvSpPr>
          <p:cNvPr id="5" name="日期占位符 4"/>
          <p:cNvSpPr>
            <a:spLocks noGrp="1"/>
          </p:cNvSpPr>
          <p:nvPr>
            <p:ph type="dt" sz="half" idx="10"/>
          </p:nvPr>
        </p:nvSpPr>
        <p:spPr/>
        <p:txBody>
          <a:bodyPr/>
          <a:lstStyle/>
          <a:p>
            <a:fld id="{BC46FE79-1D7A-4395-A2F8-666FAEF26F94}" type="datetime1">
              <a:rPr lang="en-US" altLang="zh-CN" smtClean="0"/>
              <a:pPr/>
              <a:t>3/4/2019</a:t>
            </a:fld>
            <a:endParaRPr lang="zh-CN" altLang="en-US"/>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103</a:t>
            </a:fld>
            <a:endParaRPr lang="zh-CN"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lstStyle/>
          <a:p>
            <a:r>
              <a:rPr lang="zh-CN" altLang="en-US" smtClean="0"/>
              <a:t>性能的综合评价</a:t>
            </a:r>
          </a:p>
        </p:txBody>
      </p:sp>
      <p:sp>
        <p:nvSpPr>
          <p:cNvPr id="136198" name="Rectangle 3"/>
          <p:cNvSpPr>
            <a:spLocks noGrp="1" noChangeArrowheads="1"/>
          </p:cNvSpPr>
          <p:nvPr>
            <p:ph idx="1"/>
          </p:nvPr>
        </p:nvSpPr>
        <p:spPr/>
        <p:txBody>
          <a:bodyPr/>
          <a:lstStyle/>
          <a:p>
            <a:r>
              <a:rPr lang="zh-CN" altLang="en-US" smtClean="0"/>
              <a:t>算术平均或加权的算术平均</a:t>
            </a:r>
          </a:p>
          <a:p>
            <a:pPr lvl="1"/>
            <a:r>
              <a:rPr lang="en-US" altLang="zh-CN" smtClean="0"/>
              <a:t>SUM(Ti)/n  </a:t>
            </a:r>
            <a:r>
              <a:rPr lang="zh-CN" altLang="en-US" smtClean="0"/>
              <a:t>或  </a:t>
            </a:r>
            <a:r>
              <a:rPr lang="en-US" altLang="zh-CN" smtClean="0"/>
              <a:t>SUM（Wi×Ti)/n</a:t>
            </a:r>
          </a:p>
          <a:p>
            <a:endParaRPr lang="en-US" altLang="zh-CN" smtClean="0"/>
          </a:p>
          <a:p>
            <a:r>
              <a:rPr lang="zh-CN" altLang="en-US" smtClean="0"/>
              <a:t>规格化执行时间，采用几何平均</a:t>
            </a:r>
            <a:endParaRPr lang="en-US" altLang="zh-CN" smtClean="0"/>
          </a:p>
          <a:p>
            <a:endParaRPr lang="en-US" altLang="zh-CN" smtClean="0"/>
          </a:p>
          <a:p>
            <a:endParaRPr lang="en-US" altLang="zh-CN" smtClean="0"/>
          </a:p>
          <a:p>
            <a:pPr lvl="1"/>
            <a:r>
              <a:rPr lang="en-US" altLang="zh-CN" smtClean="0"/>
              <a:t>SPEC</a:t>
            </a:r>
            <a:r>
              <a:rPr lang="zh-CN" altLang="en-US" smtClean="0"/>
              <a:t>采用这种方法</a:t>
            </a:r>
            <a:r>
              <a:rPr lang="en-US" altLang="zh-CN" smtClean="0"/>
              <a:t>(SPECRatio)</a:t>
            </a:r>
          </a:p>
          <a:p>
            <a:pPr lvl="1"/>
            <a:endParaRPr lang="zh-CN" altLang="en-US" dirty="0" smtClean="0"/>
          </a:p>
        </p:txBody>
      </p:sp>
      <p:sp>
        <p:nvSpPr>
          <p:cNvPr id="166914" name="日期占位符 3"/>
          <p:cNvSpPr>
            <a:spLocks noGrp="1" noChangeArrowheads="1"/>
          </p:cNvSpPr>
          <p:nvPr>
            <p:ph type="dt" sz="half" idx="10"/>
          </p:nvPr>
        </p:nvSpPr>
        <p:spPr/>
        <p:txBody>
          <a:bodyPr/>
          <a:lstStyle/>
          <a:p>
            <a:fld id="{866E8B4A-6286-4A9D-8C54-919875F3798B}" type="datetime1">
              <a:rPr lang="en-US" altLang="zh-CN" smtClean="0"/>
              <a:pPr/>
              <a:t>3/4/2019</a:t>
            </a:fld>
            <a:endParaRPr lang="en-US" altLang="zh-CN" smtClean="0"/>
          </a:p>
        </p:txBody>
      </p:sp>
      <p:sp>
        <p:nvSpPr>
          <p:cNvPr id="166919" name="灯片编号占位符 1"/>
          <p:cNvSpPr>
            <a:spLocks noGrp="1" noChangeArrowheads="1"/>
          </p:cNvSpPr>
          <p:nvPr>
            <p:ph type="sldNum" sz="quarter" idx="12"/>
          </p:nvPr>
        </p:nvSpPr>
        <p:spPr/>
        <p:txBody>
          <a:bodyPr/>
          <a:lstStyle/>
          <a:p>
            <a:fld id="{49B2C511-BD30-42C1-8D5A-1B55CDD09D17}" type="slidenum">
              <a:rPr lang="en-US" altLang="zh-CN" smtClean="0"/>
              <a:pPr/>
              <a:t>104</a:t>
            </a:fld>
            <a:endParaRPr lang="en-US" altLang="zh-CN"/>
          </a:p>
        </p:txBody>
      </p:sp>
      <p:graphicFrame>
        <p:nvGraphicFramePr>
          <p:cNvPr id="166918" name="Object 5"/>
          <p:cNvGraphicFramePr>
            <a:graphicFrameLocks noChangeAspect="1"/>
          </p:cNvGraphicFramePr>
          <p:nvPr/>
        </p:nvGraphicFramePr>
        <p:xfrm>
          <a:off x="2305050" y="3714750"/>
          <a:ext cx="4248150" cy="1082675"/>
        </p:xfrm>
        <a:graphic>
          <a:graphicData uri="http://schemas.openxmlformats.org/presentationml/2006/ole">
            <mc:AlternateContent xmlns:mc="http://schemas.openxmlformats.org/markup-compatibility/2006">
              <mc:Choice xmlns:v="urn:schemas-microsoft-com:vml" Requires="v">
                <p:oleObj spid="_x0000_s7198" r:id="rId4" imgW="1892300" imgH="482600" progId="">
                  <p:embed/>
                </p:oleObj>
              </mc:Choice>
              <mc:Fallback>
                <p:oleObj r:id="rId4" imgW="1892300" imgH="482600" progId="">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5050" y="3714750"/>
                        <a:ext cx="42481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noChangeArrowheads="1"/>
          </p:cNvSpPr>
          <p:nvPr>
            <p:ph type="title"/>
          </p:nvPr>
        </p:nvSpPr>
        <p:spPr/>
        <p:txBody>
          <a:bodyPr/>
          <a:lstStyle/>
          <a:p>
            <a:r>
              <a:rPr lang="en-US" altLang="zh-CN" smtClean="0"/>
              <a:t>SPEC </a:t>
            </a:r>
            <a:r>
              <a:rPr lang="zh-CN" altLang="en-US" smtClean="0"/>
              <a:t>性能综合</a:t>
            </a:r>
          </a:p>
        </p:txBody>
      </p:sp>
      <p:sp>
        <p:nvSpPr>
          <p:cNvPr id="168963" name="日期占位符 3"/>
          <p:cNvSpPr>
            <a:spLocks noGrp="1" noChangeArrowheads="1"/>
          </p:cNvSpPr>
          <p:nvPr>
            <p:ph type="dt" sz="half" idx="10"/>
          </p:nvPr>
        </p:nvSpPr>
        <p:spPr/>
        <p:txBody>
          <a:bodyPr/>
          <a:lstStyle/>
          <a:p>
            <a:fld id="{C3363E6C-D4BB-4D5E-B3A4-AE50445B6995}" type="datetime1">
              <a:rPr lang="en-US" altLang="zh-CN" smtClean="0"/>
              <a:pPr/>
              <a:t>3/4/2019</a:t>
            </a:fld>
            <a:endParaRPr lang="en-US" altLang="zh-CN" smtClean="0"/>
          </a:p>
        </p:txBody>
      </p:sp>
      <p:sp>
        <p:nvSpPr>
          <p:cNvPr id="168966" name="灯片编号占位符 1"/>
          <p:cNvSpPr>
            <a:spLocks noGrp="1" noChangeArrowheads="1"/>
          </p:cNvSpPr>
          <p:nvPr>
            <p:ph type="sldNum" sz="quarter" idx="12"/>
          </p:nvPr>
        </p:nvSpPr>
        <p:spPr/>
        <p:txBody>
          <a:bodyPr/>
          <a:lstStyle/>
          <a:p>
            <a:fld id="{0CD05284-E5DC-403B-A51E-F7B8725E99FA}" type="slidenum">
              <a:rPr lang="en-US" altLang="zh-CN" smtClean="0"/>
              <a:pPr/>
              <a:t>105</a:t>
            </a:fld>
            <a:endParaRPr lang="en-US" altLang="zh-CN"/>
          </a:p>
        </p:txBody>
      </p:sp>
      <p:pic>
        <p:nvPicPr>
          <p:cNvPr id="168965" name="图片 7"/>
          <p:cNvPicPr>
            <a:picLocks noChangeAspect="1" noChangeArrowheads="1"/>
          </p:cNvPicPr>
          <p:nvPr/>
        </p:nvPicPr>
        <p:blipFill>
          <a:blip r:embed="rId2"/>
          <a:srcRect/>
          <a:stretch>
            <a:fillRect/>
          </a:stretch>
        </p:blipFill>
        <p:spPr bwMode="auto">
          <a:xfrm>
            <a:off x="571500" y="1700213"/>
            <a:ext cx="7693025" cy="355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noChangeArrowheads="1"/>
          </p:cNvSpPr>
          <p:nvPr>
            <p:ph type="title"/>
          </p:nvPr>
        </p:nvSpPr>
        <p:spPr/>
        <p:txBody>
          <a:bodyPr>
            <a:normAutofit/>
          </a:bodyPr>
          <a:lstStyle/>
          <a:p>
            <a:r>
              <a:rPr lang="en-US" altLang="zh-CN" sz="2800" smtClean="0"/>
              <a:t>SPECfp2000 Execution Times &amp; SPEC Ratios</a:t>
            </a:r>
            <a:endParaRPr lang="zh-CN" altLang="en-US" sz="2800" smtClean="0"/>
          </a:p>
        </p:txBody>
      </p:sp>
      <p:sp>
        <p:nvSpPr>
          <p:cNvPr id="172036" name="日期占位符 3"/>
          <p:cNvSpPr>
            <a:spLocks noGrp="1" noChangeArrowheads="1"/>
          </p:cNvSpPr>
          <p:nvPr>
            <p:ph type="dt" sz="half" idx="10"/>
          </p:nvPr>
        </p:nvSpPr>
        <p:spPr>
          <a:noFill/>
          <a:ln>
            <a:headEnd/>
            <a:tailEnd/>
          </a:ln>
        </p:spPr>
        <p:txBody>
          <a:bodyPr>
            <a:prstTxWarp prst="textNoShape">
              <a:avLst/>
            </a:prstTxWarp>
          </a:bodyPr>
          <a:lstStyle/>
          <a:p>
            <a:fld id="{FF07FF97-EB58-4752-83B4-3DC576E3D3E2}" type="datetime1">
              <a:rPr lang="en-US" altLang="zh-CN" smtClean="0"/>
              <a:pPr/>
              <a:t>3/4/2019</a:t>
            </a:fld>
            <a:endParaRPr lang="en-US" altLang="zh-CN" smtClean="0"/>
          </a:p>
        </p:txBody>
      </p:sp>
      <p:sp>
        <p:nvSpPr>
          <p:cNvPr id="172040" name="灯片编号占位符 6"/>
          <p:cNvSpPr>
            <a:spLocks noGrp="1" noChangeArrowheads="1"/>
          </p:cNvSpPr>
          <p:nvPr>
            <p:ph type="sldNum" sz="quarter" idx="12"/>
          </p:nvPr>
        </p:nvSpPr>
        <p:spPr>
          <a:noFill/>
          <a:ln>
            <a:headEnd/>
            <a:tailEnd/>
          </a:ln>
        </p:spPr>
        <p:txBody>
          <a:bodyPr/>
          <a:lstStyle/>
          <a:p>
            <a:fld id="{5412B8C0-351B-42E8-9586-003E52304145}" type="slidenum">
              <a:rPr lang="en-US" altLang="zh-CN"/>
              <a:pPr/>
              <a:t>106</a:t>
            </a:fld>
            <a:endParaRPr lang="en-US" altLang="zh-CN"/>
          </a:p>
        </p:txBody>
      </p:sp>
      <p:pic>
        <p:nvPicPr>
          <p:cNvPr id="172038" name="Picture 2"/>
          <p:cNvPicPr>
            <a:picLocks noChangeAspect="1" noChangeArrowheads="1"/>
          </p:cNvPicPr>
          <p:nvPr/>
        </p:nvPicPr>
        <p:blipFill>
          <a:blip r:embed="rId2"/>
          <a:srcRect/>
          <a:stretch>
            <a:fillRect/>
          </a:stretch>
        </p:blipFill>
        <p:spPr bwMode="auto">
          <a:xfrm>
            <a:off x="4529138" y="3424238"/>
            <a:ext cx="85725" cy="9525"/>
          </a:xfrm>
          <a:prstGeom prst="rect">
            <a:avLst/>
          </a:prstGeom>
          <a:noFill/>
          <a:ln w="9525">
            <a:noFill/>
            <a:miter lim="800000"/>
            <a:headEnd/>
            <a:tailEnd/>
          </a:ln>
        </p:spPr>
      </p:pic>
      <p:pic>
        <p:nvPicPr>
          <p:cNvPr id="172039" name="Picture 3"/>
          <p:cNvPicPr>
            <a:picLocks noChangeAspect="1" noChangeArrowheads="1"/>
          </p:cNvPicPr>
          <p:nvPr/>
        </p:nvPicPr>
        <p:blipFill>
          <a:blip r:embed="rId3"/>
          <a:srcRect/>
          <a:stretch>
            <a:fillRect/>
          </a:stretch>
        </p:blipFill>
        <p:spPr bwMode="auto">
          <a:xfrm>
            <a:off x="460375" y="1123950"/>
            <a:ext cx="8215313" cy="5095875"/>
          </a:xfrm>
          <a:prstGeom prst="rect">
            <a:avLst/>
          </a:prstGeom>
          <a:noFill/>
          <a:ln w="9525">
            <a:noFill/>
            <a:miter lim="800000"/>
            <a:headEnd/>
            <a:tailEnd/>
          </a:ln>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noChangeArrowheads="1"/>
          </p:cNvSpPr>
          <p:nvPr>
            <p:ph type="title"/>
          </p:nvPr>
        </p:nvSpPr>
        <p:spPr/>
        <p:txBody>
          <a:bodyPr/>
          <a:lstStyle/>
          <a:p>
            <a:pPr eaLnBrk="1" hangingPunct="1"/>
            <a:r>
              <a:rPr lang="zh-CN" altLang="en-US" dirty="0" smtClean="0"/>
              <a:t>几何平均的两个重要特性</a:t>
            </a:r>
          </a:p>
        </p:txBody>
      </p:sp>
      <p:sp>
        <p:nvSpPr>
          <p:cNvPr id="169988" name="日期占位符 3"/>
          <p:cNvSpPr>
            <a:spLocks noGrp="1" noChangeArrowheads="1"/>
          </p:cNvSpPr>
          <p:nvPr>
            <p:ph type="dt" sz="half" idx="10"/>
          </p:nvPr>
        </p:nvSpPr>
        <p:spPr>
          <a:noFill/>
          <a:ln>
            <a:headEnd/>
            <a:tailEnd/>
          </a:ln>
        </p:spPr>
        <p:txBody>
          <a:bodyPr>
            <a:prstTxWarp prst="textNoShape">
              <a:avLst/>
            </a:prstTxWarp>
          </a:bodyPr>
          <a:lstStyle/>
          <a:p>
            <a:fld id="{FD0B5FA4-EC7C-4FA2-BFAC-81BBB1FA23C5}" type="datetime1">
              <a:rPr lang="en-US" altLang="zh-CN" smtClean="0"/>
              <a:pPr/>
              <a:t>3/4/2019</a:t>
            </a:fld>
            <a:endParaRPr lang="en-US" altLang="zh-CN" smtClean="0"/>
          </a:p>
        </p:txBody>
      </p:sp>
      <p:sp>
        <p:nvSpPr>
          <p:cNvPr id="169991" name="灯片编号占位符 1"/>
          <p:cNvSpPr>
            <a:spLocks noGrp="1" noChangeArrowheads="1"/>
          </p:cNvSpPr>
          <p:nvPr>
            <p:ph type="sldNum" sz="quarter" idx="12"/>
          </p:nvPr>
        </p:nvSpPr>
        <p:spPr>
          <a:noFill/>
          <a:ln>
            <a:headEnd/>
            <a:tailEnd/>
          </a:ln>
        </p:spPr>
        <p:txBody>
          <a:bodyPr/>
          <a:lstStyle/>
          <a:p>
            <a:fld id="{EC78723B-68D2-45DE-8870-E6DDB700F097}" type="slidenum">
              <a:rPr lang="en-US" altLang="zh-CN"/>
              <a:pPr/>
              <a:t>107</a:t>
            </a:fld>
            <a:endParaRPr lang="en-US" altLang="zh-CN"/>
          </a:p>
        </p:txBody>
      </p:sp>
      <p:sp>
        <p:nvSpPr>
          <p:cNvPr id="169987" name="内容占位符 2"/>
          <p:cNvSpPr>
            <a:spLocks noGrp="1" noChangeArrowheads="1"/>
          </p:cNvSpPr>
          <p:nvPr>
            <p:ph idx="4294967295"/>
          </p:nvPr>
        </p:nvSpPr>
        <p:spPr>
          <a:xfrm>
            <a:off x="792163" y="4957763"/>
            <a:ext cx="8351837" cy="1031875"/>
          </a:xfrm>
        </p:spPr>
        <p:txBody>
          <a:bodyPr>
            <a:normAutofit fontScale="70000" lnSpcReduction="20000"/>
          </a:bodyPr>
          <a:lstStyle/>
          <a:p>
            <a:r>
              <a:rPr lang="zh-CN" altLang="en-US" dirty="0" smtClean="0"/>
              <a:t>几何平均的比率等于比率的几何平均 </a:t>
            </a:r>
            <a:endParaRPr lang="en-US" altLang="zh-CN" dirty="0" smtClean="0"/>
          </a:p>
          <a:p>
            <a:r>
              <a:rPr lang="zh-CN" altLang="en-US" dirty="0" smtClean="0"/>
              <a:t>几何平均的比率 等于 性能比率的几何平均</a:t>
            </a:r>
            <a:endParaRPr lang="en-US" altLang="zh-CN" dirty="0" smtClean="0"/>
          </a:p>
          <a:p>
            <a:pPr lvl="1"/>
            <a:r>
              <a:rPr lang="zh-CN" altLang="en-US" dirty="0" smtClean="0"/>
              <a:t>与参考机器的选择无关</a:t>
            </a:r>
          </a:p>
          <a:p>
            <a:endParaRPr lang="zh-CN" altLang="en-US" dirty="0" smtClean="0"/>
          </a:p>
        </p:txBody>
      </p:sp>
      <p:pic>
        <p:nvPicPr>
          <p:cNvPr id="169990" name="图片 6"/>
          <p:cNvPicPr>
            <a:picLocks noChangeAspect="1" noChangeArrowheads="1"/>
          </p:cNvPicPr>
          <p:nvPr/>
        </p:nvPicPr>
        <p:blipFill>
          <a:blip r:embed="rId3"/>
          <a:srcRect/>
          <a:stretch>
            <a:fillRect/>
          </a:stretch>
        </p:blipFill>
        <p:spPr bwMode="auto">
          <a:xfrm>
            <a:off x="87313" y="1317625"/>
            <a:ext cx="8826500" cy="3640138"/>
          </a:xfrm>
          <a:prstGeom prst="rect">
            <a:avLst/>
          </a:prstGeom>
          <a:noFill/>
          <a:ln w="9525">
            <a:noFill/>
            <a:miter lim="800000"/>
            <a:headEnd/>
            <a:tailEnd/>
          </a:ln>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2"/>
          <p:cNvSpPr>
            <a:spLocks noGrp="1" noChangeArrowheads="1"/>
          </p:cNvSpPr>
          <p:nvPr>
            <p:ph type="title"/>
          </p:nvPr>
        </p:nvSpPr>
        <p:spPr/>
        <p:txBody>
          <a:bodyPr/>
          <a:lstStyle/>
          <a:p>
            <a:pPr eaLnBrk="1" hangingPunct="1"/>
            <a:r>
              <a:rPr lang="zh-CN" altLang="en-US" dirty="0" smtClean="0"/>
              <a:t>为什么对规格化数采用几何平均</a:t>
            </a:r>
            <a:r>
              <a:rPr lang="en-US" altLang="zh-CN" dirty="0" smtClean="0"/>
              <a:t>?</a:t>
            </a:r>
          </a:p>
        </p:txBody>
      </p:sp>
      <p:sp>
        <p:nvSpPr>
          <p:cNvPr id="173058" name="日期占位符 3"/>
          <p:cNvSpPr>
            <a:spLocks noGrp="1" noChangeArrowheads="1"/>
          </p:cNvSpPr>
          <p:nvPr>
            <p:ph type="dt" sz="half" idx="10"/>
          </p:nvPr>
        </p:nvSpPr>
        <p:spPr>
          <a:noFill/>
          <a:ln>
            <a:headEnd/>
            <a:tailEnd/>
          </a:ln>
        </p:spPr>
        <p:txBody>
          <a:bodyPr>
            <a:prstTxWarp prst="textNoShape">
              <a:avLst/>
            </a:prstTxWarp>
          </a:bodyPr>
          <a:lstStyle/>
          <a:p>
            <a:fld id="{55BAF734-3BE7-4D80-9FE6-2338B9E01B74}" type="datetime1">
              <a:rPr lang="en-US" altLang="zh-CN" smtClean="0"/>
              <a:pPr/>
              <a:t>3/4/2019</a:t>
            </a:fld>
            <a:endParaRPr lang="en-US" altLang="zh-CN" smtClean="0"/>
          </a:p>
        </p:txBody>
      </p:sp>
      <p:sp>
        <p:nvSpPr>
          <p:cNvPr id="173063" name="灯片编号占位符 1"/>
          <p:cNvSpPr>
            <a:spLocks noGrp="1" noChangeArrowheads="1"/>
          </p:cNvSpPr>
          <p:nvPr>
            <p:ph type="sldNum" sz="quarter" idx="12"/>
          </p:nvPr>
        </p:nvSpPr>
        <p:spPr>
          <a:noFill/>
          <a:ln>
            <a:headEnd/>
            <a:tailEnd/>
          </a:ln>
        </p:spPr>
        <p:txBody>
          <a:bodyPr/>
          <a:lstStyle/>
          <a:p>
            <a:fld id="{C3D0D947-62CC-4F91-9C63-0C2DA690EC6D}" type="slidenum">
              <a:rPr lang="en-US" altLang="zh-CN"/>
              <a:pPr/>
              <a:t>108</a:t>
            </a:fld>
            <a:endParaRPr lang="en-US" altLang="zh-CN"/>
          </a:p>
        </p:txBody>
      </p:sp>
      <p:pic>
        <p:nvPicPr>
          <p:cNvPr id="173061" name="Picture 5"/>
          <p:cNvPicPr>
            <a:picLocks noChangeAspect="1" noChangeArrowheads="1"/>
          </p:cNvPicPr>
          <p:nvPr/>
        </p:nvPicPr>
        <p:blipFill>
          <a:blip r:embed="rId3"/>
          <a:srcRect/>
          <a:stretch>
            <a:fillRect/>
          </a:stretch>
        </p:blipFill>
        <p:spPr bwMode="auto">
          <a:xfrm>
            <a:off x="685800" y="3505200"/>
            <a:ext cx="7620000" cy="2667000"/>
          </a:xfrm>
          <a:prstGeom prst="rect">
            <a:avLst/>
          </a:prstGeom>
          <a:noFill/>
          <a:ln w="12700">
            <a:noFill/>
            <a:miter lim="800000"/>
            <a:headEnd/>
            <a:tailEnd/>
          </a:ln>
        </p:spPr>
      </p:pic>
      <p:pic>
        <p:nvPicPr>
          <p:cNvPr id="173062" name="Picture 6"/>
          <p:cNvPicPr>
            <a:picLocks noChangeAspect="1" noChangeArrowheads="1"/>
          </p:cNvPicPr>
          <p:nvPr/>
        </p:nvPicPr>
        <p:blipFill>
          <a:blip r:embed="rId4"/>
          <a:srcRect/>
          <a:stretch>
            <a:fillRect/>
          </a:stretch>
        </p:blipFill>
        <p:spPr bwMode="auto">
          <a:xfrm>
            <a:off x="685800" y="1295400"/>
            <a:ext cx="7391400" cy="2133600"/>
          </a:xfrm>
          <a:prstGeom prst="rect">
            <a:avLst/>
          </a:prstGeom>
          <a:noFill/>
          <a:ln w="12700">
            <a:noFill/>
            <a:miter lim="800000"/>
            <a:headEnd/>
            <a:tailEnd/>
          </a:ln>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noChangeArrowheads="1"/>
          </p:cNvSpPr>
          <p:nvPr>
            <p:ph type="title"/>
          </p:nvPr>
        </p:nvSpPr>
        <p:spPr/>
        <p:txBody>
          <a:bodyPr/>
          <a:lstStyle/>
          <a:p>
            <a:r>
              <a:rPr lang="zh-CN" altLang="en-US" dirty="0" smtClean="0"/>
              <a:t>小结：定量分析基础</a:t>
            </a:r>
          </a:p>
        </p:txBody>
      </p:sp>
      <p:sp>
        <p:nvSpPr>
          <p:cNvPr id="175107" name="内容占位符 2"/>
          <p:cNvSpPr>
            <a:spLocks noGrp="1" noChangeArrowheads="1"/>
          </p:cNvSpPr>
          <p:nvPr>
            <p:ph idx="1"/>
          </p:nvPr>
        </p:nvSpPr>
        <p:spPr/>
        <p:txBody>
          <a:bodyPr>
            <a:normAutofit fontScale="70000" lnSpcReduction="20000"/>
          </a:bodyPr>
          <a:lstStyle/>
          <a:p>
            <a:r>
              <a:rPr lang="zh-CN" altLang="en-US" dirty="0" smtClean="0"/>
              <a:t>性能度量</a:t>
            </a:r>
            <a:endParaRPr lang="en-US" altLang="zh-CN" dirty="0" smtClean="0"/>
          </a:p>
          <a:p>
            <a:pPr lvl="1"/>
            <a:r>
              <a:rPr lang="zh-CN" altLang="en-US" dirty="0" smtClean="0"/>
              <a:t>响应时间</a:t>
            </a:r>
            <a:r>
              <a:rPr lang="en-US" altLang="zh-CN" dirty="0" smtClean="0"/>
              <a:t> (response time)</a:t>
            </a:r>
          </a:p>
          <a:p>
            <a:pPr lvl="1"/>
            <a:r>
              <a:rPr lang="zh-CN" altLang="en-US" dirty="0" smtClean="0"/>
              <a:t>吞吐率 </a:t>
            </a:r>
            <a:r>
              <a:rPr lang="en-US" altLang="zh-CN" dirty="0" smtClean="0"/>
              <a:t>(Throughput)</a:t>
            </a:r>
          </a:p>
          <a:p>
            <a:r>
              <a:rPr lang="en-US" altLang="zh-CN" dirty="0" smtClean="0"/>
              <a:t>CPU </a:t>
            </a:r>
            <a:r>
              <a:rPr lang="zh-CN" altLang="en-US" dirty="0" smtClean="0"/>
              <a:t>执行时间 </a:t>
            </a:r>
            <a:r>
              <a:rPr lang="en-US" altLang="zh-CN" dirty="0" smtClean="0"/>
              <a:t>= IC × CPI × T</a:t>
            </a:r>
          </a:p>
          <a:p>
            <a:pPr lvl="1"/>
            <a:r>
              <a:rPr lang="en-US" altLang="zh-CN" dirty="0" smtClean="0"/>
              <a:t>CPI  ( Cycles per Instruction)</a:t>
            </a:r>
          </a:p>
          <a:p>
            <a:r>
              <a:rPr lang="en-US" altLang="zh-CN" dirty="0" smtClean="0"/>
              <a:t>MIPS = Millions of Instructions Per Second</a:t>
            </a:r>
          </a:p>
          <a:p>
            <a:r>
              <a:rPr lang="en-US" altLang="zh-CN" dirty="0" smtClean="0"/>
              <a:t>Latency  versus Bandwidth</a:t>
            </a:r>
          </a:p>
          <a:p>
            <a:pPr lvl="1"/>
            <a:r>
              <a:rPr lang="en-US" altLang="zh-CN" dirty="0" smtClean="0"/>
              <a:t>Latency</a:t>
            </a:r>
            <a:r>
              <a:rPr lang="zh-CN" altLang="en-US" dirty="0" smtClean="0"/>
              <a:t>指单个任务的执行时间，</a:t>
            </a:r>
            <a:r>
              <a:rPr lang="en-US" altLang="zh-CN" dirty="0" smtClean="0"/>
              <a:t>Bandwidth </a:t>
            </a:r>
            <a:r>
              <a:rPr lang="zh-CN" altLang="en-US" dirty="0" smtClean="0"/>
              <a:t>指单位时间完成的任务量（</a:t>
            </a:r>
            <a:r>
              <a:rPr lang="en-US" altLang="zh-CN" dirty="0" smtClean="0"/>
              <a:t>rate</a:t>
            </a:r>
            <a:r>
              <a:rPr lang="zh-CN" altLang="en-US" dirty="0" smtClean="0"/>
              <a:t>）</a:t>
            </a:r>
            <a:endParaRPr lang="en-US" altLang="zh-CN" dirty="0" smtClean="0"/>
          </a:p>
          <a:p>
            <a:pPr lvl="1"/>
            <a:r>
              <a:rPr lang="en-US" altLang="zh-CN" dirty="0" smtClean="0"/>
              <a:t>Latency </a:t>
            </a:r>
            <a:r>
              <a:rPr lang="zh-CN" altLang="en-US" dirty="0" smtClean="0"/>
              <a:t>的提升滞后于带宽的提升</a:t>
            </a:r>
            <a:r>
              <a:rPr lang="en-US" altLang="zh-CN" dirty="0" smtClean="0"/>
              <a:t> (</a:t>
            </a:r>
            <a:r>
              <a:rPr lang="zh-CN" altLang="en-US" dirty="0" smtClean="0"/>
              <a:t>在过去的</a:t>
            </a:r>
            <a:r>
              <a:rPr lang="en-US" altLang="zh-CN" dirty="0" smtClean="0"/>
              <a:t>30</a:t>
            </a:r>
            <a:r>
              <a:rPr lang="zh-CN" altLang="en-US" dirty="0" smtClean="0"/>
              <a:t>年）</a:t>
            </a:r>
            <a:endParaRPr lang="en-US" altLang="zh-CN" dirty="0" smtClean="0"/>
          </a:p>
          <a:p>
            <a:r>
              <a:rPr lang="en-US" altLang="zh-CN" dirty="0" smtClean="0"/>
              <a:t>Amdahl’s Law </a:t>
            </a:r>
            <a:r>
              <a:rPr lang="zh-CN" altLang="en-US" dirty="0" smtClean="0"/>
              <a:t>用来度量加速比（</a:t>
            </a:r>
            <a:r>
              <a:rPr lang="en-US" altLang="zh-CN" dirty="0" smtClean="0"/>
              <a:t>speedup)</a:t>
            </a:r>
          </a:p>
          <a:p>
            <a:pPr lvl="1"/>
            <a:r>
              <a:rPr lang="zh-CN" altLang="en-US" dirty="0" smtClean="0"/>
              <a:t>性能提升受限于任务中可加速部分所占的比例</a:t>
            </a:r>
            <a:endParaRPr lang="en-US" altLang="zh-CN" dirty="0" smtClean="0"/>
          </a:p>
          <a:p>
            <a:r>
              <a:rPr lang="en-US" altLang="zh-CN" dirty="0" smtClean="0"/>
              <a:t>Benchmarks</a:t>
            </a:r>
            <a:r>
              <a:rPr lang="zh-CN" altLang="en-US" dirty="0" smtClean="0"/>
              <a:t>：指一组用于测试的程序</a:t>
            </a:r>
            <a:endParaRPr lang="en-US" altLang="zh-CN" dirty="0" smtClean="0"/>
          </a:p>
          <a:p>
            <a:pPr lvl="1"/>
            <a:r>
              <a:rPr lang="zh-CN" altLang="en-US" dirty="0" smtClean="0"/>
              <a:t>比较计算机系统的性能</a:t>
            </a:r>
            <a:endParaRPr lang="en-US" altLang="zh-CN" dirty="0" smtClean="0"/>
          </a:p>
          <a:p>
            <a:pPr lvl="1"/>
            <a:r>
              <a:rPr lang="en-US" altLang="zh-CN" dirty="0" smtClean="0"/>
              <a:t>SPEC benchmark :  </a:t>
            </a:r>
            <a:r>
              <a:rPr lang="zh-CN" altLang="en-US" dirty="0" smtClean="0"/>
              <a:t>针对一组应用综合性能值采用</a:t>
            </a:r>
            <a:r>
              <a:rPr lang="en-US" altLang="zh-CN" dirty="0" smtClean="0"/>
              <a:t>SPEC ratios </a:t>
            </a:r>
            <a:r>
              <a:rPr lang="zh-CN" altLang="en-US" dirty="0" smtClean="0"/>
              <a:t>的几何平均</a:t>
            </a:r>
            <a:endParaRPr lang="en-US" altLang="zh-CN" dirty="0" smtClean="0"/>
          </a:p>
          <a:p>
            <a:pPr lvl="1"/>
            <a:endParaRPr lang="zh-CN" altLang="en-US" dirty="0" smtClean="0"/>
          </a:p>
        </p:txBody>
      </p:sp>
      <p:sp>
        <p:nvSpPr>
          <p:cNvPr id="175108" name="日期占位符 3"/>
          <p:cNvSpPr>
            <a:spLocks noGrp="1" noChangeArrowheads="1"/>
          </p:cNvSpPr>
          <p:nvPr>
            <p:ph type="dt" sz="half" idx="10"/>
          </p:nvPr>
        </p:nvSpPr>
        <p:spPr/>
        <p:txBody>
          <a:bodyPr/>
          <a:lstStyle/>
          <a:p>
            <a:fld id="{5CCB32D7-12B0-4E3C-B707-9ECAD87DE28E}" type="datetime1">
              <a:rPr lang="en-US" altLang="zh-CN" smtClean="0"/>
              <a:pPr/>
              <a:t>3/4/2019</a:t>
            </a:fld>
            <a:endParaRPr lang="en-US" altLang="zh-CN" smtClean="0"/>
          </a:p>
        </p:txBody>
      </p:sp>
      <p:sp>
        <p:nvSpPr>
          <p:cNvPr id="175110" name="灯片编号占位符 5"/>
          <p:cNvSpPr>
            <a:spLocks noGrp="1" noChangeArrowheads="1"/>
          </p:cNvSpPr>
          <p:nvPr>
            <p:ph type="sldNum" sz="quarter" idx="12"/>
          </p:nvPr>
        </p:nvSpPr>
        <p:spPr/>
        <p:txBody>
          <a:bodyPr/>
          <a:lstStyle/>
          <a:p>
            <a:fld id="{F2FD37E1-DE2E-467B-8F9C-74CC011603B5}" type="slidenum">
              <a:rPr lang="en-US" altLang="zh-CN" smtClean="0"/>
              <a:pPr/>
              <a:t>109</a:t>
            </a:fld>
            <a:endParaRPr lang="en-US" altLang="zh-CN"/>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mtClean="0"/>
              <a:t>计算机体系结构的定义（续）</a:t>
            </a:r>
            <a:endParaRPr lang="en-AU" altLang="zh-CN" dirty="0" smtClean="0"/>
          </a:p>
        </p:txBody>
      </p:sp>
      <p:sp>
        <p:nvSpPr>
          <p:cNvPr id="19459" name="Rectangle 3"/>
          <p:cNvSpPr>
            <a:spLocks noGrp="1" noChangeArrowheads="1"/>
          </p:cNvSpPr>
          <p:nvPr>
            <p:ph idx="1"/>
          </p:nvPr>
        </p:nvSpPr>
        <p:spPr/>
        <p:txBody>
          <a:bodyPr>
            <a:normAutofit lnSpcReduction="10000"/>
          </a:bodyPr>
          <a:lstStyle/>
          <a:p>
            <a:r>
              <a:rPr lang="zh-CN" altLang="en-US" dirty="0" smtClean="0"/>
              <a:t>过去的观点</a:t>
            </a:r>
            <a:r>
              <a:rPr lang="en-US" altLang="zh-CN" dirty="0" smtClean="0"/>
              <a:t>:</a:t>
            </a:r>
          </a:p>
          <a:p>
            <a:pPr lvl="1"/>
            <a:r>
              <a:rPr lang="zh-CN" altLang="en-US" dirty="0" smtClean="0"/>
              <a:t>指令集架构</a:t>
            </a:r>
            <a:r>
              <a:rPr lang="en-US" altLang="zh-CN" dirty="0" smtClean="0"/>
              <a:t> (ISA) </a:t>
            </a:r>
            <a:r>
              <a:rPr lang="zh-CN" altLang="en-US" dirty="0" smtClean="0"/>
              <a:t>设计</a:t>
            </a:r>
            <a:endParaRPr lang="en-US" altLang="zh-CN" dirty="0" smtClean="0"/>
          </a:p>
          <a:p>
            <a:pPr lvl="1"/>
            <a:r>
              <a:rPr lang="zh-CN" altLang="en-US" dirty="0" smtClean="0"/>
              <a:t>即 体系结构设计需要关注并确定</a:t>
            </a:r>
            <a:r>
              <a:rPr lang="en-US" altLang="zh-CN" dirty="0" smtClean="0"/>
              <a:t>:</a:t>
            </a:r>
          </a:p>
          <a:p>
            <a:pPr lvl="2"/>
            <a:r>
              <a:rPr lang="zh-CN" altLang="en-US" dirty="0" smtClean="0"/>
              <a:t>寄存器组织、存储模型、寻址方式、指令操作数、硬件支持的操作种类、指令编码方式</a:t>
            </a:r>
            <a:endParaRPr lang="en-US" altLang="zh-CN" dirty="0" smtClean="0"/>
          </a:p>
          <a:p>
            <a:pPr lvl="2"/>
            <a:r>
              <a:rPr lang="zh-CN" altLang="en-US" dirty="0" smtClean="0"/>
              <a:t>如何处理中断和异常？</a:t>
            </a:r>
            <a:endParaRPr lang="en-US" altLang="zh-CN" dirty="0" smtClean="0"/>
          </a:p>
          <a:p>
            <a:r>
              <a:rPr lang="zh-CN" altLang="en-US" dirty="0" smtClean="0"/>
              <a:t>目前的观点</a:t>
            </a:r>
            <a:r>
              <a:rPr lang="en-US" altLang="zh-CN" dirty="0" smtClean="0"/>
              <a:t>:</a:t>
            </a:r>
          </a:p>
          <a:p>
            <a:pPr lvl="1"/>
            <a:r>
              <a:rPr lang="zh-CN" altLang="en-US" dirty="0" smtClean="0"/>
              <a:t>根据目标机器的特定需求，在成本、功耗、可用性等约束下最大化机器性能</a:t>
            </a:r>
            <a:endParaRPr lang="en-US" altLang="zh-CN" dirty="0" smtClean="0"/>
          </a:p>
          <a:p>
            <a:pPr lvl="1"/>
            <a:r>
              <a:rPr lang="zh-CN" altLang="en-US" dirty="0" smtClean="0"/>
              <a:t>包括</a:t>
            </a:r>
            <a:r>
              <a:rPr lang="en-US" altLang="zh-CN" dirty="0" smtClean="0"/>
              <a:t> </a:t>
            </a:r>
            <a:r>
              <a:rPr lang="zh-CN" altLang="en-US" dirty="0" smtClean="0"/>
              <a:t>指令集架构（</a:t>
            </a:r>
            <a:r>
              <a:rPr lang="en-US" altLang="zh-CN" dirty="0" smtClean="0"/>
              <a:t>ISA</a:t>
            </a:r>
            <a:r>
              <a:rPr lang="zh-CN" altLang="en-US" dirty="0" smtClean="0"/>
              <a:t>）</a:t>
            </a:r>
            <a:r>
              <a:rPr lang="en-US" altLang="zh-CN" dirty="0" smtClean="0"/>
              <a:t>, </a:t>
            </a:r>
            <a:r>
              <a:rPr lang="zh-CN" altLang="en-US" dirty="0" smtClean="0"/>
              <a:t>计算机组织（微体系结构）</a:t>
            </a:r>
            <a:r>
              <a:rPr lang="en-US" altLang="zh-CN" dirty="0" smtClean="0"/>
              <a:t>, </a:t>
            </a:r>
            <a:r>
              <a:rPr lang="zh-CN" altLang="en-US" dirty="0" smtClean="0"/>
              <a:t>硬件实现</a:t>
            </a:r>
            <a:endParaRPr lang="en-US" altLang="zh-CN" dirty="0" smtClean="0"/>
          </a:p>
        </p:txBody>
      </p:sp>
      <p:sp>
        <p:nvSpPr>
          <p:cNvPr id="19460" name="日期占位符 3"/>
          <p:cNvSpPr>
            <a:spLocks noGrp="1" noChangeArrowheads="1"/>
          </p:cNvSpPr>
          <p:nvPr>
            <p:ph type="dt" sz="half" idx="10"/>
          </p:nvPr>
        </p:nvSpPr>
        <p:spPr/>
        <p:txBody>
          <a:bodyPr/>
          <a:lstStyle/>
          <a:p>
            <a:fld id="{39DC759A-0483-4C99-818A-CC654C97B69E}" type="datetime1">
              <a:rPr lang="en-US" altLang="zh-CN" smtClean="0"/>
              <a:pPr/>
              <a:t>3/4/2019</a:t>
            </a:fld>
            <a:endParaRPr lang="en-US" altLang="zh-CN" smtClean="0"/>
          </a:p>
        </p:txBody>
      </p:sp>
      <p:sp>
        <p:nvSpPr>
          <p:cNvPr id="19462" name="灯片编号占位符 1"/>
          <p:cNvSpPr>
            <a:spLocks noGrp="1" noChangeArrowheads="1"/>
          </p:cNvSpPr>
          <p:nvPr>
            <p:ph type="sldNum" sz="quarter" idx="12"/>
          </p:nvPr>
        </p:nvSpPr>
        <p:spPr/>
        <p:txBody>
          <a:bodyPr/>
          <a:lstStyle/>
          <a:p>
            <a:fld id="{18CF3025-4752-4E10-879A-EE042A02F8E6}" type="slidenum">
              <a:rPr lang="en-US" altLang="zh-CN" smtClean="0"/>
              <a:pPr/>
              <a:t>11</a:t>
            </a:fld>
            <a:endParaRPr lang="en-US" altLang="zh-CN"/>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noChangeArrowheads="1"/>
          </p:cNvSpPr>
          <p:nvPr>
            <p:ph type="title"/>
          </p:nvPr>
        </p:nvSpPr>
        <p:spPr/>
        <p:txBody>
          <a:bodyPr/>
          <a:lstStyle/>
          <a:p>
            <a:pPr eaLnBrk="1" hangingPunct="1"/>
            <a:r>
              <a:rPr lang="zh-CN" altLang="en-US" dirty="0" smtClean="0"/>
              <a:t>几何平均的两个重要特性</a:t>
            </a:r>
          </a:p>
        </p:txBody>
      </p:sp>
      <p:sp>
        <p:nvSpPr>
          <p:cNvPr id="176132" name="日期占位符 3"/>
          <p:cNvSpPr>
            <a:spLocks noGrp="1" noChangeArrowheads="1"/>
          </p:cNvSpPr>
          <p:nvPr>
            <p:ph type="dt" sz="half" idx="10"/>
          </p:nvPr>
        </p:nvSpPr>
        <p:spPr>
          <a:noFill/>
          <a:ln>
            <a:headEnd/>
            <a:tailEnd/>
          </a:ln>
        </p:spPr>
        <p:txBody>
          <a:bodyPr>
            <a:prstTxWarp prst="textNoShape">
              <a:avLst/>
            </a:prstTxWarp>
          </a:bodyPr>
          <a:lstStyle/>
          <a:p>
            <a:fld id="{42B457CF-CBAA-4B22-8610-A5161A7953C5}" type="datetime1">
              <a:rPr lang="en-US" altLang="zh-CN" smtClean="0"/>
              <a:pPr/>
              <a:t>3/4/2019</a:t>
            </a:fld>
            <a:endParaRPr lang="en-US" altLang="zh-CN" smtClean="0"/>
          </a:p>
        </p:txBody>
      </p:sp>
      <p:sp>
        <p:nvSpPr>
          <p:cNvPr id="176135" name="灯片编号占位符 1"/>
          <p:cNvSpPr>
            <a:spLocks noGrp="1" noChangeArrowheads="1"/>
          </p:cNvSpPr>
          <p:nvPr>
            <p:ph type="sldNum" sz="quarter" idx="12"/>
          </p:nvPr>
        </p:nvSpPr>
        <p:spPr>
          <a:noFill/>
          <a:ln>
            <a:headEnd/>
            <a:tailEnd/>
          </a:ln>
        </p:spPr>
        <p:txBody>
          <a:bodyPr/>
          <a:lstStyle/>
          <a:p>
            <a:fld id="{2DC8E436-B1FE-4E6A-B38D-E663625E88AB}" type="slidenum">
              <a:rPr lang="en-US" altLang="zh-CN"/>
              <a:pPr/>
              <a:t>110</a:t>
            </a:fld>
            <a:endParaRPr lang="en-US" altLang="zh-CN"/>
          </a:p>
        </p:txBody>
      </p:sp>
      <p:sp>
        <p:nvSpPr>
          <p:cNvPr id="176131" name="内容占位符 2"/>
          <p:cNvSpPr>
            <a:spLocks noGrp="1" noChangeArrowheads="1"/>
          </p:cNvSpPr>
          <p:nvPr>
            <p:ph idx="4294967295"/>
          </p:nvPr>
        </p:nvSpPr>
        <p:spPr>
          <a:xfrm>
            <a:off x="792163" y="4957763"/>
            <a:ext cx="8351837" cy="1031875"/>
          </a:xfrm>
        </p:spPr>
        <p:txBody>
          <a:bodyPr>
            <a:normAutofit fontScale="70000" lnSpcReduction="20000"/>
          </a:bodyPr>
          <a:lstStyle/>
          <a:p>
            <a:r>
              <a:rPr lang="zh-CN" altLang="en-US" dirty="0" smtClean="0"/>
              <a:t>几何平均的比率等于比率的几何平均 </a:t>
            </a:r>
            <a:endParaRPr lang="en-US" altLang="zh-CN" dirty="0" smtClean="0"/>
          </a:p>
          <a:p>
            <a:r>
              <a:rPr lang="zh-CN" altLang="en-US" dirty="0" smtClean="0"/>
              <a:t>几何平均的比率 等于 性能比率的几何平均</a:t>
            </a:r>
            <a:endParaRPr lang="en-US" altLang="zh-CN" dirty="0" smtClean="0"/>
          </a:p>
          <a:p>
            <a:pPr lvl="1"/>
            <a:r>
              <a:rPr lang="zh-CN" altLang="en-US" dirty="0" smtClean="0"/>
              <a:t>与参考机器的选择无关</a:t>
            </a:r>
          </a:p>
          <a:p>
            <a:endParaRPr lang="zh-CN" altLang="en-US" dirty="0" smtClean="0"/>
          </a:p>
        </p:txBody>
      </p:sp>
      <p:pic>
        <p:nvPicPr>
          <p:cNvPr id="176134" name="图片 6"/>
          <p:cNvPicPr>
            <a:picLocks noChangeAspect="1" noChangeArrowheads="1"/>
          </p:cNvPicPr>
          <p:nvPr/>
        </p:nvPicPr>
        <p:blipFill>
          <a:blip r:embed="rId3"/>
          <a:srcRect/>
          <a:stretch>
            <a:fillRect/>
          </a:stretch>
        </p:blipFill>
        <p:spPr bwMode="auto">
          <a:xfrm>
            <a:off x="87313" y="1317625"/>
            <a:ext cx="8826500" cy="3640138"/>
          </a:xfrm>
          <a:prstGeom prst="rect">
            <a:avLst/>
          </a:prstGeom>
          <a:noFill/>
          <a:ln w="9525">
            <a:noFill/>
            <a:miter lim="800000"/>
            <a:headEnd/>
            <a:tailEnd/>
          </a:ln>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p:cNvSpPr>
            <a:spLocks noGrp="1" noChangeArrowheads="1"/>
          </p:cNvSpPr>
          <p:nvPr>
            <p:ph type="title"/>
          </p:nvPr>
        </p:nvSpPr>
        <p:spPr/>
        <p:txBody>
          <a:bodyPr/>
          <a:lstStyle/>
          <a:p>
            <a:r>
              <a:rPr lang="en-US" altLang="zh-CN" smtClean="0"/>
              <a:t>Power in Integrated Circuits</a:t>
            </a:r>
            <a:endParaRPr lang="zh-CN" altLang="en-US" smtClean="0"/>
          </a:p>
        </p:txBody>
      </p:sp>
      <p:sp>
        <p:nvSpPr>
          <p:cNvPr id="178179" name="内容占位符 2"/>
          <p:cNvSpPr>
            <a:spLocks noGrp="1" noChangeArrowheads="1"/>
          </p:cNvSpPr>
          <p:nvPr>
            <p:ph idx="1"/>
          </p:nvPr>
        </p:nvSpPr>
        <p:spPr/>
        <p:txBody>
          <a:bodyPr>
            <a:normAutofit fontScale="77500" lnSpcReduction="20000"/>
          </a:bodyPr>
          <a:lstStyle/>
          <a:p>
            <a:r>
              <a:rPr lang="zh-CN" altLang="en-US" dirty="0" smtClean="0"/>
              <a:t>功耗问题是当今计算机设计面临的最大挑战之一</a:t>
            </a:r>
            <a:endParaRPr lang="en-US" altLang="zh-CN" dirty="0" smtClean="0"/>
          </a:p>
          <a:p>
            <a:pPr lvl="1"/>
            <a:r>
              <a:rPr lang="zh-CN" altLang="en-US" dirty="0" smtClean="0"/>
              <a:t>芯片内部和外围电路都存在功耗问题</a:t>
            </a:r>
            <a:endParaRPr lang="en-US" altLang="zh-CN" dirty="0" smtClean="0"/>
          </a:p>
          <a:p>
            <a:pPr lvl="1"/>
            <a:r>
              <a:rPr lang="zh-CN" altLang="en-US" dirty="0" smtClean="0"/>
              <a:t>功耗会产生热，须解决散热问题</a:t>
            </a:r>
            <a:endParaRPr lang="en-US" altLang="zh-CN" dirty="0" smtClean="0"/>
          </a:p>
          <a:p>
            <a:r>
              <a:rPr lang="zh-CN" altLang="en-US" dirty="0" smtClean="0"/>
              <a:t>热设计功率（</a:t>
            </a:r>
            <a:r>
              <a:rPr lang="en-US" altLang="zh-CN" dirty="0" smtClean="0"/>
              <a:t>Thermal Design Power (TDP)</a:t>
            </a:r>
            <a:r>
              <a:rPr lang="zh-CN" altLang="en-US" dirty="0" smtClean="0"/>
              <a:t>）</a:t>
            </a:r>
            <a:endParaRPr lang="en-US" altLang="zh-CN" dirty="0" smtClean="0"/>
          </a:p>
          <a:p>
            <a:pPr lvl="1"/>
            <a:r>
              <a:rPr lang="en-US" altLang="zh-CN" dirty="0" smtClean="0"/>
              <a:t>Intel</a:t>
            </a:r>
            <a:r>
              <a:rPr lang="zh-CN" altLang="en-US" dirty="0" smtClean="0"/>
              <a:t>：热设计</a:t>
            </a:r>
            <a:r>
              <a:rPr lang="zh-CN" altLang="en-US" dirty="0"/>
              <a:t>功率，一种基于最坏情况应用的功率耗散</a:t>
            </a:r>
            <a:r>
              <a:rPr lang="zh-CN" altLang="en-US" dirty="0" smtClean="0"/>
              <a:t>目标</a:t>
            </a:r>
            <a:endParaRPr lang="en-US" altLang="zh-CN" dirty="0" smtClean="0"/>
          </a:p>
          <a:p>
            <a:pPr lvl="1"/>
            <a:r>
              <a:rPr lang="zh-CN" altLang="en-US" dirty="0" smtClean="0"/>
              <a:t>表达了设备的功耗特征</a:t>
            </a:r>
            <a:endParaRPr lang="en-US" altLang="zh-CN" dirty="0" smtClean="0"/>
          </a:p>
          <a:p>
            <a:pPr lvl="1"/>
            <a:r>
              <a:rPr lang="zh-CN" altLang="en-US" dirty="0" smtClean="0"/>
              <a:t>主要用于电源和冷却系统的设计</a:t>
            </a:r>
            <a:endParaRPr lang="en-US" altLang="zh-CN" dirty="0" smtClean="0"/>
          </a:p>
          <a:p>
            <a:pPr lvl="1"/>
            <a:r>
              <a:rPr lang="zh-CN" altLang="en-US" dirty="0" smtClean="0"/>
              <a:t>通常它低于峰值功耗，但高于平均功耗</a:t>
            </a:r>
            <a:endParaRPr lang="en-US" altLang="zh-CN" dirty="0" smtClean="0"/>
          </a:p>
          <a:p>
            <a:r>
              <a:rPr lang="en-US" altLang="zh-CN" dirty="0" smtClean="0"/>
              <a:t>TDP</a:t>
            </a:r>
            <a:r>
              <a:rPr lang="zh-CN" altLang="en-US" dirty="0" smtClean="0"/>
              <a:t>和功耗的关系？</a:t>
            </a:r>
            <a:endParaRPr lang="en-US" altLang="zh-CN" dirty="0" smtClean="0"/>
          </a:p>
          <a:p>
            <a:pPr lvl="1"/>
            <a:r>
              <a:rPr lang="zh-CN" altLang="en-US" dirty="0" smtClean="0"/>
              <a:t>答案是没有关系。很多测试表明，</a:t>
            </a:r>
            <a:r>
              <a:rPr lang="en-US" altLang="zh-CN" dirty="0" smtClean="0"/>
              <a:t>CPU</a:t>
            </a:r>
            <a:r>
              <a:rPr lang="zh-CN" altLang="en-US" dirty="0" smtClean="0"/>
              <a:t>的最大真实功耗小于</a:t>
            </a:r>
            <a:r>
              <a:rPr lang="en-US" altLang="zh-CN" dirty="0" smtClean="0"/>
              <a:t>TDP</a:t>
            </a:r>
            <a:r>
              <a:rPr lang="zh-CN" altLang="en-US" dirty="0" smtClean="0"/>
              <a:t>值，但是在加压超频后峰值功耗有可能超过</a:t>
            </a:r>
            <a:r>
              <a:rPr lang="en-US" altLang="zh-CN" dirty="0" smtClean="0"/>
              <a:t>TDP</a:t>
            </a:r>
            <a:r>
              <a:rPr lang="zh-CN" altLang="en-US" dirty="0" smtClean="0"/>
              <a:t>。</a:t>
            </a:r>
            <a:endParaRPr lang="en-US" altLang="zh-CN" dirty="0" smtClean="0"/>
          </a:p>
          <a:p>
            <a:r>
              <a:rPr lang="zh-CN" altLang="en-US" dirty="0" smtClean="0"/>
              <a:t>降低频率可导致功耗下降</a:t>
            </a:r>
            <a:endParaRPr lang="en-US" altLang="zh-CN" dirty="0" smtClean="0"/>
          </a:p>
          <a:p>
            <a:endParaRPr lang="zh-CN" altLang="en-US" dirty="0" smtClean="0"/>
          </a:p>
        </p:txBody>
      </p:sp>
      <p:sp>
        <p:nvSpPr>
          <p:cNvPr id="178180" name="日期占位符 3"/>
          <p:cNvSpPr>
            <a:spLocks noGrp="1" noChangeArrowheads="1"/>
          </p:cNvSpPr>
          <p:nvPr>
            <p:ph type="dt" sz="half" idx="10"/>
          </p:nvPr>
        </p:nvSpPr>
        <p:spPr/>
        <p:txBody>
          <a:bodyPr/>
          <a:lstStyle/>
          <a:p>
            <a:fld id="{086215ED-701F-420F-A736-07B1E6F2F300}" type="datetime1">
              <a:rPr lang="en-US" altLang="zh-CN" smtClean="0"/>
              <a:pPr/>
              <a:t>3/4/2019</a:t>
            </a:fld>
            <a:endParaRPr lang="en-US" altLang="zh-CN" smtClean="0"/>
          </a:p>
        </p:txBody>
      </p:sp>
      <p:sp>
        <p:nvSpPr>
          <p:cNvPr id="178182" name="灯片编号占位符 5"/>
          <p:cNvSpPr>
            <a:spLocks noGrp="1" noChangeArrowheads="1"/>
          </p:cNvSpPr>
          <p:nvPr>
            <p:ph type="sldNum" sz="quarter" idx="12"/>
          </p:nvPr>
        </p:nvSpPr>
        <p:spPr/>
        <p:txBody>
          <a:bodyPr/>
          <a:lstStyle/>
          <a:p>
            <a:fld id="{1A164CBD-9BD9-46D5-B076-DE28AB25D94C}" type="slidenum">
              <a:rPr lang="en-US" altLang="zh-CN" smtClean="0"/>
              <a:pPr/>
              <a:t>111</a:t>
            </a:fld>
            <a:endParaRPr lang="en-US" altLang="zh-CN"/>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noChangeArrowheads="1"/>
          </p:cNvSpPr>
          <p:nvPr>
            <p:ph type="title"/>
          </p:nvPr>
        </p:nvSpPr>
        <p:spPr/>
        <p:txBody>
          <a:bodyPr/>
          <a:lstStyle/>
          <a:p>
            <a:r>
              <a:rPr lang="en-US" altLang="zh-CN" smtClean="0"/>
              <a:t>Power versus Energy</a:t>
            </a:r>
            <a:endParaRPr lang="zh-CN" altLang="en-US" smtClean="0"/>
          </a:p>
        </p:txBody>
      </p:sp>
      <p:sp>
        <p:nvSpPr>
          <p:cNvPr id="179203" name="内容占位符 2"/>
          <p:cNvSpPr>
            <a:spLocks noGrp="1" noChangeArrowheads="1"/>
          </p:cNvSpPr>
          <p:nvPr>
            <p:ph idx="1"/>
          </p:nvPr>
        </p:nvSpPr>
        <p:spPr>
          <a:xfrm>
            <a:off x="247829" y="1258432"/>
            <a:ext cx="8759438" cy="5051833"/>
          </a:xfrm>
        </p:spPr>
        <p:txBody>
          <a:bodyPr>
            <a:normAutofit fontScale="70000" lnSpcReduction="20000"/>
          </a:bodyPr>
          <a:lstStyle/>
          <a:p>
            <a:pPr>
              <a:lnSpc>
                <a:spcPct val="120000"/>
              </a:lnSpc>
            </a:pPr>
            <a:r>
              <a:rPr lang="zh-CN" altLang="en-US" dirty="0" smtClean="0"/>
              <a:t>功耗</a:t>
            </a:r>
            <a:r>
              <a:rPr lang="en-US" altLang="zh-CN" dirty="0" smtClean="0"/>
              <a:t>(Power) </a:t>
            </a:r>
            <a:r>
              <a:rPr lang="zh-CN" altLang="en-US" dirty="0" smtClean="0"/>
              <a:t>指单位时间的能耗：</a:t>
            </a:r>
            <a:r>
              <a:rPr lang="en-US" altLang="zh-CN" dirty="0" smtClean="0"/>
              <a:t>1 Watt = 1 Joule / Second</a:t>
            </a:r>
          </a:p>
          <a:p>
            <a:pPr>
              <a:lnSpc>
                <a:spcPct val="120000"/>
              </a:lnSpc>
            </a:pPr>
            <a:r>
              <a:rPr lang="zh-CN" altLang="en-US" dirty="0" smtClean="0"/>
              <a:t>一个任务执行的能耗 </a:t>
            </a:r>
            <a:r>
              <a:rPr lang="en-US" altLang="zh-CN" dirty="0" smtClean="0"/>
              <a:t>(energy) = </a:t>
            </a:r>
            <a:r>
              <a:rPr lang="zh-CN" altLang="en-US" dirty="0" smtClean="0"/>
              <a:t> </a:t>
            </a:r>
            <a:r>
              <a:rPr lang="en-US" altLang="zh-CN" dirty="0" smtClean="0"/>
              <a:t> Average Power × Execution Time</a:t>
            </a:r>
          </a:p>
          <a:p>
            <a:pPr>
              <a:lnSpc>
                <a:spcPct val="120000"/>
              </a:lnSpc>
            </a:pPr>
            <a:r>
              <a:rPr lang="en-US" altLang="zh-CN" dirty="0" smtClean="0"/>
              <a:t>Power or Energy? </a:t>
            </a:r>
            <a:r>
              <a:rPr lang="zh-CN" altLang="en-US" dirty="0" smtClean="0"/>
              <a:t>哪个指标更合适？</a:t>
            </a:r>
            <a:endParaRPr lang="en-US" altLang="zh-CN" dirty="0" smtClean="0"/>
          </a:p>
          <a:p>
            <a:pPr lvl="1">
              <a:lnSpc>
                <a:spcPct val="120000"/>
              </a:lnSpc>
            </a:pPr>
            <a:r>
              <a:rPr lang="zh-CN" altLang="en-US" dirty="0" smtClean="0"/>
              <a:t>针对给定的任务，能耗是一种更合适的度量指标（</a:t>
            </a:r>
            <a:r>
              <a:rPr lang="en-US" altLang="zh-CN" dirty="0" smtClean="0"/>
              <a:t>joules)</a:t>
            </a:r>
          </a:p>
          <a:p>
            <a:pPr lvl="1">
              <a:lnSpc>
                <a:spcPct val="120000"/>
              </a:lnSpc>
            </a:pPr>
            <a:r>
              <a:rPr lang="zh-CN" altLang="en-US" dirty="0" smtClean="0"/>
              <a:t>针对电池供电的设备，我们需要关注能效</a:t>
            </a:r>
            <a:endParaRPr lang="en-US" altLang="zh-CN" dirty="0" smtClean="0"/>
          </a:p>
          <a:p>
            <a:pPr>
              <a:lnSpc>
                <a:spcPct val="120000"/>
              </a:lnSpc>
            </a:pPr>
            <a:r>
              <a:rPr lang="en-US" altLang="zh-CN" dirty="0" smtClean="0"/>
              <a:t>Example: which processor is more energy efficient?</a:t>
            </a:r>
          </a:p>
          <a:p>
            <a:pPr lvl="1">
              <a:lnSpc>
                <a:spcPct val="120000"/>
              </a:lnSpc>
            </a:pPr>
            <a:r>
              <a:rPr lang="en-US" altLang="zh-CN" dirty="0" smtClean="0"/>
              <a:t>Processor A consumes 20% more power than B on a given task</a:t>
            </a:r>
          </a:p>
          <a:p>
            <a:pPr lvl="1">
              <a:lnSpc>
                <a:spcPct val="120000"/>
              </a:lnSpc>
            </a:pPr>
            <a:r>
              <a:rPr lang="en-US" altLang="zh-CN" dirty="0" smtClean="0"/>
              <a:t>However, A requires only 70% of the execution time needed by B</a:t>
            </a:r>
          </a:p>
          <a:p>
            <a:pPr>
              <a:lnSpc>
                <a:spcPct val="120000"/>
              </a:lnSpc>
            </a:pPr>
            <a:r>
              <a:rPr lang="en-US" altLang="zh-CN" dirty="0" smtClean="0"/>
              <a:t>Answer: Energy consumption of A = 1.2 × 0.7 = 0.84 of B</a:t>
            </a:r>
          </a:p>
          <a:p>
            <a:pPr lvl="1">
              <a:lnSpc>
                <a:spcPct val="120000"/>
              </a:lnSpc>
            </a:pPr>
            <a:r>
              <a:rPr lang="en-US" altLang="zh-CN" dirty="0" smtClean="0"/>
              <a:t>Processor A consumes less energy than B (more energy-efficient)</a:t>
            </a:r>
          </a:p>
          <a:p>
            <a:pPr>
              <a:lnSpc>
                <a:spcPct val="120000"/>
              </a:lnSpc>
            </a:pPr>
            <a:endParaRPr lang="zh-CN" altLang="en-US" dirty="0" smtClean="0"/>
          </a:p>
        </p:txBody>
      </p:sp>
      <p:sp>
        <p:nvSpPr>
          <p:cNvPr id="179204" name="日期占位符 3"/>
          <p:cNvSpPr>
            <a:spLocks noGrp="1" noChangeArrowheads="1"/>
          </p:cNvSpPr>
          <p:nvPr>
            <p:ph type="dt" sz="half" idx="10"/>
          </p:nvPr>
        </p:nvSpPr>
        <p:spPr/>
        <p:txBody>
          <a:bodyPr/>
          <a:lstStyle/>
          <a:p>
            <a:fld id="{D44B8A64-3961-4B5E-8215-6E4494F8D5C7}" type="datetime1">
              <a:rPr lang="en-US" altLang="zh-CN" smtClean="0"/>
              <a:pPr/>
              <a:t>3/4/2019</a:t>
            </a:fld>
            <a:endParaRPr lang="en-US" altLang="zh-CN" smtClean="0"/>
          </a:p>
        </p:txBody>
      </p:sp>
      <p:sp>
        <p:nvSpPr>
          <p:cNvPr id="179206" name="灯片编号占位符 5"/>
          <p:cNvSpPr>
            <a:spLocks noGrp="1" noChangeArrowheads="1"/>
          </p:cNvSpPr>
          <p:nvPr>
            <p:ph type="sldNum" sz="quarter" idx="12"/>
          </p:nvPr>
        </p:nvSpPr>
        <p:spPr/>
        <p:txBody>
          <a:bodyPr/>
          <a:lstStyle/>
          <a:p>
            <a:fld id="{B60E5D40-2E75-45DC-A602-4095111C9F4B}" type="slidenum">
              <a:rPr lang="en-US" altLang="zh-CN" smtClean="0"/>
              <a:pPr/>
              <a:t>112</a:t>
            </a:fld>
            <a:endParaRPr lang="en-US" altLang="zh-CN"/>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p:cNvSpPr>
            <a:spLocks noGrp="1" noChangeArrowheads="1"/>
          </p:cNvSpPr>
          <p:nvPr>
            <p:ph type="title"/>
          </p:nvPr>
        </p:nvSpPr>
        <p:spPr/>
        <p:txBody>
          <a:bodyPr/>
          <a:lstStyle/>
          <a:p>
            <a:r>
              <a:rPr lang="zh-CN" altLang="en-US" smtClean="0"/>
              <a:t>动态能耗和功耗</a:t>
            </a:r>
          </a:p>
        </p:txBody>
      </p:sp>
      <p:sp>
        <p:nvSpPr>
          <p:cNvPr id="181251" name="内容占位符 2"/>
          <p:cNvSpPr>
            <a:spLocks noGrp="1" noChangeArrowheads="1"/>
          </p:cNvSpPr>
          <p:nvPr>
            <p:ph idx="1"/>
          </p:nvPr>
        </p:nvSpPr>
        <p:spPr/>
        <p:txBody>
          <a:bodyPr>
            <a:normAutofit fontScale="77500" lnSpcReduction="20000"/>
          </a:bodyPr>
          <a:lstStyle/>
          <a:p>
            <a:r>
              <a:rPr lang="zh-CN" altLang="en-US" dirty="0" smtClean="0"/>
              <a:t>针对</a:t>
            </a:r>
            <a:r>
              <a:rPr lang="en-US" altLang="zh-CN" dirty="0" smtClean="0"/>
              <a:t>CMOS</a:t>
            </a:r>
            <a:r>
              <a:rPr lang="zh-CN" altLang="en-US" dirty="0" smtClean="0"/>
              <a:t>技术</a:t>
            </a:r>
            <a:r>
              <a:rPr lang="en-US" altLang="zh-CN" dirty="0" smtClean="0"/>
              <a:t>, </a:t>
            </a:r>
            <a:r>
              <a:rPr lang="zh-CN" altLang="en-US" dirty="0" smtClean="0"/>
              <a:t>动态的能量消耗是由于晶体管的</a:t>
            </a:r>
            <a:r>
              <a:rPr lang="en-US" altLang="zh-CN" dirty="0" smtClean="0"/>
              <a:t>on</a:t>
            </a:r>
            <a:r>
              <a:rPr lang="zh-CN" altLang="en-US" dirty="0" smtClean="0"/>
              <a:t>和</a:t>
            </a:r>
            <a:r>
              <a:rPr lang="en-US" altLang="zh-CN" dirty="0" smtClean="0"/>
              <a:t>off</a:t>
            </a:r>
            <a:r>
              <a:rPr lang="zh-CN" altLang="en-US" dirty="0" smtClean="0"/>
              <a:t>状态的切换引起的</a:t>
            </a:r>
            <a:endParaRPr lang="en-US" altLang="zh-CN" dirty="0" smtClean="0"/>
          </a:p>
          <a:p>
            <a:r>
              <a:rPr lang="en-US" altLang="zh-CN" dirty="0" smtClean="0"/>
              <a:t>Dynamic Energy ∝ Capacitive Load × Voltage</a:t>
            </a:r>
            <a:r>
              <a:rPr lang="en-US" altLang="zh-CN" baseline="30000" dirty="0" smtClean="0"/>
              <a:t>2</a:t>
            </a:r>
          </a:p>
          <a:p>
            <a:pPr lvl="1"/>
            <a:r>
              <a:rPr lang="en-US" altLang="zh-CN" dirty="0" smtClean="0"/>
              <a:t>the energy of pulse of the logic transition of 0-1-0 or 1-0-1</a:t>
            </a:r>
          </a:p>
          <a:p>
            <a:pPr lvl="1"/>
            <a:r>
              <a:rPr lang="en-US" altLang="zh-CN" dirty="0" smtClean="0"/>
              <a:t>Capacitive Load = Capacitance of output transistors &amp; wires</a:t>
            </a:r>
          </a:p>
          <a:p>
            <a:pPr lvl="1"/>
            <a:r>
              <a:rPr lang="en-US" altLang="zh-CN" dirty="0" smtClean="0"/>
              <a:t>Voltage has dropped from 5V to below 1V in 20 years</a:t>
            </a:r>
          </a:p>
          <a:p>
            <a:r>
              <a:rPr lang="en-US" altLang="zh-CN" dirty="0" smtClean="0"/>
              <a:t>Dynamic Power ∝ </a:t>
            </a:r>
          </a:p>
          <a:p>
            <a:pPr>
              <a:buNone/>
            </a:pPr>
            <a:r>
              <a:rPr lang="en-US" altLang="zh-CN" dirty="0" smtClean="0"/>
              <a:t>    </a:t>
            </a:r>
            <a:r>
              <a:rPr lang="en-US" altLang="zh-CN" sz="3100" dirty="0" smtClean="0"/>
              <a:t>Capacitive Load × Voltage</a:t>
            </a:r>
            <a:r>
              <a:rPr lang="en-US" altLang="zh-CN" sz="3100" baseline="30000" dirty="0" smtClean="0"/>
              <a:t>2</a:t>
            </a:r>
            <a:r>
              <a:rPr lang="en-US" altLang="zh-CN" sz="3100" dirty="0" smtClean="0"/>
              <a:t>× Frequency Switched</a:t>
            </a:r>
            <a:endParaRPr lang="en-US" altLang="zh-CN" dirty="0" smtClean="0"/>
          </a:p>
          <a:p>
            <a:r>
              <a:rPr lang="zh-CN" altLang="en-US" dirty="0" smtClean="0"/>
              <a:t>降低频率可以降低功耗</a:t>
            </a:r>
            <a:endParaRPr lang="en-US" altLang="zh-CN" dirty="0" smtClean="0"/>
          </a:p>
          <a:p>
            <a:r>
              <a:rPr lang="zh-CN" altLang="en-US" dirty="0" smtClean="0"/>
              <a:t>降低频率导致执行时间增加 </a:t>
            </a:r>
            <a:r>
              <a:rPr lang="en-US" altLang="zh-CN" dirty="0" smtClean="0"/>
              <a:t>-&gt;</a:t>
            </a:r>
            <a:r>
              <a:rPr lang="zh-CN" altLang="en-US" dirty="0" smtClean="0"/>
              <a:t>不能降低能耗</a:t>
            </a:r>
            <a:endParaRPr lang="en-US" altLang="zh-CN" dirty="0" smtClean="0"/>
          </a:p>
          <a:p>
            <a:endParaRPr lang="en-US" altLang="zh-CN" dirty="0" smtClean="0"/>
          </a:p>
          <a:p>
            <a:r>
              <a:rPr lang="zh-CN" altLang="en-US" dirty="0" smtClean="0"/>
              <a:t>降低电压可有效降低功耗和能耗</a:t>
            </a:r>
            <a:endParaRPr lang="en-US" altLang="zh-CN" dirty="0" smtClean="0"/>
          </a:p>
        </p:txBody>
      </p:sp>
      <p:sp>
        <p:nvSpPr>
          <p:cNvPr id="181252" name="日期占位符 3"/>
          <p:cNvSpPr>
            <a:spLocks noGrp="1" noChangeArrowheads="1"/>
          </p:cNvSpPr>
          <p:nvPr>
            <p:ph type="dt" sz="half" idx="10"/>
          </p:nvPr>
        </p:nvSpPr>
        <p:spPr/>
        <p:txBody>
          <a:bodyPr/>
          <a:lstStyle/>
          <a:p>
            <a:fld id="{63EBEDDE-847F-43A7-BE17-5291B18C3423}" type="datetime1">
              <a:rPr lang="en-US" altLang="zh-CN" smtClean="0"/>
              <a:pPr/>
              <a:t>3/4/2019</a:t>
            </a:fld>
            <a:endParaRPr lang="en-US" altLang="zh-CN" smtClean="0"/>
          </a:p>
        </p:txBody>
      </p:sp>
      <p:sp>
        <p:nvSpPr>
          <p:cNvPr id="181254" name="灯片编号占位符 5"/>
          <p:cNvSpPr>
            <a:spLocks noGrp="1" noChangeArrowheads="1"/>
          </p:cNvSpPr>
          <p:nvPr>
            <p:ph type="sldNum" sz="quarter" idx="12"/>
          </p:nvPr>
        </p:nvSpPr>
        <p:spPr/>
        <p:txBody>
          <a:bodyPr/>
          <a:lstStyle/>
          <a:p>
            <a:fld id="{44A32443-70FD-4680-9B26-FF8EDC6E8455}" type="slidenum">
              <a:rPr lang="en-US" altLang="zh-CN" smtClean="0"/>
              <a:pPr/>
              <a:t>113</a:t>
            </a:fld>
            <a:endParaRPr lang="en-US" altLang="zh-CN"/>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p:cNvSpPr>
            <a:spLocks noGrp="1" noChangeArrowheads="1"/>
          </p:cNvSpPr>
          <p:nvPr>
            <p:ph type="title"/>
          </p:nvPr>
        </p:nvSpPr>
        <p:spPr/>
        <p:txBody>
          <a:bodyPr/>
          <a:lstStyle/>
          <a:p>
            <a:r>
              <a:rPr lang="zh-CN" altLang="en-US" smtClean="0"/>
              <a:t>举例：动态能耗和功耗</a:t>
            </a:r>
          </a:p>
        </p:txBody>
      </p:sp>
      <p:sp>
        <p:nvSpPr>
          <p:cNvPr id="182277" name="日期占位符 3"/>
          <p:cNvSpPr>
            <a:spLocks noGrp="1" noChangeArrowheads="1"/>
          </p:cNvSpPr>
          <p:nvPr>
            <p:ph type="dt" sz="half" idx="10"/>
          </p:nvPr>
        </p:nvSpPr>
        <p:spPr>
          <a:noFill/>
          <a:ln>
            <a:headEnd/>
            <a:tailEnd/>
          </a:ln>
        </p:spPr>
        <p:txBody>
          <a:bodyPr>
            <a:prstTxWarp prst="textNoShape">
              <a:avLst/>
            </a:prstTxWarp>
          </a:bodyPr>
          <a:lstStyle/>
          <a:p>
            <a:fld id="{9E69DA79-FC3F-426A-BF55-BFABACB638DF}" type="datetime1">
              <a:rPr lang="en-US" altLang="zh-CN" smtClean="0"/>
              <a:pPr/>
              <a:t>3/4/2019</a:t>
            </a:fld>
            <a:endParaRPr lang="en-US" altLang="zh-CN" smtClean="0"/>
          </a:p>
        </p:txBody>
      </p:sp>
      <p:sp>
        <p:nvSpPr>
          <p:cNvPr id="182279" name="灯片编号占位符 5"/>
          <p:cNvSpPr>
            <a:spLocks noGrp="1" noChangeArrowheads="1"/>
          </p:cNvSpPr>
          <p:nvPr>
            <p:ph type="sldNum" sz="quarter" idx="12"/>
          </p:nvPr>
        </p:nvSpPr>
        <p:spPr>
          <a:noFill/>
          <a:ln>
            <a:headEnd/>
            <a:tailEnd/>
          </a:ln>
        </p:spPr>
        <p:txBody>
          <a:bodyPr/>
          <a:lstStyle/>
          <a:p>
            <a:fld id="{34E97F57-F7BA-4526-A6B7-9B17AFD8A194}" type="slidenum">
              <a:rPr lang="en-US" altLang="zh-CN" smtClean="0"/>
              <a:pPr/>
              <a:t>114</a:t>
            </a:fld>
            <a:endParaRPr lang="en-US" altLang="zh-CN" dirty="0"/>
          </a:p>
        </p:txBody>
      </p:sp>
      <p:sp>
        <p:nvSpPr>
          <p:cNvPr id="182275" name="内容占位符 2"/>
          <p:cNvSpPr>
            <a:spLocks noGrp="1" noChangeArrowheads="1"/>
          </p:cNvSpPr>
          <p:nvPr>
            <p:ph idx="4294967295"/>
          </p:nvPr>
        </p:nvSpPr>
        <p:spPr>
          <a:xfrm>
            <a:off x="565150" y="1268413"/>
            <a:ext cx="8578850" cy="4857750"/>
          </a:xfrm>
        </p:spPr>
        <p:txBody>
          <a:bodyPr>
            <a:normAutofit/>
          </a:bodyPr>
          <a:lstStyle/>
          <a:p>
            <a:r>
              <a:rPr lang="en-US" altLang="zh-CN" sz="2400" dirty="0" smtClean="0"/>
              <a:t>Some microprocessors today have adjustable voltage and clock frequency. Assume 10% reduction in voltage and 15% reduction in frequency, what is the impact on dynamic energy and dynamic power?</a:t>
            </a:r>
          </a:p>
          <a:p>
            <a:r>
              <a:rPr lang="en-US" altLang="zh-CN" sz="2400" dirty="0" smtClean="0"/>
              <a:t>Answer:</a:t>
            </a:r>
          </a:p>
          <a:p>
            <a:pPr lvl="1"/>
            <a:r>
              <a:rPr lang="en-US" altLang="zh-CN" sz="1800" dirty="0" smtClean="0"/>
              <a:t>10% reduction in Voltage -&gt;</a:t>
            </a:r>
            <a:r>
              <a:rPr lang="en-US" altLang="zh-CN" sz="1800" dirty="0" err="1" smtClean="0"/>
              <a:t>Voltage</a:t>
            </a:r>
            <a:r>
              <a:rPr lang="en-US" altLang="zh-CN" sz="1800" baseline="-25000" dirty="0" err="1" smtClean="0"/>
              <a:t>new</a:t>
            </a:r>
            <a:r>
              <a:rPr lang="en-US" altLang="zh-CN" sz="1800" dirty="0" smtClean="0"/>
              <a:t>= 0.90 </a:t>
            </a:r>
            <a:r>
              <a:rPr lang="en-US" altLang="zh-CN" sz="1800" dirty="0" err="1" smtClean="0"/>
              <a:t>Voltage</a:t>
            </a:r>
            <a:r>
              <a:rPr lang="en-US" altLang="zh-CN" sz="1800" baseline="-25000" dirty="0" err="1" smtClean="0"/>
              <a:t>old</a:t>
            </a:r>
            <a:endParaRPr lang="en-US" altLang="zh-CN" sz="1800" baseline="-25000" dirty="0" smtClean="0"/>
          </a:p>
          <a:p>
            <a:pPr lvl="1"/>
            <a:r>
              <a:rPr lang="en-US" altLang="zh-CN" sz="1800" dirty="0" smtClean="0"/>
              <a:t>15% reduction in Frequency -&gt;</a:t>
            </a:r>
            <a:r>
              <a:rPr lang="en-US" altLang="zh-CN" sz="1800" dirty="0" err="1" smtClean="0"/>
              <a:t>Frequency</a:t>
            </a:r>
            <a:r>
              <a:rPr lang="en-US" altLang="zh-CN" sz="1800" baseline="-25000" dirty="0" err="1" smtClean="0"/>
              <a:t>new</a:t>
            </a:r>
            <a:r>
              <a:rPr lang="en-US" altLang="zh-CN" sz="1800" dirty="0" smtClean="0"/>
              <a:t>= 0.85 </a:t>
            </a:r>
            <a:r>
              <a:rPr lang="en-US" altLang="zh-CN" sz="1800" dirty="0" err="1" smtClean="0"/>
              <a:t>Frequency</a:t>
            </a:r>
            <a:r>
              <a:rPr lang="en-US" altLang="zh-CN" sz="1800" baseline="-25000" dirty="0" err="1" smtClean="0"/>
              <a:t>old</a:t>
            </a:r>
            <a:endParaRPr lang="en-US" altLang="zh-CN" sz="1800" dirty="0" smtClean="0"/>
          </a:p>
          <a:p>
            <a:endParaRPr lang="zh-CN" altLang="en-US" sz="2400" dirty="0" smtClean="0"/>
          </a:p>
        </p:txBody>
      </p:sp>
      <p:pic>
        <p:nvPicPr>
          <p:cNvPr id="182276" name="Picture 2"/>
          <p:cNvPicPr>
            <a:picLocks noChangeAspect="1" noChangeArrowheads="1"/>
          </p:cNvPicPr>
          <p:nvPr/>
        </p:nvPicPr>
        <p:blipFill>
          <a:blip r:embed="rId2"/>
          <a:srcRect/>
          <a:stretch>
            <a:fillRect/>
          </a:stretch>
        </p:blipFill>
        <p:spPr bwMode="auto">
          <a:xfrm>
            <a:off x="949993" y="4169889"/>
            <a:ext cx="6759575" cy="1774825"/>
          </a:xfrm>
          <a:prstGeom prst="rect">
            <a:avLst/>
          </a:prstGeom>
          <a:noFill/>
          <a:ln w="9525">
            <a:noFill/>
            <a:miter lim="800000"/>
            <a:headEnd/>
            <a:tailEnd/>
          </a:ln>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noChangeArrowheads="1"/>
          </p:cNvSpPr>
          <p:nvPr>
            <p:ph type="title"/>
          </p:nvPr>
        </p:nvSpPr>
        <p:spPr/>
        <p:txBody>
          <a:bodyPr/>
          <a:lstStyle/>
          <a:p>
            <a:pPr eaLnBrk="1" hangingPunct="1"/>
            <a:r>
              <a:rPr lang="en-US" altLang="zh-CN" sz="4000" smtClean="0"/>
              <a:t>Trends in Clock frequency</a:t>
            </a:r>
            <a:endParaRPr lang="zh-CN" altLang="en-US" sz="4000" smtClean="0"/>
          </a:p>
        </p:txBody>
      </p:sp>
      <p:sp>
        <p:nvSpPr>
          <p:cNvPr id="183299" name="日期占位符 3"/>
          <p:cNvSpPr>
            <a:spLocks noGrp="1" noChangeArrowheads="1"/>
          </p:cNvSpPr>
          <p:nvPr>
            <p:ph type="dt" sz="half" idx="10"/>
          </p:nvPr>
        </p:nvSpPr>
        <p:spPr>
          <a:noFill/>
          <a:ln>
            <a:headEnd/>
            <a:tailEnd/>
          </a:ln>
        </p:spPr>
        <p:txBody>
          <a:bodyPr>
            <a:prstTxWarp prst="textNoShape">
              <a:avLst/>
            </a:prstTxWarp>
          </a:bodyPr>
          <a:lstStyle/>
          <a:p>
            <a:fld id="{C9A682B6-2856-4AE7-B600-B2FC68987A48}" type="datetime1">
              <a:rPr lang="en-US" altLang="zh-CN" smtClean="0"/>
              <a:pPr/>
              <a:t>3/4/2019</a:t>
            </a:fld>
            <a:endParaRPr lang="en-US" altLang="zh-CN" smtClean="0"/>
          </a:p>
        </p:txBody>
      </p:sp>
      <p:sp>
        <p:nvSpPr>
          <p:cNvPr id="183303" name="灯片编号占位符 1"/>
          <p:cNvSpPr>
            <a:spLocks noGrp="1" noChangeArrowheads="1"/>
          </p:cNvSpPr>
          <p:nvPr>
            <p:ph type="sldNum" sz="quarter" idx="12"/>
          </p:nvPr>
        </p:nvSpPr>
        <p:spPr>
          <a:noFill/>
          <a:ln>
            <a:headEnd/>
            <a:tailEnd/>
          </a:ln>
        </p:spPr>
        <p:txBody>
          <a:bodyPr/>
          <a:lstStyle/>
          <a:p>
            <a:fld id="{C654E097-849C-47A7-B790-4A47A0FF6A00}" type="slidenum">
              <a:rPr lang="en-US" altLang="zh-CN"/>
              <a:pPr/>
              <a:t>115</a:t>
            </a:fld>
            <a:endParaRPr lang="en-US" altLang="zh-CN"/>
          </a:p>
        </p:txBody>
      </p:sp>
      <p:pic>
        <p:nvPicPr>
          <p:cNvPr id="183301" name="Picture 2"/>
          <p:cNvPicPr>
            <a:picLocks noChangeAspect="1" noChangeArrowheads="1"/>
          </p:cNvPicPr>
          <p:nvPr/>
        </p:nvPicPr>
        <p:blipFill>
          <a:blip r:embed="rId2"/>
          <a:srcRect/>
          <a:stretch>
            <a:fillRect/>
          </a:stretch>
        </p:blipFill>
        <p:spPr bwMode="auto">
          <a:xfrm>
            <a:off x="3241675" y="1484313"/>
            <a:ext cx="5910263" cy="3744912"/>
          </a:xfrm>
          <a:prstGeom prst="rect">
            <a:avLst/>
          </a:prstGeom>
          <a:noFill/>
          <a:ln w="9525">
            <a:noFill/>
            <a:miter lim="800000"/>
            <a:headEnd/>
            <a:tailEnd/>
          </a:ln>
        </p:spPr>
      </p:pic>
      <p:sp>
        <p:nvSpPr>
          <p:cNvPr id="8" name="Rectangle 3"/>
          <p:cNvSpPr txBox="1">
            <a:spLocks noChangeArrowheads="1"/>
          </p:cNvSpPr>
          <p:nvPr/>
        </p:nvSpPr>
        <p:spPr bwMode="auto">
          <a:xfrm>
            <a:off x="414338" y="1341438"/>
            <a:ext cx="3024187" cy="5111750"/>
          </a:xfrm>
          <a:prstGeom prst="rect">
            <a:avLst/>
          </a:prstGeom>
          <a:noFill/>
          <a:ln>
            <a:noFill/>
          </a:ln>
          <a:extLst/>
        </p:spPr>
        <p:txBody>
          <a:bodyPr lIns="92075" tIns="46038" rIns="92075" bIns="46038"/>
          <a:lstStyle>
            <a:lvl1pPr marL="285750" indent="-285750" algn="l" rtl="0" eaLnBrk="1" fontAlgn="base" hangingPunct="1">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defRPr>
            </a:lvl9pPr>
          </a:lstStyle>
          <a:p>
            <a:pPr>
              <a:defRPr/>
            </a:pPr>
            <a:r>
              <a:rPr lang="en-US" altLang="zh-CN" kern="0" dirty="0" smtClean="0">
                <a:ea typeface="微软雅黑" panose="020B0503020204020204" pitchFamily="34" charset="-122"/>
                <a:sym typeface="+mn-ea"/>
              </a:rPr>
              <a:t>Intel 80386 consumed ~ 2 W</a:t>
            </a:r>
          </a:p>
          <a:p>
            <a:pPr>
              <a:defRPr/>
            </a:pPr>
            <a:r>
              <a:rPr lang="en-US" altLang="zh-CN" kern="0" dirty="0" smtClean="0">
                <a:ea typeface="微软雅黑" panose="020B0503020204020204" pitchFamily="34" charset="-122"/>
                <a:sym typeface="+mn-ea"/>
              </a:rPr>
              <a:t>3.3 GHz Intel Core i7 consumes 130 W</a:t>
            </a:r>
          </a:p>
          <a:p>
            <a:pPr>
              <a:defRPr/>
            </a:pPr>
            <a:r>
              <a:rPr lang="en-US" altLang="zh-CN" kern="0" dirty="0" smtClean="0">
                <a:ea typeface="微软雅黑" panose="020B0503020204020204" pitchFamily="34" charset="-122"/>
                <a:sym typeface="+mn-ea"/>
              </a:rPr>
              <a:t>Heat must be dissipated from 1.5 x 1.5 cm chip</a:t>
            </a:r>
          </a:p>
          <a:p>
            <a:pPr>
              <a:defRPr/>
            </a:pPr>
            <a:r>
              <a:rPr lang="en-US" altLang="zh-CN" kern="0" dirty="0" smtClean="0">
                <a:ea typeface="微软雅黑" panose="020B0503020204020204" pitchFamily="34" charset="-122"/>
                <a:sym typeface="+mn-ea"/>
              </a:rPr>
              <a:t>This is the limit of what can be cooled by air</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noChangeArrowheads="1"/>
          </p:cNvSpPr>
          <p:nvPr>
            <p:ph type="title"/>
          </p:nvPr>
        </p:nvSpPr>
        <p:spPr/>
        <p:txBody>
          <a:bodyPr/>
          <a:lstStyle/>
          <a:p>
            <a:r>
              <a:rPr lang="en-US" altLang="zh-CN" smtClean="0"/>
              <a:t>Trends in Power &amp; Clock Frequency</a:t>
            </a:r>
            <a:endParaRPr lang="zh-CN" altLang="en-US" smtClean="0"/>
          </a:p>
        </p:txBody>
      </p:sp>
      <p:sp>
        <p:nvSpPr>
          <p:cNvPr id="184324" name="日期占位符 2"/>
          <p:cNvSpPr>
            <a:spLocks noGrp="1" noChangeArrowheads="1"/>
          </p:cNvSpPr>
          <p:nvPr>
            <p:ph type="dt" sz="half" idx="10"/>
          </p:nvPr>
        </p:nvSpPr>
        <p:spPr>
          <a:noFill/>
          <a:ln>
            <a:headEnd/>
            <a:tailEnd/>
          </a:ln>
        </p:spPr>
        <p:txBody>
          <a:bodyPr>
            <a:prstTxWarp prst="textNoShape">
              <a:avLst/>
            </a:prstTxWarp>
          </a:bodyPr>
          <a:lstStyle/>
          <a:p>
            <a:fld id="{5AA0B200-AA20-46A3-9112-966257F12681}" type="datetime1">
              <a:rPr lang="en-US" altLang="zh-CN" smtClean="0"/>
              <a:pPr/>
              <a:t>3/4/2019</a:t>
            </a:fld>
            <a:endParaRPr lang="en-US" altLang="zh-CN" smtClean="0"/>
          </a:p>
        </p:txBody>
      </p:sp>
      <p:sp>
        <p:nvSpPr>
          <p:cNvPr id="184326" name="灯片编号占位符 4"/>
          <p:cNvSpPr>
            <a:spLocks noGrp="1" noChangeArrowheads="1"/>
          </p:cNvSpPr>
          <p:nvPr>
            <p:ph type="sldNum" sz="quarter" idx="12"/>
          </p:nvPr>
        </p:nvSpPr>
        <p:spPr>
          <a:noFill/>
          <a:ln>
            <a:headEnd/>
            <a:tailEnd/>
          </a:ln>
        </p:spPr>
        <p:txBody>
          <a:bodyPr/>
          <a:lstStyle/>
          <a:p>
            <a:fld id="{51E7B398-BDD7-44B5-AE28-351C53481945}" type="slidenum">
              <a:rPr lang="en-US" altLang="zh-CN"/>
              <a:pPr/>
              <a:t>116</a:t>
            </a:fld>
            <a:endParaRPr lang="en-US" altLang="zh-CN"/>
          </a:p>
        </p:txBody>
      </p:sp>
      <p:pic>
        <p:nvPicPr>
          <p:cNvPr id="184323" name="Picture 2"/>
          <p:cNvPicPr>
            <a:picLocks noGrp="1" noChangeAspect="1" noChangeArrowheads="1"/>
          </p:cNvPicPr>
          <p:nvPr>
            <p:ph idx="4294967295"/>
          </p:nvPr>
        </p:nvPicPr>
        <p:blipFill>
          <a:blip r:embed="rId3"/>
          <a:srcRect/>
          <a:stretch>
            <a:fillRect/>
          </a:stretch>
        </p:blipFill>
        <p:spPr>
          <a:xfrm>
            <a:off x="589660" y="1484313"/>
            <a:ext cx="7634288" cy="4511675"/>
          </a:xfrm>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86371" name="Rectangle 1"/>
          <p:cNvSpPr>
            <a:spLocks noChangeArrowheads="1"/>
          </p:cNvSpPr>
          <p:nvPr/>
        </p:nvSpPr>
        <p:spPr bwMode="auto">
          <a:xfrm>
            <a:off x="539750" y="5516563"/>
            <a:ext cx="8509000" cy="406400"/>
          </a:xfrm>
          <a:prstGeom prst="rect">
            <a:avLst/>
          </a:prstGeom>
          <a:noFill/>
          <a:ln w="9525">
            <a:noFill/>
            <a:miter lim="800000"/>
            <a:headEnd/>
            <a:tailEnd/>
          </a:ln>
        </p:spPr>
        <p:txBody>
          <a:bodyPr>
            <a:spAutoFit/>
          </a:bodyPr>
          <a:lstStyle/>
          <a:p>
            <a:r>
              <a:rPr lang="en-US" altLang="en-US" sz="1100" b="1"/>
              <a:t>Figure 1.13 Comparison of the energy and die area of arithmetic operations and energy cost of accesses to SRAM and DRAM. </a:t>
            </a:r>
            <a:r>
              <a:rPr lang="en-US" altLang="en-US" sz="1100"/>
              <a:t>[Azizi][Dally]. Area is for TSMC 45 nm technology node.</a:t>
            </a:r>
          </a:p>
        </p:txBody>
      </p:sp>
      <p:pic>
        <p:nvPicPr>
          <p:cNvPr id="186372" name="Picture 2" descr="Z:\WOMAT\Production\Artfinal\0000000038\MKCAD\978-0-12-811905-1\0003165540\XMLLowres\f01-13-9780128119051.jpg"/>
          <p:cNvPicPr>
            <a:picLocks noChangeAspect="1" noChangeArrowheads="1"/>
          </p:cNvPicPr>
          <p:nvPr/>
        </p:nvPicPr>
        <p:blipFill>
          <a:blip r:embed="rId3"/>
          <a:srcRect/>
          <a:stretch>
            <a:fillRect/>
          </a:stretch>
        </p:blipFill>
        <p:spPr bwMode="auto">
          <a:xfrm>
            <a:off x="685800" y="1341438"/>
            <a:ext cx="7734300" cy="3671887"/>
          </a:xfrm>
          <a:prstGeom prst="rect">
            <a:avLst/>
          </a:prstGeom>
          <a:noFill/>
          <a:ln w="9525">
            <a:noFill/>
            <a:miter lim="800000"/>
            <a:headEnd/>
            <a:tailEnd/>
          </a:ln>
        </p:spPr>
      </p:pic>
      <p:sp>
        <p:nvSpPr>
          <p:cNvPr id="186373" name="标题 1"/>
          <p:cNvSpPr>
            <a:spLocks noGrp="1"/>
          </p:cNvSpPr>
          <p:nvPr>
            <p:ph type="title"/>
          </p:nvPr>
        </p:nvSpPr>
        <p:spPr/>
        <p:txBody>
          <a:bodyPr/>
          <a:lstStyle/>
          <a:p>
            <a:r>
              <a:rPr lang="zh-CN" altLang="en-US" sz="3200" smtClean="0"/>
              <a:t>运算与访存部件的能耗及占用面积比较</a:t>
            </a:r>
          </a:p>
        </p:txBody>
      </p:sp>
      <p:sp>
        <p:nvSpPr>
          <p:cNvPr id="186374" name="日期占位符 2"/>
          <p:cNvSpPr>
            <a:spLocks noGrp="1"/>
          </p:cNvSpPr>
          <p:nvPr>
            <p:ph type="dt" sz="half" idx="10"/>
          </p:nvPr>
        </p:nvSpPr>
        <p:spPr>
          <a:noFill/>
          <a:ln>
            <a:headEnd/>
            <a:tailEnd/>
          </a:ln>
        </p:spPr>
        <p:txBody>
          <a:bodyPr>
            <a:prstTxWarp prst="textNoShape">
              <a:avLst/>
            </a:prstTxWarp>
          </a:bodyPr>
          <a:lstStyle/>
          <a:p>
            <a:fld id="{66104B8E-3E07-492D-BFF4-7199C2114AD1}" type="datetime1">
              <a:rPr lang="en-US" altLang="zh-CN" smtClean="0"/>
              <a:pPr/>
              <a:t>3/4/2019</a:t>
            </a:fld>
            <a:endParaRPr lang="en-US" altLang="zh-CN" smtClean="0"/>
          </a:p>
        </p:txBody>
      </p:sp>
      <p:sp>
        <p:nvSpPr>
          <p:cNvPr id="186376" name="灯片编号占位符 4"/>
          <p:cNvSpPr>
            <a:spLocks noGrp="1"/>
          </p:cNvSpPr>
          <p:nvPr>
            <p:ph type="sldNum" sz="quarter" idx="12"/>
          </p:nvPr>
        </p:nvSpPr>
        <p:spPr>
          <a:noFill/>
          <a:ln>
            <a:headEnd/>
            <a:tailEnd/>
          </a:ln>
        </p:spPr>
        <p:txBody>
          <a:bodyPr/>
          <a:lstStyle/>
          <a:p>
            <a:fld id="{5A2D2189-63B5-4711-A80A-356E0BD12631}" type="slidenum">
              <a:rPr lang="en-US" altLang="zh-CN"/>
              <a:pPr/>
              <a:t>117</a:t>
            </a:fld>
            <a:endParaRPr lang="en-US" altLang="zh-C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标题 1"/>
          <p:cNvSpPr>
            <a:spLocks noGrp="1" noChangeArrowheads="1"/>
          </p:cNvSpPr>
          <p:nvPr>
            <p:ph type="title"/>
          </p:nvPr>
        </p:nvSpPr>
        <p:spPr/>
        <p:txBody>
          <a:bodyPr/>
          <a:lstStyle/>
          <a:p>
            <a:r>
              <a:rPr lang="zh-CN" altLang="en-US" smtClean="0"/>
              <a:t>减少动态功耗的技术</a:t>
            </a:r>
          </a:p>
        </p:txBody>
      </p:sp>
      <p:sp>
        <p:nvSpPr>
          <p:cNvPr id="188419" name="内容占位符 2"/>
          <p:cNvSpPr>
            <a:spLocks noGrp="1" noChangeArrowheads="1"/>
          </p:cNvSpPr>
          <p:nvPr>
            <p:ph idx="1"/>
          </p:nvPr>
        </p:nvSpPr>
        <p:spPr/>
        <p:txBody>
          <a:bodyPr>
            <a:normAutofit fontScale="77500" lnSpcReduction="20000"/>
          </a:bodyPr>
          <a:lstStyle/>
          <a:p>
            <a:r>
              <a:rPr lang="zh-CN" altLang="en-US" dirty="0" smtClean="0"/>
              <a:t>关闭不活动模块或处理器核的时钟 </a:t>
            </a:r>
            <a:r>
              <a:rPr lang="en-US" altLang="zh-CN" dirty="0" smtClean="0"/>
              <a:t>(Do nothing well)</a:t>
            </a:r>
          </a:p>
          <a:p>
            <a:pPr lvl="1"/>
            <a:r>
              <a:rPr lang="en-US" altLang="zh-CN" dirty="0" smtClean="0"/>
              <a:t>Such as a floating-point unit when there are no FP instructions</a:t>
            </a:r>
          </a:p>
          <a:p>
            <a:r>
              <a:rPr lang="en-US" altLang="zh-CN" dirty="0" smtClean="0"/>
              <a:t>Dynamic Voltage-Frequency Scaling (DVFS)</a:t>
            </a:r>
          </a:p>
          <a:p>
            <a:pPr lvl="1"/>
            <a:r>
              <a:rPr lang="zh-CN" altLang="en-US" dirty="0" smtClean="0"/>
              <a:t>在有些场景不需要</a:t>
            </a:r>
            <a:r>
              <a:rPr lang="en-US" altLang="zh-CN" dirty="0" smtClean="0"/>
              <a:t>CPU</a:t>
            </a:r>
            <a:r>
              <a:rPr lang="zh-CN" altLang="en-US" dirty="0" smtClean="0"/>
              <a:t>全力运行</a:t>
            </a:r>
            <a:endParaRPr lang="en-US" altLang="zh-CN" dirty="0" smtClean="0"/>
          </a:p>
          <a:p>
            <a:pPr lvl="1"/>
            <a:r>
              <a:rPr lang="zh-CN" altLang="en-US" dirty="0" smtClean="0"/>
              <a:t>降低电压和频率可降低功耗</a:t>
            </a:r>
            <a:endParaRPr lang="en-US" altLang="zh-CN" dirty="0" smtClean="0"/>
          </a:p>
          <a:p>
            <a:r>
              <a:rPr lang="zh-CN" altLang="en-US" dirty="0" smtClean="0"/>
              <a:t>针对典型场景特殊设计 </a:t>
            </a:r>
            <a:r>
              <a:rPr lang="en-US" altLang="zh-CN" dirty="0" smtClean="0"/>
              <a:t>(Design for the typical case)</a:t>
            </a:r>
          </a:p>
          <a:p>
            <a:pPr lvl="1"/>
            <a:r>
              <a:rPr lang="zh-CN" altLang="en-US" dirty="0" smtClean="0"/>
              <a:t>电池供电的设备常处于</a:t>
            </a:r>
            <a:r>
              <a:rPr lang="en-US" altLang="zh-CN" dirty="0" smtClean="0"/>
              <a:t>idle</a:t>
            </a:r>
            <a:r>
              <a:rPr lang="zh-CN" altLang="en-US" dirty="0" smtClean="0"/>
              <a:t>状态，</a:t>
            </a:r>
            <a:r>
              <a:rPr lang="en-US" altLang="zh-CN" dirty="0" smtClean="0"/>
              <a:t>DRAM</a:t>
            </a:r>
            <a:r>
              <a:rPr lang="zh-CN" altLang="en-US" dirty="0" smtClean="0"/>
              <a:t>和外部存储采用低功耗模式工作以降低能耗</a:t>
            </a:r>
            <a:endParaRPr lang="en-US" altLang="zh-CN" dirty="0" smtClean="0"/>
          </a:p>
          <a:p>
            <a:r>
              <a:rPr lang="en-US" altLang="zh-CN" dirty="0" err="1" smtClean="0"/>
              <a:t>Overclocking</a:t>
            </a:r>
            <a:r>
              <a:rPr lang="en-US" altLang="zh-CN" dirty="0" smtClean="0"/>
              <a:t> (Turbo Mode)</a:t>
            </a:r>
          </a:p>
          <a:p>
            <a:pPr lvl="1"/>
            <a:r>
              <a:rPr lang="zh-CN" altLang="en-US" dirty="0" smtClean="0"/>
              <a:t>当在较高频率运行安全时，先以较高频率运行一段时间，直到温度开始上升至不安全区域</a:t>
            </a:r>
            <a:endParaRPr lang="en-US" altLang="zh-CN" dirty="0" smtClean="0"/>
          </a:p>
          <a:p>
            <a:pPr lvl="1"/>
            <a:r>
              <a:rPr lang="zh-CN" altLang="en-US" dirty="0" smtClean="0"/>
              <a:t>一个</a:t>
            </a:r>
            <a:r>
              <a:rPr lang="en-US" altLang="zh-CN" dirty="0" smtClean="0"/>
              <a:t>core</a:t>
            </a:r>
            <a:r>
              <a:rPr lang="zh-CN" altLang="en-US" dirty="0" smtClean="0"/>
              <a:t>以较高频率运行，同时关闭其他核</a:t>
            </a:r>
          </a:p>
        </p:txBody>
      </p:sp>
      <p:sp>
        <p:nvSpPr>
          <p:cNvPr id="188420" name="日期占位符 3"/>
          <p:cNvSpPr>
            <a:spLocks noGrp="1" noChangeArrowheads="1"/>
          </p:cNvSpPr>
          <p:nvPr>
            <p:ph type="dt" sz="half" idx="10"/>
          </p:nvPr>
        </p:nvSpPr>
        <p:spPr/>
        <p:txBody>
          <a:bodyPr/>
          <a:lstStyle/>
          <a:p>
            <a:fld id="{640D4843-919F-4F65-9EEB-3A8466406E85}" type="datetime1">
              <a:rPr lang="en-US" altLang="zh-CN" smtClean="0"/>
              <a:pPr/>
              <a:t>3/4/2019</a:t>
            </a:fld>
            <a:endParaRPr lang="en-US" altLang="zh-CN" smtClean="0"/>
          </a:p>
        </p:txBody>
      </p:sp>
      <p:sp>
        <p:nvSpPr>
          <p:cNvPr id="188422" name="灯片编号占位符 5"/>
          <p:cNvSpPr>
            <a:spLocks noGrp="1" noChangeArrowheads="1"/>
          </p:cNvSpPr>
          <p:nvPr>
            <p:ph type="sldNum" sz="quarter" idx="12"/>
          </p:nvPr>
        </p:nvSpPr>
        <p:spPr/>
        <p:txBody>
          <a:bodyPr/>
          <a:lstStyle/>
          <a:p>
            <a:fld id="{E3173149-B7B4-45BB-9EA5-771A856DCBE2}" type="slidenum">
              <a:rPr lang="en-US" altLang="zh-CN" smtClean="0"/>
              <a:pPr/>
              <a:t>118</a:t>
            </a:fld>
            <a:endParaRPr lang="en-US" altLang="zh-CN"/>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89443" name="Rectangle 1"/>
          <p:cNvSpPr>
            <a:spLocks noChangeArrowheads="1"/>
          </p:cNvSpPr>
          <p:nvPr/>
        </p:nvSpPr>
        <p:spPr bwMode="auto">
          <a:xfrm>
            <a:off x="442913" y="5302250"/>
            <a:ext cx="8396287" cy="565150"/>
          </a:xfrm>
          <a:prstGeom prst="rect">
            <a:avLst/>
          </a:prstGeom>
          <a:noFill/>
          <a:ln w="9525">
            <a:noFill/>
            <a:miter lim="800000"/>
            <a:headEnd/>
            <a:tailEnd/>
          </a:ln>
        </p:spPr>
        <p:txBody>
          <a:bodyPr>
            <a:spAutoFit/>
          </a:bodyPr>
          <a:lstStyle/>
          <a:p>
            <a:r>
              <a:rPr lang="en-US" altLang="en-US" sz="1100" b="1" dirty="0"/>
              <a:t>Figure 1.12 Energy savings for a server using an AMD </a:t>
            </a:r>
            <a:r>
              <a:rPr lang="en-US" altLang="en-US" sz="1100" b="1" dirty="0" err="1"/>
              <a:t>Opteron</a:t>
            </a:r>
            <a:r>
              <a:rPr lang="en-US" altLang="en-US" sz="1100" b="1" dirty="0"/>
              <a:t> microprocessor, 8 GB of DRAM, and one ATA disk. </a:t>
            </a:r>
            <a:r>
              <a:rPr lang="en-US" altLang="en-US" sz="1100" dirty="0"/>
              <a:t>At 1.8 GHz, the server can handle at most up to two-thirds of the workload without causing service-level violations, and at 1 GHz, it can safely handle only one-third of the workload (Figure 5.11 in </a:t>
            </a:r>
            <a:r>
              <a:rPr lang="en-US" altLang="en-US" sz="1100" dirty="0" err="1"/>
              <a:t>Barroso</a:t>
            </a:r>
            <a:r>
              <a:rPr lang="en-US" altLang="en-US" sz="1100" dirty="0"/>
              <a:t> and </a:t>
            </a:r>
            <a:r>
              <a:rPr lang="en-US" altLang="en-US" sz="1100" dirty="0" err="1"/>
              <a:t>Hölzle</a:t>
            </a:r>
            <a:r>
              <a:rPr lang="en-US" altLang="en-US" sz="1100" dirty="0"/>
              <a:t>, 2009).</a:t>
            </a:r>
          </a:p>
        </p:txBody>
      </p:sp>
      <p:pic>
        <p:nvPicPr>
          <p:cNvPr id="189444" name="Picture 2" descr="Z:\WOMAT\Production\Artfinal\0000000038\MKCAD\978-0-12-811905-1\0003165540\XMLLowres\f01-12-9780128119051.jpg"/>
          <p:cNvPicPr>
            <a:picLocks noChangeAspect="1" noChangeArrowheads="1"/>
          </p:cNvPicPr>
          <p:nvPr/>
        </p:nvPicPr>
        <p:blipFill>
          <a:blip r:embed="rId3"/>
          <a:srcRect/>
          <a:stretch>
            <a:fillRect/>
          </a:stretch>
        </p:blipFill>
        <p:spPr bwMode="auto">
          <a:xfrm>
            <a:off x="594809" y="1196575"/>
            <a:ext cx="7743768" cy="3571978"/>
          </a:xfrm>
          <a:prstGeom prst="rect">
            <a:avLst/>
          </a:prstGeom>
          <a:noFill/>
          <a:ln w="9525">
            <a:noFill/>
            <a:miter lim="800000"/>
            <a:headEnd/>
            <a:tailEnd/>
          </a:ln>
        </p:spPr>
      </p:pic>
      <p:sp>
        <p:nvSpPr>
          <p:cNvPr id="189445" name="标题 1"/>
          <p:cNvSpPr>
            <a:spLocks noGrp="1"/>
          </p:cNvSpPr>
          <p:nvPr>
            <p:ph type="title"/>
          </p:nvPr>
        </p:nvSpPr>
        <p:spPr/>
        <p:txBody>
          <a:bodyPr/>
          <a:lstStyle/>
          <a:p>
            <a:r>
              <a:rPr lang="zh-CN" altLang="en-US" smtClean="0"/>
              <a:t>低功耗技术</a:t>
            </a:r>
            <a:r>
              <a:rPr lang="en-US" altLang="zh-CN" smtClean="0"/>
              <a:t>-DVFS</a:t>
            </a:r>
            <a:endParaRPr lang="zh-CN" altLang="en-US" smtClean="0"/>
          </a:p>
        </p:txBody>
      </p:sp>
      <p:sp>
        <p:nvSpPr>
          <p:cNvPr id="6" name="日期占位符 5"/>
          <p:cNvSpPr>
            <a:spLocks noGrp="1"/>
          </p:cNvSpPr>
          <p:nvPr>
            <p:ph type="dt" sz="half" idx="10"/>
          </p:nvPr>
        </p:nvSpPr>
        <p:spPr/>
        <p:txBody>
          <a:bodyPr/>
          <a:lstStyle/>
          <a:p>
            <a:fld id="{8F5396B4-8383-459C-A65D-E556F772AB41}" type="datetime1">
              <a:rPr lang="en-US" altLang="zh-CN" smtClean="0"/>
              <a:pPr/>
              <a:t>3/4/2019</a:t>
            </a:fld>
            <a:endParaRPr lang="zh-CN" altLang="en-US"/>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119</a:t>
            </a:fld>
            <a:endParaRPr lang="zh-CN"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1"/>
          <p:cNvSpPr>
            <a:spLocks noGrp="1" noChangeArrowheads="1"/>
          </p:cNvSpPr>
          <p:nvPr>
            <p:ph type="title"/>
          </p:nvPr>
        </p:nvSpPr>
        <p:spPr/>
        <p:txBody>
          <a:bodyPr/>
          <a:lstStyle/>
          <a:p>
            <a:pPr eaLnBrk="1" hangingPunct="1"/>
            <a:r>
              <a:rPr lang="en-US" altLang="zh-CN" sz="4000" dirty="0" smtClean="0"/>
              <a:t>ISA: a Critical Interface</a:t>
            </a:r>
          </a:p>
        </p:txBody>
      </p:sp>
      <p:sp>
        <p:nvSpPr>
          <p:cNvPr id="21506" name="日期占位符 3"/>
          <p:cNvSpPr>
            <a:spLocks noGrp="1" noChangeArrowheads="1"/>
          </p:cNvSpPr>
          <p:nvPr>
            <p:ph type="dt" sz="half" idx="10"/>
          </p:nvPr>
        </p:nvSpPr>
        <p:spPr>
          <a:noFill/>
          <a:ln>
            <a:headEnd/>
            <a:tailEnd/>
          </a:ln>
        </p:spPr>
        <p:txBody>
          <a:bodyPr>
            <a:prstTxWarp prst="textNoShape">
              <a:avLst/>
            </a:prstTxWarp>
          </a:bodyPr>
          <a:lstStyle/>
          <a:p>
            <a:fld id="{1300A4FC-6FEE-47C6-A08C-43A8FE82A0DC}" type="datetime1">
              <a:rPr lang="en-US" altLang="zh-CN" smtClean="0"/>
              <a:pPr/>
              <a:t>3/4/2019</a:t>
            </a:fld>
            <a:endParaRPr lang="en-US" altLang="zh-CN" smtClean="0"/>
          </a:p>
        </p:txBody>
      </p:sp>
      <p:sp>
        <p:nvSpPr>
          <p:cNvPr id="21510" name="灯片编号占位符 1"/>
          <p:cNvSpPr>
            <a:spLocks noGrp="1" noChangeArrowheads="1"/>
          </p:cNvSpPr>
          <p:nvPr>
            <p:ph type="sldNum" sz="quarter" idx="12"/>
          </p:nvPr>
        </p:nvSpPr>
        <p:spPr>
          <a:noFill/>
          <a:ln>
            <a:headEnd/>
            <a:tailEnd/>
          </a:ln>
        </p:spPr>
        <p:txBody>
          <a:bodyPr/>
          <a:lstStyle/>
          <a:p>
            <a:fld id="{812B1139-3E06-443B-957E-DA5BA08619A3}" type="slidenum">
              <a:rPr lang="en-US" altLang="zh-CN"/>
              <a:pPr/>
              <a:t>12</a:t>
            </a:fld>
            <a:endParaRPr lang="en-US" altLang="zh-CN"/>
          </a:p>
        </p:txBody>
      </p:sp>
      <p:grpSp>
        <p:nvGrpSpPr>
          <p:cNvPr id="2" name="Group 2"/>
          <p:cNvGrpSpPr>
            <a:grpSpLocks/>
          </p:cNvGrpSpPr>
          <p:nvPr/>
        </p:nvGrpSpPr>
        <p:grpSpPr bwMode="auto">
          <a:xfrm>
            <a:off x="1143000" y="1873250"/>
            <a:ext cx="6851650" cy="3600450"/>
            <a:chOff x="720" y="916"/>
            <a:chExt cx="4316" cy="2268"/>
          </a:xfrm>
        </p:grpSpPr>
        <p:sp>
          <p:nvSpPr>
            <p:cNvPr id="21511" name="Rectangle 3" descr="Horizontal brick"/>
            <p:cNvSpPr>
              <a:spLocks noChangeArrowheads="1"/>
            </p:cNvSpPr>
            <p:nvPr/>
          </p:nvSpPr>
          <p:spPr bwMode="auto">
            <a:xfrm>
              <a:off x="820" y="1780"/>
              <a:ext cx="4216" cy="280"/>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1512" name="Oval 4"/>
            <p:cNvSpPr>
              <a:spLocks noChangeArrowheads="1"/>
            </p:cNvSpPr>
            <p:nvPr/>
          </p:nvSpPr>
          <p:spPr bwMode="auto">
            <a:xfrm>
              <a:off x="2356" y="916"/>
              <a:ext cx="232" cy="184"/>
            </a:xfrm>
            <a:prstGeom prst="ellipse">
              <a:avLst/>
            </a:prstGeom>
            <a:noFill/>
            <a:ln w="12700">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21513" name="Line 5"/>
            <p:cNvSpPr>
              <a:spLocks noChangeShapeType="1"/>
            </p:cNvSpPr>
            <p:nvPr/>
          </p:nvSpPr>
          <p:spPr bwMode="auto">
            <a:xfrm flipH="1">
              <a:off x="2444" y="1108"/>
              <a:ext cx="56" cy="37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4" name="Line 6"/>
            <p:cNvSpPr>
              <a:spLocks noChangeShapeType="1"/>
            </p:cNvSpPr>
            <p:nvPr/>
          </p:nvSpPr>
          <p:spPr bwMode="auto">
            <a:xfrm>
              <a:off x="2452" y="1488"/>
              <a:ext cx="136"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5" name="Line 7"/>
            <p:cNvSpPr>
              <a:spLocks noChangeShapeType="1"/>
            </p:cNvSpPr>
            <p:nvPr/>
          </p:nvSpPr>
          <p:spPr bwMode="auto">
            <a:xfrm>
              <a:off x="2592" y="1492"/>
              <a:ext cx="0"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6" name="Line 8"/>
            <p:cNvSpPr>
              <a:spLocks noChangeShapeType="1"/>
            </p:cNvSpPr>
            <p:nvPr/>
          </p:nvSpPr>
          <p:spPr bwMode="auto">
            <a:xfrm>
              <a:off x="2596" y="1680"/>
              <a:ext cx="4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7" name="Line 9"/>
            <p:cNvSpPr>
              <a:spLocks noChangeShapeType="1"/>
            </p:cNvSpPr>
            <p:nvPr/>
          </p:nvSpPr>
          <p:spPr bwMode="auto">
            <a:xfrm flipH="1">
              <a:off x="2348" y="1492"/>
              <a:ext cx="104" cy="232"/>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8" name="Line 10"/>
            <p:cNvSpPr>
              <a:spLocks noChangeShapeType="1"/>
            </p:cNvSpPr>
            <p:nvPr/>
          </p:nvSpPr>
          <p:spPr bwMode="auto">
            <a:xfrm flipH="1">
              <a:off x="2204" y="1732"/>
              <a:ext cx="152" cy="8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9" name="Line 11"/>
            <p:cNvSpPr>
              <a:spLocks noChangeShapeType="1"/>
            </p:cNvSpPr>
            <p:nvPr/>
          </p:nvSpPr>
          <p:spPr bwMode="auto">
            <a:xfrm>
              <a:off x="2500" y="1252"/>
              <a:ext cx="136" cy="8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0" name="Line 12"/>
            <p:cNvSpPr>
              <a:spLocks noChangeShapeType="1"/>
            </p:cNvSpPr>
            <p:nvPr/>
          </p:nvSpPr>
          <p:spPr bwMode="auto">
            <a:xfrm flipV="1">
              <a:off x="2644" y="1244"/>
              <a:ext cx="88" cy="10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1" name="Line 13"/>
            <p:cNvSpPr>
              <a:spLocks noChangeShapeType="1"/>
            </p:cNvSpPr>
            <p:nvPr/>
          </p:nvSpPr>
          <p:spPr bwMode="auto">
            <a:xfrm>
              <a:off x="2452" y="1200"/>
              <a:ext cx="136"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2" name="Line 14"/>
            <p:cNvSpPr>
              <a:spLocks noChangeShapeType="1"/>
            </p:cNvSpPr>
            <p:nvPr/>
          </p:nvSpPr>
          <p:spPr bwMode="auto">
            <a:xfrm flipV="1">
              <a:off x="2596" y="1100"/>
              <a:ext cx="88" cy="10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3" name="Oval 15"/>
            <p:cNvSpPr>
              <a:spLocks noChangeArrowheads="1"/>
            </p:cNvSpPr>
            <p:nvPr/>
          </p:nvSpPr>
          <p:spPr bwMode="auto">
            <a:xfrm>
              <a:off x="3220" y="964"/>
              <a:ext cx="232" cy="184"/>
            </a:xfrm>
            <a:prstGeom prst="ellipse">
              <a:avLst/>
            </a:prstGeom>
            <a:noFill/>
            <a:ln w="12700">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21524" name="Line 16"/>
            <p:cNvSpPr>
              <a:spLocks noChangeShapeType="1"/>
            </p:cNvSpPr>
            <p:nvPr/>
          </p:nvSpPr>
          <p:spPr bwMode="auto">
            <a:xfrm>
              <a:off x="3364" y="1156"/>
              <a:ext cx="40" cy="42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5" name="Line 17"/>
            <p:cNvSpPr>
              <a:spLocks noChangeShapeType="1"/>
            </p:cNvSpPr>
            <p:nvPr/>
          </p:nvSpPr>
          <p:spPr bwMode="auto">
            <a:xfrm flipH="1">
              <a:off x="3212" y="1540"/>
              <a:ext cx="20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6" name="Line 18"/>
            <p:cNvSpPr>
              <a:spLocks noChangeShapeType="1"/>
            </p:cNvSpPr>
            <p:nvPr/>
          </p:nvSpPr>
          <p:spPr bwMode="auto">
            <a:xfrm>
              <a:off x="3220" y="1684"/>
              <a:ext cx="88"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7" name="Line 19"/>
            <p:cNvSpPr>
              <a:spLocks noChangeShapeType="1"/>
            </p:cNvSpPr>
            <p:nvPr/>
          </p:nvSpPr>
          <p:spPr bwMode="auto">
            <a:xfrm>
              <a:off x="3412" y="1540"/>
              <a:ext cx="184"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8" name="Line 20"/>
            <p:cNvSpPr>
              <a:spLocks noChangeShapeType="1"/>
            </p:cNvSpPr>
            <p:nvPr/>
          </p:nvSpPr>
          <p:spPr bwMode="auto">
            <a:xfrm flipV="1">
              <a:off x="3604" y="1580"/>
              <a:ext cx="136" cy="10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9" name="Line 21"/>
            <p:cNvSpPr>
              <a:spLocks noChangeShapeType="1"/>
            </p:cNvSpPr>
            <p:nvPr/>
          </p:nvSpPr>
          <p:spPr bwMode="auto">
            <a:xfrm>
              <a:off x="3748" y="1588"/>
              <a:ext cx="40" cy="4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0" name="Line 22"/>
            <p:cNvSpPr>
              <a:spLocks noChangeShapeType="1"/>
            </p:cNvSpPr>
            <p:nvPr/>
          </p:nvSpPr>
          <p:spPr bwMode="auto">
            <a:xfrm flipH="1">
              <a:off x="3260" y="1300"/>
              <a:ext cx="104"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1" name="Line 23"/>
            <p:cNvSpPr>
              <a:spLocks noChangeShapeType="1"/>
            </p:cNvSpPr>
            <p:nvPr/>
          </p:nvSpPr>
          <p:spPr bwMode="auto">
            <a:xfrm flipH="1" flipV="1">
              <a:off x="3116" y="1388"/>
              <a:ext cx="152" cy="5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2" name="Line 24"/>
            <p:cNvSpPr>
              <a:spLocks noChangeShapeType="1"/>
            </p:cNvSpPr>
            <p:nvPr/>
          </p:nvSpPr>
          <p:spPr bwMode="auto">
            <a:xfrm flipH="1">
              <a:off x="3164" y="1248"/>
              <a:ext cx="2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3" name="Line 25"/>
            <p:cNvSpPr>
              <a:spLocks noChangeShapeType="1"/>
            </p:cNvSpPr>
            <p:nvPr/>
          </p:nvSpPr>
          <p:spPr bwMode="auto">
            <a:xfrm flipH="1" flipV="1">
              <a:off x="3020" y="1148"/>
              <a:ext cx="152" cy="10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4" name="Line 26"/>
            <p:cNvSpPr>
              <a:spLocks noChangeShapeType="1"/>
            </p:cNvSpPr>
            <p:nvPr/>
          </p:nvSpPr>
          <p:spPr bwMode="auto">
            <a:xfrm flipV="1">
              <a:off x="3268" y="1052"/>
              <a:ext cx="40" cy="5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5" name="Line 27"/>
            <p:cNvSpPr>
              <a:spLocks noChangeShapeType="1"/>
            </p:cNvSpPr>
            <p:nvPr/>
          </p:nvSpPr>
          <p:spPr bwMode="auto">
            <a:xfrm flipH="1" flipV="1">
              <a:off x="2444" y="1004"/>
              <a:ext cx="104" cy="10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6" name="Oval 28"/>
            <p:cNvSpPr>
              <a:spLocks noChangeArrowheads="1"/>
            </p:cNvSpPr>
            <p:nvPr/>
          </p:nvSpPr>
          <p:spPr bwMode="auto">
            <a:xfrm>
              <a:off x="2656" y="2128"/>
              <a:ext cx="400" cy="304"/>
            </a:xfrm>
            <a:prstGeom prst="ellipse">
              <a:avLst/>
            </a:prstGeom>
            <a:noFill/>
            <a:ln w="50800">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21537" name="Line 29"/>
            <p:cNvSpPr>
              <a:spLocks noChangeShapeType="1"/>
            </p:cNvSpPr>
            <p:nvPr/>
          </p:nvSpPr>
          <p:spPr bwMode="auto">
            <a:xfrm flipV="1">
              <a:off x="2800" y="2288"/>
              <a:ext cx="16" cy="8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38" name="Line 30"/>
            <p:cNvSpPr>
              <a:spLocks noChangeShapeType="1"/>
            </p:cNvSpPr>
            <p:nvPr/>
          </p:nvSpPr>
          <p:spPr bwMode="auto">
            <a:xfrm>
              <a:off x="2848" y="2304"/>
              <a:ext cx="16"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39" name="Line 31"/>
            <p:cNvSpPr>
              <a:spLocks noChangeShapeType="1"/>
            </p:cNvSpPr>
            <p:nvPr/>
          </p:nvSpPr>
          <p:spPr bwMode="auto">
            <a:xfrm>
              <a:off x="2896" y="2320"/>
              <a:ext cx="16" cy="16"/>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0" name="Line 32"/>
            <p:cNvSpPr>
              <a:spLocks noChangeShapeType="1"/>
            </p:cNvSpPr>
            <p:nvPr/>
          </p:nvSpPr>
          <p:spPr bwMode="auto">
            <a:xfrm>
              <a:off x="2896" y="2208"/>
              <a:ext cx="64"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1" name="Line 33"/>
            <p:cNvSpPr>
              <a:spLocks noChangeShapeType="1"/>
            </p:cNvSpPr>
            <p:nvPr/>
          </p:nvSpPr>
          <p:spPr bwMode="auto">
            <a:xfrm flipH="1">
              <a:off x="2720" y="2208"/>
              <a:ext cx="8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2" name="Line 34"/>
            <p:cNvSpPr>
              <a:spLocks noChangeShapeType="1"/>
            </p:cNvSpPr>
            <p:nvPr/>
          </p:nvSpPr>
          <p:spPr bwMode="auto">
            <a:xfrm flipV="1">
              <a:off x="2448" y="3104"/>
              <a:ext cx="0" cy="8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3" name="Line 35"/>
            <p:cNvSpPr>
              <a:spLocks noChangeShapeType="1"/>
            </p:cNvSpPr>
            <p:nvPr/>
          </p:nvSpPr>
          <p:spPr bwMode="auto">
            <a:xfrm>
              <a:off x="2880" y="2464"/>
              <a:ext cx="0" cy="352"/>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4" name="Line 36"/>
            <p:cNvSpPr>
              <a:spLocks noChangeShapeType="1"/>
            </p:cNvSpPr>
            <p:nvPr/>
          </p:nvSpPr>
          <p:spPr bwMode="auto">
            <a:xfrm>
              <a:off x="2896" y="2832"/>
              <a:ext cx="208"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5" name="Line 37"/>
            <p:cNvSpPr>
              <a:spLocks noChangeShapeType="1"/>
            </p:cNvSpPr>
            <p:nvPr/>
          </p:nvSpPr>
          <p:spPr bwMode="auto">
            <a:xfrm>
              <a:off x="3136" y="2848"/>
              <a:ext cx="64" cy="256"/>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6" name="Line 38"/>
            <p:cNvSpPr>
              <a:spLocks noChangeShapeType="1"/>
            </p:cNvSpPr>
            <p:nvPr/>
          </p:nvSpPr>
          <p:spPr bwMode="auto">
            <a:xfrm flipV="1">
              <a:off x="3232" y="3056"/>
              <a:ext cx="16" cy="8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7" name="Line 39"/>
            <p:cNvSpPr>
              <a:spLocks noChangeShapeType="1"/>
            </p:cNvSpPr>
            <p:nvPr/>
          </p:nvSpPr>
          <p:spPr bwMode="auto">
            <a:xfrm flipH="1">
              <a:off x="2624" y="2848"/>
              <a:ext cx="272" cy="16"/>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8" name="Line 40"/>
            <p:cNvSpPr>
              <a:spLocks noChangeShapeType="1"/>
            </p:cNvSpPr>
            <p:nvPr/>
          </p:nvSpPr>
          <p:spPr bwMode="auto">
            <a:xfrm flipH="1">
              <a:off x="2528" y="2896"/>
              <a:ext cx="128" cy="256"/>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9" name="Line 41"/>
            <p:cNvSpPr>
              <a:spLocks noChangeShapeType="1"/>
            </p:cNvSpPr>
            <p:nvPr/>
          </p:nvSpPr>
          <p:spPr bwMode="auto">
            <a:xfrm flipH="1">
              <a:off x="2432" y="3168"/>
              <a:ext cx="128"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0" name="Line 42"/>
            <p:cNvSpPr>
              <a:spLocks noChangeShapeType="1"/>
            </p:cNvSpPr>
            <p:nvPr/>
          </p:nvSpPr>
          <p:spPr bwMode="auto">
            <a:xfrm>
              <a:off x="2896" y="2464"/>
              <a:ext cx="304" cy="16"/>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1" name="Line 43"/>
            <p:cNvSpPr>
              <a:spLocks noChangeShapeType="1"/>
            </p:cNvSpPr>
            <p:nvPr/>
          </p:nvSpPr>
          <p:spPr bwMode="auto">
            <a:xfrm flipV="1">
              <a:off x="3232" y="2048"/>
              <a:ext cx="208" cy="464"/>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2" name="Line 44"/>
            <p:cNvSpPr>
              <a:spLocks noChangeShapeType="1"/>
            </p:cNvSpPr>
            <p:nvPr/>
          </p:nvSpPr>
          <p:spPr bwMode="auto">
            <a:xfrm>
              <a:off x="3472" y="2064"/>
              <a:ext cx="112"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3" name="Line 45"/>
            <p:cNvSpPr>
              <a:spLocks noChangeShapeType="1"/>
            </p:cNvSpPr>
            <p:nvPr/>
          </p:nvSpPr>
          <p:spPr bwMode="auto">
            <a:xfrm flipH="1">
              <a:off x="2576" y="2512"/>
              <a:ext cx="320" cy="16"/>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4" name="Line 46"/>
            <p:cNvSpPr>
              <a:spLocks noChangeShapeType="1"/>
            </p:cNvSpPr>
            <p:nvPr/>
          </p:nvSpPr>
          <p:spPr bwMode="auto">
            <a:xfrm flipH="1" flipV="1">
              <a:off x="2240" y="2048"/>
              <a:ext cx="368" cy="512"/>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5" name="Line 47"/>
            <p:cNvSpPr>
              <a:spLocks noChangeShapeType="1"/>
            </p:cNvSpPr>
            <p:nvPr/>
          </p:nvSpPr>
          <p:spPr bwMode="auto">
            <a:xfrm flipH="1">
              <a:off x="2096" y="2064"/>
              <a:ext cx="176"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useBgFill="1">
          <p:nvSpPr>
            <p:cNvPr id="21556" name="Rectangle 48"/>
            <p:cNvSpPr>
              <a:spLocks noChangeArrowheads="1"/>
            </p:cNvSpPr>
            <p:nvPr/>
          </p:nvSpPr>
          <p:spPr bwMode="auto">
            <a:xfrm>
              <a:off x="2312" y="1832"/>
              <a:ext cx="956" cy="193"/>
            </a:xfrm>
            <a:prstGeom prst="rect">
              <a:avLst/>
            </a:prstGeom>
            <a:ln w="12700">
              <a:noFill/>
              <a:miter lim="800000"/>
              <a:headEnd/>
              <a:tailEnd/>
            </a:ln>
          </p:spPr>
          <p:txBody>
            <a:bodyPr wrap="none" lIns="63500" tIns="25400" rIns="63500" bIns="25400">
              <a:spAutoFit/>
            </a:bodyPr>
            <a:lstStyle/>
            <a:p>
              <a:pPr>
                <a:lnSpc>
                  <a:spcPct val="92000"/>
                </a:lnSpc>
              </a:pPr>
              <a:r>
                <a:rPr lang="en-US" altLang="zh-CN" b="1" dirty="0">
                  <a:ea typeface="微软雅黑" panose="020B0503020204020204" pitchFamily="34" charset="-122"/>
                </a:rPr>
                <a:t>instruction set</a:t>
              </a:r>
            </a:p>
          </p:txBody>
        </p:sp>
        <p:sp>
          <p:nvSpPr>
            <p:cNvPr id="21557" name="Rectangle 49"/>
            <p:cNvSpPr>
              <a:spLocks noChangeArrowheads="1"/>
            </p:cNvSpPr>
            <p:nvPr/>
          </p:nvSpPr>
          <p:spPr bwMode="auto">
            <a:xfrm>
              <a:off x="720" y="1248"/>
              <a:ext cx="612" cy="181"/>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software</a:t>
              </a:r>
            </a:p>
          </p:txBody>
        </p:sp>
        <p:sp>
          <p:nvSpPr>
            <p:cNvPr id="21558" name="Rectangle 50"/>
            <p:cNvSpPr>
              <a:spLocks noChangeArrowheads="1"/>
            </p:cNvSpPr>
            <p:nvPr/>
          </p:nvSpPr>
          <p:spPr bwMode="auto">
            <a:xfrm>
              <a:off x="720" y="2448"/>
              <a:ext cx="657" cy="181"/>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hardware</a:t>
              </a:r>
            </a:p>
          </p:txBody>
        </p:sp>
      </p:gr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p:cNvSpPr>
            <a:spLocks noGrp="1" noChangeArrowheads="1"/>
          </p:cNvSpPr>
          <p:nvPr>
            <p:ph type="title"/>
          </p:nvPr>
        </p:nvSpPr>
        <p:spPr/>
        <p:txBody>
          <a:bodyPr/>
          <a:lstStyle/>
          <a:p>
            <a:r>
              <a:rPr lang="zh-CN" altLang="en-US" smtClean="0"/>
              <a:t>静态功耗（</a:t>
            </a:r>
            <a:r>
              <a:rPr lang="en-US" altLang="zh-CN" smtClean="0"/>
              <a:t>Static Power</a:t>
            </a:r>
            <a:r>
              <a:rPr lang="zh-CN" altLang="en-US" smtClean="0"/>
              <a:t>）</a:t>
            </a:r>
          </a:p>
        </p:txBody>
      </p:sp>
      <p:sp>
        <p:nvSpPr>
          <p:cNvPr id="191491" name="内容占位符 2"/>
          <p:cNvSpPr>
            <a:spLocks noGrp="1" noChangeArrowheads="1"/>
          </p:cNvSpPr>
          <p:nvPr>
            <p:ph idx="1"/>
          </p:nvPr>
        </p:nvSpPr>
        <p:spPr/>
        <p:txBody>
          <a:bodyPr>
            <a:normAutofit fontScale="92500" lnSpcReduction="20000"/>
          </a:bodyPr>
          <a:lstStyle/>
          <a:p>
            <a:pPr>
              <a:lnSpc>
                <a:spcPct val="120000"/>
              </a:lnSpc>
            </a:pPr>
            <a:r>
              <a:rPr lang="zh-CN" altLang="en-US" dirty="0" smtClean="0"/>
              <a:t>当晶体管处于</a:t>
            </a:r>
            <a:r>
              <a:rPr lang="en-US" altLang="zh-CN" dirty="0" smtClean="0"/>
              <a:t>off</a:t>
            </a:r>
            <a:r>
              <a:rPr lang="zh-CN" altLang="en-US" dirty="0" smtClean="0"/>
              <a:t>状态时</a:t>
            </a:r>
            <a:r>
              <a:rPr lang="en-US" altLang="zh-CN" dirty="0" smtClean="0"/>
              <a:t>,</a:t>
            </a:r>
            <a:r>
              <a:rPr lang="zh-CN" altLang="en-US" dirty="0" smtClean="0"/>
              <a:t>漏电流产生的功耗称为静态功耗</a:t>
            </a:r>
            <a:endParaRPr lang="en-US" altLang="zh-CN" dirty="0" smtClean="0"/>
          </a:p>
          <a:p>
            <a:r>
              <a:rPr lang="zh-CN" altLang="en-US" dirty="0" smtClean="0"/>
              <a:t>随着晶体管尺寸的减少漏电流的大小在增加</a:t>
            </a:r>
            <a:endParaRPr lang="en-US" altLang="zh-CN" dirty="0" smtClean="0"/>
          </a:p>
          <a:p>
            <a:r>
              <a:rPr lang="en-US" altLang="zh-CN" dirty="0" smtClean="0"/>
              <a:t>Static Power = Static Current × Voltage</a:t>
            </a:r>
          </a:p>
          <a:p>
            <a:pPr lvl="1"/>
            <a:r>
              <a:rPr lang="en-US" altLang="zh-CN" dirty="0" smtClean="0"/>
              <a:t>Static power increases with the number of transistors</a:t>
            </a:r>
          </a:p>
          <a:p>
            <a:r>
              <a:rPr lang="zh-CN" altLang="en-US" dirty="0" smtClean="0"/>
              <a:t>静态功耗有时会占到全部功耗的</a:t>
            </a:r>
            <a:r>
              <a:rPr lang="en-US" altLang="zh-CN" dirty="0" smtClean="0"/>
              <a:t>50%</a:t>
            </a:r>
          </a:p>
          <a:p>
            <a:pPr lvl="1"/>
            <a:r>
              <a:rPr lang="en-US" altLang="zh-CN" dirty="0" smtClean="0"/>
              <a:t>Large SRAM caches need static power to maintain their values</a:t>
            </a:r>
          </a:p>
          <a:p>
            <a:r>
              <a:rPr lang="en-US" altLang="zh-CN" dirty="0" smtClean="0"/>
              <a:t>Power Gating: </a:t>
            </a:r>
            <a:r>
              <a:rPr lang="zh-CN" altLang="en-US" dirty="0" smtClean="0"/>
              <a:t>通过切断供电减少漏电流</a:t>
            </a:r>
            <a:endParaRPr lang="en-US" altLang="zh-CN" dirty="0" smtClean="0"/>
          </a:p>
          <a:p>
            <a:pPr lvl="1"/>
            <a:r>
              <a:rPr lang="en-US" altLang="zh-CN" dirty="0" smtClean="0"/>
              <a:t>To inactive modules to control the loss of leakage current</a:t>
            </a:r>
            <a:endParaRPr lang="zh-CN" altLang="en-US" dirty="0" smtClean="0"/>
          </a:p>
        </p:txBody>
      </p:sp>
      <p:sp>
        <p:nvSpPr>
          <p:cNvPr id="191492" name="日期占位符 3"/>
          <p:cNvSpPr>
            <a:spLocks noGrp="1" noChangeArrowheads="1"/>
          </p:cNvSpPr>
          <p:nvPr>
            <p:ph type="dt" sz="half" idx="10"/>
          </p:nvPr>
        </p:nvSpPr>
        <p:spPr/>
        <p:txBody>
          <a:bodyPr/>
          <a:lstStyle/>
          <a:p>
            <a:fld id="{E751ED55-FEAE-4C86-BB4E-093765EB3C85}" type="datetime1">
              <a:rPr lang="en-US" altLang="zh-CN" smtClean="0"/>
              <a:pPr/>
              <a:t>3/4/2019</a:t>
            </a:fld>
            <a:endParaRPr lang="en-US" altLang="zh-CN" smtClean="0"/>
          </a:p>
        </p:txBody>
      </p:sp>
      <p:sp>
        <p:nvSpPr>
          <p:cNvPr id="191494" name="灯片编号占位符 5"/>
          <p:cNvSpPr>
            <a:spLocks noGrp="1" noChangeArrowheads="1"/>
          </p:cNvSpPr>
          <p:nvPr>
            <p:ph type="sldNum" sz="quarter" idx="12"/>
          </p:nvPr>
        </p:nvSpPr>
        <p:spPr/>
        <p:txBody>
          <a:bodyPr/>
          <a:lstStyle/>
          <a:p>
            <a:fld id="{151184FA-5805-45DA-943D-456B8796A3E1}" type="slidenum">
              <a:rPr lang="en-US" altLang="zh-CN" smtClean="0"/>
              <a:pPr/>
              <a:t>120</a:t>
            </a:fld>
            <a:endParaRPr lang="en-US" altLang="zh-CN"/>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noChangeArrowheads="1"/>
          </p:cNvSpPr>
          <p:nvPr>
            <p:ph type="title"/>
          </p:nvPr>
        </p:nvSpPr>
        <p:spPr/>
        <p:txBody>
          <a:bodyPr/>
          <a:lstStyle/>
          <a:p>
            <a:r>
              <a:rPr lang="zh-CN" altLang="en-US" smtClean="0"/>
              <a:t>有关功耗和能耗小结</a:t>
            </a:r>
          </a:p>
        </p:txBody>
      </p:sp>
      <p:sp>
        <p:nvSpPr>
          <p:cNvPr id="192515" name="内容占位符 2"/>
          <p:cNvSpPr>
            <a:spLocks noGrp="1" noChangeArrowheads="1"/>
          </p:cNvSpPr>
          <p:nvPr>
            <p:ph idx="1"/>
          </p:nvPr>
        </p:nvSpPr>
        <p:spPr/>
        <p:txBody>
          <a:bodyPr>
            <a:normAutofit fontScale="92500" lnSpcReduction="10000"/>
          </a:bodyPr>
          <a:lstStyle/>
          <a:p>
            <a:r>
              <a:rPr lang="zh-CN" altLang="en-US" dirty="0" smtClean="0"/>
              <a:t>给定负载情况下能耗越少，能效越高</a:t>
            </a:r>
            <a:r>
              <a:rPr lang="en-US" altLang="zh-CN" dirty="0" smtClean="0"/>
              <a:t>, </a:t>
            </a:r>
            <a:r>
              <a:rPr lang="zh-CN" altLang="en-US" dirty="0" smtClean="0"/>
              <a:t>特别是对电池供电的移动设备。</a:t>
            </a:r>
            <a:endParaRPr lang="en-US" altLang="zh-CN" dirty="0" smtClean="0"/>
          </a:p>
          <a:p>
            <a:r>
              <a:rPr lang="zh-CN" altLang="en-US" dirty="0" smtClean="0"/>
              <a:t>功耗应该被看作一个约束条件</a:t>
            </a:r>
            <a:endParaRPr lang="en-US" altLang="zh-CN" dirty="0" smtClean="0"/>
          </a:p>
          <a:p>
            <a:pPr lvl="1"/>
            <a:r>
              <a:rPr lang="en-US" altLang="zh-CN" dirty="0" smtClean="0"/>
              <a:t>A chip might be limited to 120 watts (cooling + power supply)</a:t>
            </a:r>
          </a:p>
          <a:p>
            <a:r>
              <a:rPr lang="en-US" altLang="zh-CN" dirty="0" smtClean="0"/>
              <a:t>Power Consumed = Dynamic Power + Static Power</a:t>
            </a:r>
          </a:p>
          <a:p>
            <a:pPr lvl="1"/>
            <a:r>
              <a:rPr lang="zh-CN" altLang="en-US" dirty="0" smtClean="0"/>
              <a:t>晶体管开和关的切换导致的功耗为动态功耗</a:t>
            </a:r>
            <a:endParaRPr lang="en-US" altLang="zh-CN" dirty="0" smtClean="0"/>
          </a:p>
          <a:p>
            <a:pPr lvl="1"/>
            <a:r>
              <a:rPr lang="zh-CN" altLang="en-US" dirty="0" smtClean="0"/>
              <a:t>由于晶体管静态漏电流导致的功耗称为静态功耗</a:t>
            </a:r>
            <a:endParaRPr lang="en-US" altLang="zh-CN" dirty="0" smtClean="0"/>
          </a:p>
          <a:p>
            <a:r>
              <a:rPr lang="zh-CN" altLang="en-US" dirty="0" smtClean="0"/>
              <a:t>通过降低频率可节省功耗</a:t>
            </a:r>
            <a:endParaRPr lang="en-US" altLang="zh-CN" dirty="0" smtClean="0"/>
          </a:p>
          <a:p>
            <a:r>
              <a:rPr lang="zh-CN" altLang="en-US" dirty="0" smtClean="0"/>
              <a:t>降低电压可降低功耗和能耗</a:t>
            </a:r>
          </a:p>
        </p:txBody>
      </p:sp>
      <p:sp>
        <p:nvSpPr>
          <p:cNvPr id="192516" name="日期占位符 3"/>
          <p:cNvSpPr>
            <a:spLocks noGrp="1" noChangeArrowheads="1"/>
          </p:cNvSpPr>
          <p:nvPr>
            <p:ph type="dt" sz="half" idx="10"/>
          </p:nvPr>
        </p:nvSpPr>
        <p:spPr/>
        <p:txBody>
          <a:bodyPr/>
          <a:lstStyle/>
          <a:p>
            <a:fld id="{5954B3E3-EAFE-4436-BEDE-3FDE169049D1}" type="datetime1">
              <a:rPr lang="en-US" altLang="zh-CN" smtClean="0"/>
              <a:pPr/>
              <a:t>3/4/2019</a:t>
            </a:fld>
            <a:endParaRPr lang="en-US" altLang="zh-CN" smtClean="0"/>
          </a:p>
        </p:txBody>
      </p:sp>
      <p:sp>
        <p:nvSpPr>
          <p:cNvPr id="192518" name="灯片编号占位符 5"/>
          <p:cNvSpPr>
            <a:spLocks noGrp="1" noChangeArrowheads="1"/>
          </p:cNvSpPr>
          <p:nvPr>
            <p:ph type="sldNum" sz="quarter" idx="12"/>
          </p:nvPr>
        </p:nvSpPr>
        <p:spPr/>
        <p:txBody>
          <a:bodyPr/>
          <a:lstStyle/>
          <a:p>
            <a:fld id="{A7AF042D-2E25-4E53-9CA9-5F60FD2F5B8F}" type="slidenum">
              <a:rPr lang="en-US" altLang="zh-CN" smtClean="0"/>
              <a:pPr/>
              <a:t>121</a:t>
            </a:fld>
            <a:endParaRPr lang="en-US" altLang="zh-CN"/>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noChangeArrowheads="1"/>
          </p:cNvSpPr>
          <p:nvPr>
            <p:ph type="title"/>
          </p:nvPr>
        </p:nvSpPr>
        <p:spPr/>
        <p:txBody>
          <a:bodyPr/>
          <a:lstStyle/>
          <a:p>
            <a:r>
              <a:rPr lang="zh-CN" altLang="en-US" smtClean="0"/>
              <a:t>与能效相关的其他指标</a:t>
            </a:r>
          </a:p>
        </p:txBody>
      </p:sp>
      <p:sp>
        <p:nvSpPr>
          <p:cNvPr id="193539" name="内容占位符 2"/>
          <p:cNvSpPr>
            <a:spLocks noGrp="1" noChangeArrowheads="1"/>
          </p:cNvSpPr>
          <p:nvPr>
            <p:ph idx="1"/>
          </p:nvPr>
        </p:nvSpPr>
        <p:spPr/>
        <p:txBody>
          <a:bodyPr>
            <a:normAutofit/>
          </a:bodyPr>
          <a:lstStyle/>
          <a:p>
            <a:r>
              <a:rPr lang="en-US" altLang="zh-CN" dirty="0" smtClean="0"/>
              <a:t>EDP (Energy Delay Product)</a:t>
            </a:r>
          </a:p>
          <a:p>
            <a:pPr lvl="1"/>
            <a:r>
              <a:rPr lang="en-US" altLang="zh-CN" dirty="0" smtClean="0"/>
              <a:t>EDP = Energy ∗ Delay = Power ∗ Delay2</a:t>
            </a:r>
          </a:p>
          <a:p>
            <a:r>
              <a:rPr lang="en-US" altLang="zh-CN" dirty="0" smtClean="0"/>
              <a:t>Performance per Power</a:t>
            </a:r>
          </a:p>
          <a:p>
            <a:pPr lvl="1"/>
            <a:r>
              <a:rPr lang="en-US" altLang="zh-CN" dirty="0" smtClean="0"/>
              <a:t>FLOPS per watt    ( Scientific computing)</a:t>
            </a:r>
          </a:p>
          <a:p>
            <a:r>
              <a:rPr lang="en-US" altLang="zh-CN" dirty="0" err="1" smtClean="0"/>
              <a:t>SWaP</a:t>
            </a:r>
            <a:r>
              <a:rPr lang="en-US" altLang="zh-CN" dirty="0" smtClean="0"/>
              <a:t> (space, wattage and performance)</a:t>
            </a:r>
          </a:p>
          <a:p>
            <a:pPr lvl="1"/>
            <a:r>
              <a:rPr lang="en-US" altLang="zh-CN" dirty="0" smtClean="0"/>
              <a:t>Sun Microsystems metric for data centers, incorporating energy and space.</a:t>
            </a:r>
          </a:p>
          <a:p>
            <a:pPr lvl="1"/>
            <a:r>
              <a:rPr lang="en-US" altLang="zh-CN" dirty="0" err="1" smtClean="0"/>
              <a:t>SWaP</a:t>
            </a:r>
            <a:r>
              <a:rPr lang="en-US" altLang="zh-CN" dirty="0" smtClean="0"/>
              <a:t> = Performance / (Space ∗ Power)</a:t>
            </a:r>
          </a:p>
          <a:p>
            <a:pPr lvl="1"/>
            <a:endParaRPr lang="en-US" altLang="zh-CN" dirty="0" smtClean="0"/>
          </a:p>
          <a:p>
            <a:pPr lvl="1"/>
            <a:endParaRPr lang="en-US" altLang="zh-CN" dirty="0" smtClean="0"/>
          </a:p>
          <a:p>
            <a:endParaRPr lang="en-US" altLang="zh-CN" dirty="0" smtClean="0"/>
          </a:p>
          <a:p>
            <a:endParaRPr lang="en-US" altLang="zh-CN" dirty="0" smtClean="0"/>
          </a:p>
          <a:p>
            <a:endParaRPr lang="zh-CN" altLang="en-US" dirty="0" smtClean="0"/>
          </a:p>
        </p:txBody>
      </p:sp>
      <p:sp>
        <p:nvSpPr>
          <p:cNvPr id="193540" name="日期占位符 3"/>
          <p:cNvSpPr>
            <a:spLocks noGrp="1" noChangeArrowheads="1"/>
          </p:cNvSpPr>
          <p:nvPr>
            <p:ph type="dt" sz="half" idx="10"/>
          </p:nvPr>
        </p:nvSpPr>
        <p:spPr/>
        <p:txBody>
          <a:bodyPr/>
          <a:lstStyle/>
          <a:p>
            <a:fld id="{97F63660-4E8A-4B30-B47A-A99366BC4A3F}" type="datetime1">
              <a:rPr lang="en-US" altLang="zh-CN" smtClean="0"/>
              <a:pPr/>
              <a:t>3/4/2019</a:t>
            </a:fld>
            <a:endParaRPr lang="en-US" altLang="zh-CN" smtClean="0"/>
          </a:p>
        </p:txBody>
      </p:sp>
      <p:sp>
        <p:nvSpPr>
          <p:cNvPr id="193542" name="灯片编号占位符 1"/>
          <p:cNvSpPr>
            <a:spLocks noGrp="1" noChangeArrowheads="1"/>
          </p:cNvSpPr>
          <p:nvPr>
            <p:ph type="sldNum" sz="quarter" idx="12"/>
          </p:nvPr>
        </p:nvSpPr>
        <p:spPr/>
        <p:txBody>
          <a:bodyPr/>
          <a:lstStyle/>
          <a:p>
            <a:fld id="{FC50F170-984F-49C4-87E1-6F105C246E83}" type="slidenum">
              <a:rPr lang="en-US" altLang="zh-CN" smtClean="0"/>
              <a:pPr/>
              <a:t>122</a:t>
            </a:fld>
            <a:endParaRPr lang="en-US" altLang="zh-CN"/>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2"/>
          <p:cNvSpPr>
            <a:spLocks noGrp="1" noChangeArrowheads="1"/>
          </p:cNvSpPr>
          <p:nvPr>
            <p:ph type="title"/>
          </p:nvPr>
        </p:nvSpPr>
        <p:spPr/>
        <p:txBody>
          <a:bodyPr>
            <a:normAutofit/>
          </a:bodyPr>
          <a:lstStyle/>
          <a:p>
            <a:r>
              <a:rPr lang="zh-CN" altLang="en-US" smtClean="0"/>
              <a:t>本章小结</a:t>
            </a:r>
          </a:p>
        </p:txBody>
      </p:sp>
      <p:sp>
        <p:nvSpPr>
          <p:cNvPr id="194562" name="日期占位符 3"/>
          <p:cNvSpPr>
            <a:spLocks noGrp="1" noChangeArrowheads="1"/>
          </p:cNvSpPr>
          <p:nvPr>
            <p:ph type="dt" sz="half" idx="10"/>
          </p:nvPr>
        </p:nvSpPr>
        <p:spPr>
          <a:noFill/>
          <a:ln>
            <a:headEnd/>
            <a:tailEnd/>
          </a:ln>
        </p:spPr>
        <p:txBody>
          <a:bodyPr>
            <a:prstTxWarp prst="textNoShape">
              <a:avLst/>
            </a:prstTxWarp>
          </a:bodyPr>
          <a:lstStyle/>
          <a:p>
            <a:fld id="{F832DD19-A36E-45DF-982A-7D9C603BBBF1}" type="datetime1">
              <a:rPr lang="en-US" altLang="zh-CN" smtClean="0"/>
              <a:pPr/>
              <a:t>3/4/2019</a:t>
            </a:fld>
            <a:endParaRPr lang="en-US" altLang="zh-CN" smtClean="0"/>
          </a:p>
        </p:txBody>
      </p:sp>
      <p:sp>
        <p:nvSpPr>
          <p:cNvPr id="194566" name="灯片编号占位符 1"/>
          <p:cNvSpPr>
            <a:spLocks noGrp="1" noChangeArrowheads="1"/>
          </p:cNvSpPr>
          <p:nvPr>
            <p:ph type="sldNum" sz="quarter" idx="12"/>
          </p:nvPr>
        </p:nvSpPr>
        <p:spPr>
          <a:noFill/>
          <a:ln>
            <a:headEnd/>
            <a:tailEnd/>
          </a:ln>
        </p:spPr>
        <p:txBody>
          <a:bodyPr/>
          <a:lstStyle/>
          <a:p>
            <a:fld id="{4DEA949D-50C7-4324-9C39-8CFE9179F5E7}" type="slidenum">
              <a:rPr lang="en-US" altLang="zh-CN"/>
              <a:pPr/>
              <a:t>123</a:t>
            </a:fld>
            <a:endParaRPr lang="en-US" altLang="zh-CN"/>
          </a:p>
        </p:txBody>
      </p:sp>
      <p:sp>
        <p:nvSpPr>
          <p:cNvPr id="194565" name="Rectangle 3"/>
          <p:cNvSpPr>
            <a:spLocks noChangeArrowheads="1"/>
          </p:cNvSpPr>
          <p:nvPr/>
        </p:nvSpPr>
        <p:spPr bwMode="auto">
          <a:xfrm>
            <a:off x="633101" y="1115226"/>
            <a:ext cx="7869964" cy="5073650"/>
          </a:xfrm>
          <a:prstGeom prst="rect">
            <a:avLst/>
          </a:prstGeom>
          <a:noFill/>
          <a:ln w="12700">
            <a:noFill/>
            <a:miter lim="800000"/>
            <a:headEnd/>
            <a:tailEnd/>
          </a:ln>
        </p:spPr>
        <p:txBody>
          <a:bodyPr wrap="square" lIns="63500" tIns="25400" rIns="63500" bIns="25400">
            <a:spAutoFit/>
          </a:bodyPr>
          <a:lstStyle/>
          <a:p>
            <a:pPr marL="342900" indent="-342900">
              <a:lnSpc>
                <a:spcPct val="87000"/>
              </a:lnSpc>
              <a:spcBef>
                <a:spcPct val="41000"/>
              </a:spcBef>
              <a:buFontTx/>
              <a:buChar char="•"/>
              <a:tabLst>
                <a:tab pos="1371600" algn="l"/>
                <a:tab pos="3371850" algn="l"/>
              </a:tabLst>
            </a:pPr>
            <a:r>
              <a:rPr lang="zh-CN" altLang="en-US" sz="2400" b="1" dirty="0">
                <a:solidFill>
                  <a:schemeClr val="tx2"/>
                </a:solidFill>
                <a:latin typeface="Comic Sans MS" pitchFamily="66" charset="0"/>
                <a:ea typeface="微软雅黑" panose="020B0503020204020204" pitchFamily="34" charset="-122"/>
              </a:rPr>
              <a:t>设计发展趋势</a:t>
            </a:r>
            <a:endParaRPr lang="zh-CN" altLang="en-US" b="1" u="sng" dirty="0">
              <a:latin typeface="Comic Sans MS" pitchFamily="66" charset="0"/>
              <a:ea typeface="微软雅黑" panose="020B0503020204020204" pitchFamily="34" charset="-122"/>
            </a:endParaRPr>
          </a:p>
          <a:p>
            <a:pPr marL="1714500" lvl="3" indent="-342900">
              <a:lnSpc>
                <a:spcPct val="87000"/>
              </a:lnSpc>
              <a:spcBef>
                <a:spcPct val="41000"/>
              </a:spcBef>
              <a:tabLst>
                <a:tab pos="1371600" algn="l"/>
                <a:tab pos="3371850" algn="l"/>
              </a:tabLst>
            </a:pPr>
            <a:r>
              <a:rPr lang="zh-CN" altLang="en-US" b="1" dirty="0">
                <a:latin typeface="Comic Sans MS" pitchFamily="66" charset="0"/>
                <a:ea typeface="微软雅黑" panose="020B0503020204020204" pitchFamily="34" charset="-122"/>
              </a:rPr>
              <a:t>	</a:t>
            </a:r>
            <a:r>
              <a:rPr lang="en-US" altLang="zh-CN" b="1" u="sng" dirty="0">
                <a:latin typeface="Comic Sans MS" pitchFamily="66" charset="0"/>
                <a:ea typeface="微软雅黑" panose="020B0503020204020204" pitchFamily="34" charset="-122"/>
              </a:rPr>
              <a:t>Capacity		Speed</a:t>
            </a:r>
          </a:p>
          <a:p>
            <a:pPr marL="342900" indent="-342900">
              <a:lnSpc>
                <a:spcPct val="87000"/>
              </a:lnSpc>
              <a:spcBef>
                <a:spcPct val="41000"/>
              </a:spcBef>
              <a:tabLst>
                <a:tab pos="1371600" algn="l"/>
                <a:tab pos="3371850" algn="l"/>
              </a:tabLst>
            </a:pPr>
            <a:r>
              <a:rPr lang="en-US" altLang="zh-CN" b="1" dirty="0">
                <a:latin typeface="Comic Sans MS" pitchFamily="66" charset="0"/>
                <a:ea typeface="微软雅黑" panose="020B0503020204020204" pitchFamily="34" charset="-122"/>
              </a:rPr>
              <a:t>	Logic	2x  in  3 years	2x  in 3 years</a:t>
            </a:r>
          </a:p>
          <a:p>
            <a:pPr marL="342900" indent="-342900">
              <a:lnSpc>
                <a:spcPct val="87000"/>
              </a:lnSpc>
              <a:spcBef>
                <a:spcPct val="41000"/>
              </a:spcBef>
              <a:tabLst>
                <a:tab pos="1371600" algn="l"/>
                <a:tab pos="3371850" algn="l"/>
              </a:tabLst>
            </a:pPr>
            <a:r>
              <a:rPr lang="en-US" altLang="zh-CN" b="1" dirty="0">
                <a:latin typeface="Comic Sans MS" pitchFamily="66" charset="0"/>
                <a:ea typeface="微软雅黑" panose="020B0503020204020204" pitchFamily="34" charset="-122"/>
              </a:rPr>
              <a:t>	DRAM	4x  in  3 years	2x  in 10 years</a:t>
            </a:r>
          </a:p>
          <a:p>
            <a:pPr marL="342900" indent="-342900">
              <a:lnSpc>
                <a:spcPct val="87000"/>
              </a:lnSpc>
              <a:spcBef>
                <a:spcPct val="41000"/>
              </a:spcBef>
              <a:tabLst>
                <a:tab pos="1371600" algn="l"/>
                <a:tab pos="3371850" algn="l"/>
              </a:tabLst>
            </a:pPr>
            <a:r>
              <a:rPr lang="en-US" altLang="zh-CN" b="1" dirty="0">
                <a:latin typeface="Comic Sans MS" pitchFamily="66" charset="0"/>
                <a:ea typeface="微软雅黑" panose="020B0503020204020204" pitchFamily="34" charset="-122"/>
              </a:rPr>
              <a:t>	Disk	4x  in  3 years	2x  in 10 years</a:t>
            </a:r>
          </a:p>
          <a:p>
            <a:pPr marL="342900" indent="-342900">
              <a:lnSpc>
                <a:spcPct val="90000"/>
              </a:lnSpc>
              <a:spcBef>
                <a:spcPct val="30000"/>
              </a:spcBef>
              <a:buFontTx/>
              <a:buChar char="•"/>
              <a:tabLst>
                <a:tab pos="1371600" algn="l"/>
                <a:tab pos="3371850" algn="l"/>
              </a:tabLst>
            </a:pPr>
            <a:r>
              <a:rPr lang="zh-CN" altLang="en-US" sz="2400" b="1" dirty="0">
                <a:latin typeface="Comic Sans MS" pitchFamily="66" charset="0"/>
                <a:ea typeface="微软雅黑" panose="020B0503020204020204" pitchFamily="34" charset="-122"/>
              </a:rPr>
              <a:t>运行任务的时间</a:t>
            </a:r>
          </a:p>
          <a:p>
            <a:pPr marL="800100" lvl="1" indent="-342900">
              <a:lnSpc>
                <a:spcPct val="90000"/>
              </a:lnSpc>
              <a:spcBef>
                <a:spcPct val="30000"/>
              </a:spcBef>
              <a:buFontTx/>
              <a:buChar char="–"/>
              <a:tabLst>
                <a:tab pos="1371600" algn="l"/>
                <a:tab pos="3371850" algn="l"/>
              </a:tabLst>
            </a:pPr>
            <a:r>
              <a:rPr lang="en-US" altLang="zh-CN" b="1" dirty="0">
                <a:latin typeface="Comic Sans MS" pitchFamily="66" charset="0"/>
                <a:ea typeface="微软雅黑" panose="020B0503020204020204" pitchFamily="34" charset="-122"/>
              </a:rPr>
              <a:t>Execution time, response time, latency</a:t>
            </a:r>
            <a:endParaRPr lang="en-US" altLang="zh-CN" sz="2000" dirty="0">
              <a:latin typeface="Comic Sans MS" pitchFamily="66" charset="0"/>
              <a:ea typeface="微软雅黑" panose="020B0503020204020204" pitchFamily="34" charset="-122"/>
            </a:endParaRPr>
          </a:p>
          <a:p>
            <a:pPr marL="342900" indent="-342900">
              <a:lnSpc>
                <a:spcPct val="90000"/>
              </a:lnSpc>
              <a:spcBef>
                <a:spcPct val="30000"/>
              </a:spcBef>
              <a:buFontTx/>
              <a:buChar char="•"/>
              <a:tabLst>
                <a:tab pos="1371600" algn="l"/>
                <a:tab pos="3371850" algn="l"/>
              </a:tabLst>
            </a:pPr>
            <a:r>
              <a:rPr lang="zh-CN" altLang="en-US" sz="2400" b="1" dirty="0">
                <a:latin typeface="Comic Sans MS" pitchFamily="66" charset="0"/>
                <a:ea typeface="微软雅黑" panose="020B0503020204020204" pitchFamily="34" charset="-122"/>
              </a:rPr>
              <a:t>单位时间内完成的任务数</a:t>
            </a:r>
          </a:p>
          <a:p>
            <a:pPr marL="800100" lvl="1" indent="-342900">
              <a:lnSpc>
                <a:spcPct val="90000"/>
              </a:lnSpc>
              <a:spcBef>
                <a:spcPct val="30000"/>
              </a:spcBef>
              <a:buFontTx/>
              <a:buChar char="–"/>
              <a:tabLst>
                <a:tab pos="1371600" algn="l"/>
                <a:tab pos="3371850" algn="l"/>
              </a:tabLst>
            </a:pPr>
            <a:r>
              <a:rPr lang="en-US" altLang="zh-CN" b="1" dirty="0">
                <a:latin typeface="Comic Sans MS" pitchFamily="66" charset="0"/>
                <a:ea typeface="微软雅黑" panose="020B0503020204020204" pitchFamily="34" charset="-122"/>
              </a:rPr>
              <a:t>Throughput, bandwidth</a:t>
            </a:r>
            <a:endParaRPr lang="en-US" altLang="zh-CN" sz="2000" dirty="0">
              <a:latin typeface="Comic Sans MS" pitchFamily="66" charset="0"/>
              <a:ea typeface="微软雅黑" panose="020B0503020204020204" pitchFamily="34" charset="-122"/>
            </a:endParaRPr>
          </a:p>
          <a:p>
            <a:pPr marL="342900" indent="-342900">
              <a:lnSpc>
                <a:spcPct val="90000"/>
              </a:lnSpc>
              <a:spcBef>
                <a:spcPct val="30000"/>
              </a:spcBef>
              <a:buFontTx/>
              <a:buChar char="•"/>
              <a:tabLst>
                <a:tab pos="1371600" algn="l"/>
                <a:tab pos="3371850" algn="l"/>
              </a:tabLst>
            </a:pPr>
            <a:r>
              <a:rPr lang="en-US" altLang="zh-CN" sz="2400" b="1" dirty="0">
                <a:latin typeface="Comic Sans MS" pitchFamily="66" charset="0"/>
                <a:ea typeface="微软雅黑" panose="020B0503020204020204" pitchFamily="34" charset="-122"/>
              </a:rPr>
              <a:t>“X</a:t>
            </a:r>
            <a:r>
              <a:rPr lang="zh-CN" altLang="en-US" sz="2400" b="1" dirty="0">
                <a:latin typeface="Comic Sans MS" pitchFamily="66" charset="0"/>
                <a:ea typeface="微软雅黑" panose="020B0503020204020204" pitchFamily="34" charset="-122"/>
              </a:rPr>
              <a:t>性能是</a:t>
            </a:r>
            <a:r>
              <a:rPr lang="en-US" altLang="zh-CN" sz="2400" b="1" dirty="0">
                <a:latin typeface="Comic Sans MS" pitchFamily="66" charset="0"/>
                <a:ea typeface="微软雅黑" panose="020B0503020204020204" pitchFamily="34" charset="-122"/>
              </a:rPr>
              <a:t>Y</a:t>
            </a:r>
            <a:r>
              <a:rPr lang="zh-CN" altLang="en-US" sz="2400" b="1" dirty="0">
                <a:latin typeface="Comic Sans MS" pitchFamily="66" charset="0"/>
                <a:ea typeface="微软雅黑" panose="020B0503020204020204" pitchFamily="34" charset="-122"/>
              </a:rPr>
              <a:t>的</a:t>
            </a:r>
            <a:r>
              <a:rPr lang="en-US" altLang="zh-CN" sz="2400" b="1" dirty="0">
                <a:latin typeface="Comic Sans MS" pitchFamily="66" charset="0"/>
                <a:ea typeface="微软雅黑" panose="020B0503020204020204" pitchFamily="34" charset="-122"/>
              </a:rPr>
              <a:t>n</a:t>
            </a:r>
            <a:r>
              <a:rPr lang="zh-CN" altLang="en-US" sz="2400" b="1" dirty="0">
                <a:latin typeface="Comic Sans MS" pitchFamily="66" charset="0"/>
                <a:ea typeface="微软雅黑" panose="020B0503020204020204" pitchFamily="34" charset="-122"/>
              </a:rPr>
              <a:t>倍 ” ：</a:t>
            </a:r>
            <a:endParaRPr lang="zh-CN" altLang="en-US" sz="2000" b="1" dirty="0">
              <a:latin typeface="Comic Sans MS" pitchFamily="66" charset="0"/>
              <a:ea typeface="微软雅黑" panose="020B0503020204020204" pitchFamily="34" charset="-122"/>
            </a:endParaRPr>
          </a:p>
          <a:p>
            <a:pPr marL="342900" indent="-342900">
              <a:lnSpc>
                <a:spcPct val="90000"/>
              </a:lnSpc>
              <a:spcBef>
                <a:spcPct val="30000"/>
              </a:spcBef>
              <a:tabLst>
                <a:tab pos="1371600" algn="l"/>
                <a:tab pos="3371850" algn="l"/>
              </a:tabLst>
            </a:pPr>
            <a:r>
              <a:rPr lang="zh-CN" altLang="en-US" dirty="0">
                <a:latin typeface="Courier New" pitchFamily="49" charset="0"/>
                <a:ea typeface="微软雅黑" panose="020B0503020204020204" pitchFamily="34" charset="-122"/>
              </a:rPr>
              <a:t>	   </a:t>
            </a:r>
            <a:r>
              <a:rPr lang="en-US" altLang="zh-CN" dirty="0" err="1">
                <a:latin typeface="Courier New" pitchFamily="49" charset="0"/>
                <a:ea typeface="微软雅黑" panose="020B0503020204020204" pitchFamily="34" charset="-122"/>
              </a:rPr>
              <a:t>ExTime</a:t>
            </a:r>
            <a:r>
              <a:rPr lang="en-US" altLang="zh-CN" dirty="0">
                <a:latin typeface="Courier New" pitchFamily="49" charset="0"/>
                <a:ea typeface="微软雅黑" panose="020B0503020204020204" pitchFamily="34" charset="-122"/>
              </a:rPr>
              <a:t>(Y) 	Performance(X)  </a:t>
            </a:r>
          </a:p>
          <a:p>
            <a:pPr marL="342900" indent="-342900">
              <a:lnSpc>
                <a:spcPct val="90000"/>
              </a:lnSpc>
              <a:spcBef>
                <a:spcPct val="30000"/>
              </a:spcBef>
              <a:tabLst>
                <a:tab pos="1371600" algn="l"/>
                <a:tab pos="3371850" algn="l"/>
              </a:tabLst>
            </a:pPr>
            <a:r>
              <a:rPr lang="en-US" altLang="zh-CN" dirty="0">
                <a:latin typeface="Courier New" pitchFamily="49" charset="0"/>
                <a:ea typeface="微软雅黑" panose="020B0503020204020204" pitchFamily="34" charset="-122"/>
              </a:rPr>
              <a:t>	   ---------    =	--------------</a:t>
            </a:r>
          </a:p>
          <a:p>
            <a:pPr marL="342900" indent="-342900">
              <a:lnSpc>
                <a:spcPct val="90000"/>
              </a:lnSpc>
              <a:spcBef>
                <a:spcPct val="30000"/>
              </a:spcBef>
              <a:tabLst>
                <a:tab pos="1371600" algn="l"/>
                <a:tab pos="3371850" algn="l"/>
              </a:tabLst>
            </a:pPr>
            <a:r>
              <a:rPr lang="en-US" altLang="zh-CN" dirty="0">
                <a:latin typeface="Courier New" pitchFamily="49" charset="0"/>
                <a:ea typeface="微软雅黑" panose="020B0503020204020204" pitchFamily="34" charset="-122"/>
              </a:rPr>
              <a:t>	   </a:t>
            </a:r>
            <a:r>
              <a:rPr lang="en-US" altLang="zh-CN" dirty="0" err="1">
                <a:latin typeface="Courier New" pitchFamily="49" charset="0"/>
                <a:ea typeface="微软雅黑" panose="020B0503020204020204" pitchFamily="34" charset="-122"/>
              </a:rPr>
              <a:t>ExTime</a:t>
            </a:r>
            <a:r>
              <a:rPr lang="en-US" altLang="zh-CN" dirty="0">
                <a:latin typeface="Courier New" pitchFamily="49" charset="0"/>
                <a:ea typeface="微软雅黑" panose="020B0503020204020204" pitchFamily="34" charset="-122"/>
              </a:rPr>
              <a:t>(X)	Performance(Y)</a:t>
            </a:r>
          </a:p>
          <a:p>
            <a:pPr marL="342900" indent="-342900">
              <a:lnSpc>
                <a:spcPct val="90000"/>
              </a:lnSpc>
              <a:spcBef>
                <a:spcPct val="30000"/>
              </a:spcBef>
              <a:tabLst>
                <a:tab pos="1371600" algn="l"/>
                <a:tab pos="3371850" algn="l"/>
              </a:tabLst>
            </a:pPr>
            <a:r>
              <a:rPr lang="en-US" altLang="zh-CN" dirty="0">
                <a:latin typeface="Courier New" pitchFamily="49" charset="0"/>
                <a:ea typeface="微软雅黑" panose="020B0503020204020204" pitchFamily="34" charset="-122"/>
              </a:rPr>
              <a:t> </a:t>
            </a: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Rectangle 2"/>
          <p:cNvSpPr>
            <a:spLocks noGrp="1" noChangeArrowheads="1"/>
          </p:cNvSpPr>
          <p:nvPr>
            <p:ph type="title"/>
          </p:nvPr>
        </p:nvSpPr>
        <p:spPr/>
        <p:txBody>
          <a:bodyPr/>
          <a:lstStyle/>
          <a:p>
            <a:r>
              <a:rPr lang="zh-CN" altLang="en-US" smtClean="0"/>
              <a:t>本章小结</a:t>
            </a:r>
            <a:r>
              <a:rPr lang="en-US" altLang="zh-CN" smtClean="0"/>
              <a:t>(</a:t>
            </a:r>
            <a:r>
              <a:rPr lang="zh-CN" altLang="en-US" smtClean="0"/>
              <a:t>续）</a:t>
            </a:r>
          </a:p>
        </p:txBody>
      </p:sp>
      <p:sp>
        <p:nvSpPr>
          <p:cNvPr id="196613" name="Rectangle 3"/>
          <p:cNvSpPr>
            <a:spLocks noGrp="1" noChangeArrowheads="1"/>
          </p:cNvSpPr>
          <p:nvPr>
            <p:ph idx="1"/>
          </p:nvPr>
        </p:nvSpPr>
        <p:spPr/>
        <p:txBody>
          <a:bodyPr>
            <a:normAutofit lnSpcReduction="10000"/>
          </a:bodyPr>
          <a:lstStyle/>
          <a:p>
            <a:r>
              <a:rPr lang="en-US" altLang="zh-CN" smtClean="0"/>
              <a:t>Amdahl’s </a:t>
            </a:r>
            <a:r>
              <a:rPr lang="zh-CN" altLang="en-US" smtClean="0"/>
              <a:t>定律:</a:t>
            </a:r>
          </a:p>
          <a:p>
            <a:endParaRPr lang="zh-CN" altLang="en-US" smtClean="0"/>
          </a:p>
          <a:p>
            <a:endParaRPr lang="zh-CN" altLang="en-US" smtClean="0"/>
          </a:p>
          <a:p>
            <a:r>
              <a:rPr lang="en-US" altLang="zh-CN" smtClean="0"/>
              <a:t>CPI Law:</a:t>
            </a:r>
          </a:p>
          <a:p>
            <a:endParaRPr lang="en-US" altLang="zh-CN" smtClean="0"/>
          </a:p>
          <a:p>
            <a:endParaRPr lang="en-US" altLang="zh-CN" smtClean="0"/>
          </a:p>
          <a:p>
            <a:endParaRPr lang="zh-CN" altLang="en-US" smtClean="0"/>
          </a:p>
          <a:p>
            <a:r>
              <a:rPr lang="zh-CN" altLang="en-US" smtClean="0"/>
              <a:t>执行时间是计算机系统度量的最实际，最可靠的方式</a:t>
            </a:r>
            <a:endParaRPr lang="zh-CN" altLang="en-US" dirty="0" smtClean="0"/>
          </a:p>
        </p:txBody>
      </p:sp>
      <p:sp>
        <p:nvSpPr>
          <p:cNvPr id="196610" name="日期占位符 3"/>
          <p:cNvSpPr>
            <a:spLocks noGrp="1" noChangeArrowheads="1"/>
          </p:cNvSpPr>
          <p:nvPr>
            <p:ph type="dt" sz="half" idx="10"/>
          </p:nvPr>
        </p:nvSpPr>
        <p:spPr/>
        <p:txBody>
          <a:bodyPr/>
          <a:lstStyle/>
          <a:p>
            <a:fld id="{3C3CAE9D-6083-4F1B-9F9E-F0F736A7D337}" type="datetime1">
              <a:rPr lang="en-US" altLang="zh-CN" smtClean="0"/>
              <a:pPr/>
              <a:t>3/4/2019</a:t>
            </a:fld>
            <a:endParaRPr lang="en-US" altLang="zh-CN" smtClean="0"/>
          </a:p>
        </p:txBody>
      </p:sp>
      <p:sp>
        <p:nvSpPr>
          <p:cNvPr id="196616" name="灯片编号占位符 1"/>
          <p:cNvSpPr>
            <a:spLocks noGrp="1" noChangeArrowheads="1"/>
          </p:cNvSpPr>
          <p:nvPr>
            <p:ph type="sldNum" sz="quarter" idx="12"/>
          </p:nvPr>
        </p:nvSpPr>
        <p:spPr/>
        <p:txBody>
          <a:bodyPr/>
          <a:lstStyle/>
          <a:p>
            <a:fld id="{51BB1DED-1360-41EE-B7C5-7E8DB7171552}" type="slidenum">
              <a:rPr lang="en-US" altLang="zh-CN" smtClean="0"/>
              <a:pPr/>
              <a:t>124</a:t>
            </a:fld>
            <a:endParaRPr lang="en-US" altLang="zh-CN"/>
          </a:p>
        </p:txBody>
      </p:sp>
      <p:grpSp>
        <p:nvGrpSpPr>
          <p:cNvPr id="4" name="组合 3"/>
          <p:cNvGrpSpPr/>
          <p:nvPr/>
        </p:nvGrpSpPr>
        <p:grpSpPr>
          <a:xfrm>
            <a:off x="838200" y="3397250"/>
            <a:ext cx="7696200" cy="647700"/>
            <a:chOff x="1246188" y="3302121"/>
            <a:chExt cx="7696200" cy="647700"/>
          </a:xfrm>
        </p:grpSpPr>
        <p:sp>
          <p:nvSpPr>
            <p:cNvPr id="196626" name="Rectangle 5"/>
            <p:cNvSpPr>
              <a:spLocks noChangeArrowheads="1"/>
            </p:cNvSpPr>
            <p:nvPr/>
          </p:nvSpPr>
          <p:spPr bwMode="auto">
            <a:xfrm>
              <a:off x="1246188" y="3302121"/>
              <a:ext cx="7696200" cy="647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63500" tIns="25400" rIns="63500" bIns="25400">
              <a:spAutoFit/>
            </a:bodyPr>
            <a:lstStyle/>
            <a:p>
              <a:pPr marL="342900" indent="-342900">
                <a:lnSpc>
                  <a:spcPct val="86000"/>
                </a:lnSpc>
                <a:spcBef>
                  <a:spcPct val="40000"/>
                </a:spcBef>
                <a:tabLst>
                  <a:tab pos="1371600" algn="l"/>
                  <a:tab pos="3073400" algn="l"/>
                </a:tabLst>
              </a:pPr>
              <a:r>
                <a:rPr lang="en-US" altLang="zh-CN" b="1" dirty="0">
                  <a:ea typeface="微软雅黑" panose="020B0503020204020204" pitchFamily="34" charset="-122"/>
                </a:rPr>
                <a:t>CPU time	=  Seconds    =   Instructions  x    Cycles     x   Seconds</a:t>
              </a:r>
            </a:p>
            <a:p>
              <a:pPr marL="342900" indent="-342900">
                <a:lnSpc>
                  <a:spcPct val="86000"/>
                </a:lnSpc>
                <a:spcBef>
                  <a:spcPct val="40000"/>
                </a:spcBef>
                <a:tabLst>
                  <a:tab pos="1371600" algn="l"/>
                  <a:tab pos="3073400" algn="l"/>
                </a:tabLst>
              </a:pPr>
              <a:r>
                <a:rPr lang="en-US" altLang="zh-CN" b="1" dirty="0">
                  <a:ea typeface="微软雅黑" panose="020B0503020204020204" pitchFamily="34" charset="-122"/>
                </a:rPr>
                <a:t>		    Program	 </a:t>
              </a:r>
              <a:r>
                <a:rPr lang="en-US" altLang="zh-CN" b="1" dirty="0" smtClean="0">
                  <a:ea typeface="微软雅黑" panose="020B0503020204020204" pitchFamily="34" charset="-122"/>
                </a:rPr>
                <a:t> </a:t>
              </a:r>
              <a:r>
                <a:rPr lang="en-US" altLang="zh-CN" b="1" dirty="0">
                  <a:ea typeface="微软雅黑" panose="020B0503020204020204" pitchFamily="34" charset="-122"/>
                </a:rPr>
                <a:t>Program    </a:t>
              </a:r>
              <a:r>
                <a:rPr lang="en-US" altLang="zh-CN" b="1" dirty="0" smtClean="0">
                  <a:ea typeface="微软雅黑" panose="020B0503020204020204" pitchFamily="34" charset="-122"/>
                </a:rPr>
                <a:t>    Instruction      Cycle</a:t>
              </a:r>
              <a:endParaRPr lang="en-US" altLang="zh-CN" b="1" dirty="0">
                <a:ea typeface="微软雅黑" panose="020B0503020204020204" pitchFamily="34" charset="-122"/>
              </a:endParaRPr>
            </a:p>
          </p:txBody>
        </p:sp>
        <p:sp>
          <p:nvSpPr>
            <p:cNvPr id="196627" name="Line 6"/>
            <p:cNvSpPr>
              <a:spLocks noChangeShapeType="1"/>
            </p:cNvSpPr>
            <p:nvPr/>
          </p:nvSpPr>
          <p:spPr bwMode="auto">
            <a:xfrm>
              <a:off x="2919413" y="3599713"/>
              <a:ext cx="9017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196628" name="Line 7"/>
            <p:cNvSpPr>
              <a:spLocks noChangeShapeType="1"/>
            </p:cNvSpPr>
            <p:nvPr/>
          </p:nvSpPr>
          <p:spPr bwMode="auto">
            <a:xfrm>
              <a:off x="4308476" y="3577433"/>
              <a:ext cx="123825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196629" name="Line 8"/>
            <p:cNvSpPr>
              <a:spLocks noChangeShapeType="1"/>
            </p:cNvSpPr>
            <p:nvPr/>
          </p:nvSpPr>
          <p:spPr bwMode="auto">
            <a:xfrm>
              <a:off x="5684838" y="3602896"/>
              <a:ext cx="9779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196630" name="Line 9"/>
            <p:cNvSpPr>
              <a:spLocks noChangeShapeType="1"/>
            </p:cNvSpPr>
            <p:nvPr/>
          </p:nvSpPr>
          <p:spPr bwMode="auto">
            <a:xfrm>
              <a:off x="7019926" y="3626767"/>
              <a:ext cx="9271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grpSp>
        <p:nvGrpSpPr>
          <p:cNvPr id="3" name="Group 10"/>
          <p:cNvGrpSpPr>
            <a:grpSpLocks/>
          </p:cNvGrpSpPr>
          <p:nvPr/>
        </p:nvGrpSpPr>
        <p:grpSpPr bwMode="auto">
          <a:xfrm>
            <a:off x="609600" y="1635125"/>
            <a:ext cx="7807732" cy="1200150"/>
            <a:chOff x="303" y="1302"/>
            <a:chExt cx="5301" cy="756"/>
          </a:xfrm>
        </p:grpSpPr>
        <p:sp>
          <p:nvSpPr>
            <p:cNvPr id="196617" name="Rectangle 11"/>
            <p:cNvSpPr>
              <a:spLocks noChangeArrowheads="1"/>
            </p:cNvSpPr>
            <p:nvPr/>
          </p:nvSpPr>
          <p:spPr bwMode="auto">
            <a:xfrm>
              <a:off x="303" y="1424"/>
              <a:ext cx="1292" cy="250"/>
            </a:xfrm>
            <a:prstGeom prst="rect">
              <a:avLst/>
            </a:prstGeom>
            <a:noFill/>
            <a:ln w="12700">
              <a:noFill/>
              <a:miter lim="800000"/>
              <a:headEnd/>
              <a:tailEnd/>
            </a:ln>
          </p:spPr>
          <p:txBody>
            <a:bodyPr wrap="none" lIns="90488" tIns="44450" rIns="90488" bIns="44450">
              <a:spAutoFit/>
            </a:bodyPr>
            <a:lstStyle/>
            <a:p>
              <a:r>
                <a:rPr lang="en-US" altLang="zh-CN" sz="2000" b="1" dirty="0" err="1">
                  <a:ea typeface="微软雅黑" panose="020B0503020204020204" pitchFamily="34" charset="-122"/>
                </a:rPr>
                <a:t>Speedup</a:t>
              </a:r>
              <a:r>
                <a:rPr lang="en-US" altLang="zh-CN" sz="2000" b="1" baseline="-25000" dirty="0" err="1">
                  <a:ea typeface="微软雅黑" panose="020B0503020204020204" pitchFamily="34" charset="-122"/>
                </a:rPr>
                <a:t>overall</a:t>
              </a:r>
              <a:r>
                <a:rPr lang="en-US" altLang="zh-CN" sz="2000" b="1" baseline="-25000" dirty="0">
                  <a:ea typeface="微软雅黑" panose="020B0503020204020204" pitchFamily="34" charset="-122"/>
                </a:rPr>
                <a:t>   </a:t>
              </a:r>
              <a:r>
                <a:rPr lang="en-US" altLang="zh-CN" sz="2000" b="1" dirty="0">
                  <a:ea typeface="微软雅黑" panose="020B0503020204020204" pitchFamily="34" charset="-122"/>
                </a:rPr>
                <a:t>=</a:t>
              </a:r>
            </a:p>
          </p:txBody>
        </p:sp>
        <p:sp>
          <p:nvSpPr>
            <p:cNvPr id="196618" name="Rectangle 12"/>
            <p:cNvSpPr>
              <a:spLocks noChangeArrowheads="1"/>
            </p:cNvSpPr>
            <p:nvPr/>
          </p:nvSpPr>
          <p:spPr bwMode="auto">
            <a:xfrm>
              <a:off x="1647" y="1302"/>
              <a:ext cx="850" cy="551"/>
            </a:xfrm>
            <a:prstGeom prst="rect">
              <a:avLst/>
            </a:prstGeom>
            <a:noFill/>
            <a:ln w="12700">
              <a:noFill/>
              <a:miter lim="800000"/>
              <a:headEnd/>
              <a:tailEnd/>
            </a:ln>
          </p:spPr>
          <p:txBody>
            <a:bodyPr wrap="none" lIns="90488" tIns="44450" rIns="90488" bIns="44450">
              <a:spAutoFit/>
            </a:bodyPr>
            <a:lstStyle/>
            <a:p>
              <a:pPr>
                <a:lnSpc>
                  <a:spcPct val="85000"/>
                </a:lnSpc>
              </a:pPr>
              <a:r>
                <a:rPr lang="en-US" altLang="zh-CN" sz="2000" b="1" dirty="0" err="1">
                  <a:ea typeface="微软雅黑" panose="020B0503020204020204" pitchFamily="34" charset="-122"/>
                </a:rPr>
                <a:t>ExTime</a:t>
              </a:r>
              <a:r>
                <a:rPr lang="en-US" altLang="zh-CN" sz="2000" b="1" baseline="-25000" dirty="0" err="1">
                  <a:ea typeface="微软雅黑" panose="020B0503020204020204" pitchFamily="34" charset="-122"/>
                </a:rPr>
                <a:t>old</a:t>
              </a:r>
              <a:endParaRPr lang="en-US" altLang="zh-CN" sz="2000" b="1" dirty="0">
                <a:ea typeface="微软雅黑" panose="020B0503020204020204" pitchFamily="34" charset="-122"/>
              </a:endParaRPr>
            </a:p>
            <a:p>
              <a:pPr>
                <a:lnSpc>
                  <a:spcPct val="85000"/>
                </a:lnSpc>
              </a:pPr>
              <a:endParaRPr lang="en-US" altLang="zh-CN" sz="2000" b="1" dirty="0">
                <a:ea typeface="微软雅黑" panose="020B0503020204020204" pitchFamily="34" charset="-122"/>
              </a:endParaRPr>
            </a:p>
            <a:p>
              <a:pPr>
                <a:lnSpc>
                  <a:spcPct val="85000"/>
                </a:lnSpc>
              </a:pPr>
              <a:r>
                <a:rPr lang="en-US" altLang="zh-CN" sz="2000" b="1" dirty="0" err="1">
                  <a:ea typeface="微软雅黑" panose="020B0503020204020204" pitchFamily="34" charset="-122"/>
                </a:rPr>
                <a:t>ExTime</a:t>
              </a:r>
              <a:r>
                <a:rPr lang="en-US" altLang="zh-CN" sz="2000" b="1" baseline="-25000" dirty="0" err="1">
                  <a:ea typeface="微软雅黑" panose="020B0503020204020204" pitchFamily="34" charset="-122"/>
                </a:rPr>
                <a:t>new</a:t>
              </a:r>
              <a:endParaRPr lang="en-US" altLang="zh-CN" sz="2000" b="1" baseline="-25000" dirty="0">
                <a:ea typeface="微软雅黑" panose="020B0503020204020204" pitchFamily="34" charset="-122"/>
              </a:endParaRPr>
            </a:p>
          </p:txBody>
        </p:sp>
        <p:sp>
          <p:nvSpPr>
            <p:cNvPr id="196619" name="Line 13"/>
            <p:cNvSpPr>
              <a:spLocks noChangeShapeType="1"/>
            </p:cNvSpPr>
            <p:nvPr/>
          </p:nvSpPr>
          <p:spPr bwMode="auto">
            <a:xfrm>
              <a:off x="1712" y="1548"/>
              <a:ext cx="800" cy="0"/>
            </a:xfrm>
            <a:prstGeom prst="line">
              <a:avLst/>
            </a:prstGeom>
            <a:noFill/>
            <a:ln w="25400">
              <a:solidFill>
                <a:schemeClr val="tx1"/>
              </a:solidFill>
              <a:round/>
              <a:headEnd/>
              <a:tailEnd/>
            </a:ln>
          </p:spPr>
          <p:txBody>
            <a:bodyPr/>
            <a:lstStyle/>
            <a:p>
              <a:endParaRPr lang="zh-CN" altLang="en-US" dirty="0">
                <a:ea typeface="微软雅黑" panose="020B0503020204020204" pitchFamily="34" charset="-122"/>
              </a:endParaRPr>
            </a:p>
          </p:txBody>
        </p:sp>
        <p:sp>
          <p:nvSpPr>
            <p:cNvPr id="196620" name="Rectangle 14"/>
            <p:cNvSpPr>
              <a:spLocks noChangeArrowheads="1"/>
            </p:cNvSpPr>
            <p:nvPr/>
          </p:nvSpPr>
          <p:spPr bwMode="auto">
            <a:xfrm>
              <a:off x="2511" y="1424"/>
              <a:ext cx="226" cy="250"/>
            </a:xfrm>
            <a:prstGeom prst="rect">
              <a:avLst/>
            </a:prstGeom>
            <a:noFill/>
            <a:ln w="12700">
              <a:noFill/>
              <a:miter lim="800000"/>
              <a:headEnd/>
              <a:tailEnd/>
            </a:ln>
          </p:spPr>
          <p:txBody>
            <a:bodyPr wrap="none" lIns="90488" tIns="44450" rIns="90488" bIns="44450">
              <a:spAutoFit/>
            </a:bodyPr>
            <a:lstStyle/>
            <a:p>
              <a:r>
                <a:rPr lang="zh-CN" altLang="en-US" sz="2000" b="1" dirty="0">
                  <a:ea typeface="微软雅黑" panose="020B0503020204020204" pitchFamily="34" charset="-122"/>
                </a:rPr>
                <a:t>=</a:t>
              </a:r>
            </a:p>
          </p:txBody>
        </p:sp>
        <p:sp>
          <p:nvSpPr>
            <p:cNvPr id="196621" name="Rectangle 15"/>
            <p:cNvSpPr>
              <a:spLocks noChangeArrowheads="1"/>
            </p:cNvSpPr>
            <p:nvPr/>
          </p:nvSpPr>
          <p:spPr bwMode="auto">
            <a:xfrm>
              <a:off x="3855" y="1316"/>
              <a:ext cx="226" cy="250"/>
            </a:xfrm>
            <a:prstGeom prst="rect">
              <a:avLst/>
            </a:prstGeom>
            <a:noFill/>
            <a:ln w="12700">
              <a:noFill/>
              <a:miter lim="800000"/>
              <a:headEnd/>
              <a:tailEnd/>
            </a:ln>
          </p:spPr>
          <p:txBody>
            <a:bodyPr wrap="none" lIns="90488" tIns="44450" rIns="90488" bIns="44450">
              <a:spAutoFit/>
            </a:bodyPr>
            <a:lstStyle/>
            <a:p>
              <a:r>
                <a:rPr lang="zh-CN" altLang="en-US" sz="2000" b="1" dirty="0">
                  <a:ea typeface="微软雅黑" panose="020B0503020204020204" pitchFamily="34" charset="-122"/>
                </a:rPr>
                <a:t>1</a:t>
              </a:r>
            </a:p>
          </p:txBody>
        </p:sp>
        <p:sp>
          <p:nvSpPr>
            <p:cNvPr id="196622" name="Line 16"/>
            <p:cNvSpPr>
              <a:spLocks noChangeShapeType="1"/>
            </p:cNvSpPr>
            <p:nvPr/>
          </p:nvSpPr>
          <p:spPr bwMode="auto">
            <a:xfrm>
              <a:off x="2720" y="1542"/>
              <a:ext cx="2816" cy="0"/>
            </a:xfrm>
            <a:prstGeom prst="line">
              <a:avLst/>
            </a:prstGeom>
            <a:noFill/>
            <a:ln w="25400">
              <a:solidFill>
                <a:schemeClr val="tx1"/>
              </a:solidFill>
              <a:round/>
              <a:headEnd/>
              <a:tailEnd/>
            </a:ln>
          </p:spPr>
          <p:txBody>
            <a:bodyPr/>
            <a:lstStyle/>
            <a:p>
              <a:endParaRPr lang="zh-CN" altLang="en-US" dirty="0">
                <a:ea typeface="微软雅黑" panose="020B0503020204020204" pitchFamily="34" charset="-122"/>
              </a:endParaRPr>
            </a:p>
          </p:txBody>
        </p:sp>
        <p:sp>
          <p:nvSpPr>
            <p:cNvPr id="196623" name="Rectangle 17"/>
            <p:cNvSpPr>
              <a:spLocks noChangeArrowheads="1"/>
            </p:cNvSpPr>
            <p:nvPr/>
          </p:nvSpPr>
          <p:spPr bwMode="auto">
            <a:xfrm>
              <a:off x="2703" y="1520"/>
              <a:ext cx="2857" cy="250"/>
            </a:xfrm>
            <a:prstGeom prst="rect">
              <a:avLst/>
            </a:prstGeom>
            <a:noFill/>
            <a:ln w="12700">
              <a:noFill/>
              <a:miter lim="800000"/>
              <a:headEnd/>
              <a:tailEnd/>
            </a:ln>
          </p:spPr>
          <p:txBody>
            <a:bodyPr wrap="none" lIns="90488" tIns="44450" rIns="90488" bIns="44450">
              <a:spAutoFit/>
            </a:bodyPr>
            <a:lstStyle/>
            <a:p>
              <a:r>
                <a:rPr lang="zh-CN" altLang="en-US" sz="2000" b="1" dirty="0">
                  <a:ea typeface="微软雅黑" panose="020B0503020204020204" pitchFamily="34" charset="-122"/>
                </a:rPr>
                <a:t>(1 - </a:t>
              </a:r>
              <a:r>
                <a:rPr lang="en-US" altLang="zh-CN" sz="2000" b="1" dirty="0" err="1">
                  <a:ea typeface="微软雅黑" panose="020B0503020204020204" pitchFamily="34" charset="-122"/>
                </a:rPr>
                <a:t>Fraction</a:t>
              </a:r>
              <a:r>
                <a:rPr lang="en-US" altLang="zh-CN" sz="2000" b="1" baseline="-25000" dirty="0" err="1">
                  <a:ea typeface="微软雅黑" panose="020B0503020204020204" pitchFamily="34" charset="-122"/>
                </a:rPr>
                <a:t>enhanced</a:t>
              </a:r>
              <a:r>
                <a:rPr lang="en-US" altLang="zh-CN" sz="2000" b="1" dirty="0">
                  <a:ea typeface="微软雅黑" panose="020B0503020204020204" pitchFamily="34" charset="-122"/>
                </a:rPr>
                <a:t>) +  </a:t>
              </a:r>
              <a:r>
                <a:rPr lang="en-US" altLang="zh-CN" sz="2000" b="1" dirty="0" err="1">
                  <a:ea typeface="微软雅黑" panose="020B0503020204020204" pitchFamily="34" charset="-122"/>
                </a:rPr>
                <a:t>Fraction</a:t>
              </a:r>
              <a:r>
                <a:rPr lang="en-US" altLang="zh-CN" sz="2000" b="1" baseline="-25000" dirty="0" err="1">
                  <a:ea typeface="微软雅黑" panose="020B0503020204020204" pitchFamily="34" charset="-122"/>
                </a:rPr>
                <a:t>enhanced</a:t>
              </a:r>
              <a:endParaRPr lang="en-US" altLang="zh-CN" sz="2000" b="1" baseline="-25000" dirty="0">
                <a:ea typeface="微软雅黑" panose="020B0503020204020204" pitchFamily="34" charset="-122"/>
              </a:endParaRPr>
            </a:p>
          </p:txBody>
        </p:sp>
        <p:sp>
          <p:nvSpPr>
            <p:cNvPr id="196624" name="Rectangle 18"/>
            <p:cNvSpPr>
              <a:spLocks noChangeArrowheads="1"/>
            </p:cNvSpPr>
            <p:nvPr/>
          </p:nvSpPr>
          <p:spPr bwMode="auto">
            <a:xfrm>
              <a:off x="4335" y="1808"/>
              <a:ext cx="1269" cy="250"/>
            </a:xfrm>
            <a:prstGeom prst="rect">
              <a:avLst/>
            </a:prstGeom>
            <a:noFill/>
            <a:ln w="12700">
              <a:noFill/>
              <a:miter lim="800000"/>
              <a:headEnd/>
              <a:tailEnd/>
            </a:ln>
          </p:spPr>
          <p:txBody>
            <a:bodyPr wrap="none" lIns="90488" tIns="44450" rIns="90488" bIns="44450">
              <a:spAutoFit/>
            </a:bodyPr>
            <a:lstStyle/>
            <a:p>
              <a:r>
                <a:rPr lang="en-US" altLang="zh-CN" sz="2000" b="1" dirty="0" err="1">
                  <a:ea typeface="微软雅黑" panose="020B0503020204020204" pitchFamily="34" charset="-122"/>
                </a:rPr>
                <a:t>Speedup</a:t>
              </a:r>
              <a:r>
                <a:rPr lang="en-US" altLang="zh-CN" sz="2000" b="1" baseline="-25000" dirty="0" err="1">
                  <a:ea typeface="微软雅黑" panose="020B0503020204020204" pitchFamily="34" charset="-122"/>
                </a:rPr>
                <a:t>enhanced</a:t>
              </a:r>
              <a:endParaRPr lang="en-US" altLang="zh-CN" sz="2000" b="1" baseline="-25000" dirty="0">
                <a:ea typeface="微软雅黑" panose="020B0503020204020204" pitchFamily="34" charset="-122"/>
              </a:endParaRPr>
            </a:p>
          </p:txBody>
        </p:sp>
        <p:sp>
          <p:nvSpPr>
            <p:cNvPr id="196625" name="Line 19"/>
            <p:cNvSpPr>
              <a:spLocks noChangeShapeType="1"/>
            </p:cNvSpPr>
            <p:nvPr/>
          </p:nvSpPr>
          <p:spPr bwMode="auto">
            <a:xfrm>
              <a:off x="4352" y="1788"/>
              <a:ext cx="1184" cy="0"/>
            </a:xfrm>
            <a:prstGeom prst="line">
              <a:avLst/>
            </a:prstGeom>
            <a:noFill/>
            <a:ln w="25400">
              <a:solidFill>
                <a:schemeClr val="tx1"/>
              </a:solidFill>
              <a:round/>
              <a:headEnd/>
              <a:tailEnd/>
            </a:ln>
          </p:spPr>
          <p:txBody>
            <a:bodyPr/>
            <a:lstStyle/>
            <a:p>
              <a:endParaRPr lang="zh-CN" altLang="en-US" dirty="0">
                <a:ea typeface="微软雅黑" panose="020B0503020204020204" pitchFamily="34" charset="-122"/>
              </a:endParaRPr>
            </a:p>
          </p:txBody>
        </p:sp>
      </p:gr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92500" lnSpcReduction="20000"/>
          </a:bodyPr>
          <a:lstStyle/>
          <a:p>
            <a:r>
              <a:rPr lang="en-US" altLang="zh-CN" smtClean="0"/>
              <a:t>These slides contain material developed and copyright by:</a:t>
            </a:r>
          </a:p>
          <a:p>
            <a:pPr lvl="1"/>
            <a:r>
              <a:rPr lang="en-US" altLang="zh-CN" smtClean="0"/>
              <a:t>John Kubiatowicz (UCB)</a:t>
            </a:r>
          </a:p>
          <a:p>
            <a:pPr lvl="1"/>
            <a:r>
              <a:rPr lang="en-US" altLang="zh-CN" smtClean="0"/>
              <a:t>Krste Asanovic (UCB)</a:t>
            </a:r>
          </a:p>
          <a:p>
            <a:pPr lvl="1"/>
            <a:r>
              <a:rPr lang="en-US" altLang="zh-CN" smtClean="0"/>
              <a:t>John Hennessy (Standford)and David Patterson (UCB)</a:t>
            </a:r>
          </a:p>
          <a:p>
            <a:pPr lvl="1"/>
            <a:r>
              <a:rPr lang="en-US" altLang="zh-CN" smtClean="0"/>
              <a:t>Chenxi Zhang (Tongji)</a:t>
            </a:r>
          </a:p>
          <a:p>
            <a:pPr lvl="1"/>
            <a:r>
              <a:rPr lang="en-US" altLang="zh-CN" smtClean="0"/>
              <a:t>Muhamed Mudawar (KFUPM) </a:t>
            </a:r>
          </a:p>
          <a:p>
            <a:r>
              <a:rPr lang="en-US" altLang="zh-CN" smtClean="0"/>
              <a:t>UCB material derived from course CS152</a:t>
            </a:r>
            <a:r>
              <a:rPr lang="zh-CN" altLang="en-US" smtClean="0"/>
              <a:t>、</a:t>
            </a:r>
            <a:r>
              <a:rPr lang="en-US" altLang="zh-CN" smtClean="0"/>
              <a:t>CS252</a:t>
            </a:r>
            <a:r>
              <a:rPr lang="zh-CN" altLang="en-US" smtClean="0"/>
              <a:t>、</a:t>
            </a:r>
            <a:r>
              <a:rPr lang="en-US" altLang="zh-CN" smtClean="0"/>
              <a:t>CS61C</a:t>
            </a:r>
          </a:p>
          <a:p>
            <a:r>
              <a:rPr lang="en-US" altLang="zh-CN" smtClean="0"/>
              <a:t>KFUPM material derived from course COE501</a:t>
            </a:r>
            <a:r>
              <a:rPr lang="zh-CN" altLang="en-US" smtClean="0"/>
              <a:t>、</a:t>
            </a:r>
            <a:r>
              <a:rPr lang="en-US" altLang="zh-CN" smtClean="0"/>
              <a:t>COE502</a:t>
            </a:r>
          </a:p>
          <a:p>
            <a:endParaRPr lang="en-US" altLang="zh-CN" smtClean="0"/>
          </a:p>
        </p:txBody>
      </p:sp>
      <p:sp>
        <p:nvSpPr>
          <p:cNvPr id="198660" name="日期占位符 1"/>
          <p:cNvSpPr>
            <a:spLocks noGrp="1" noChangeArrowheads="1"/>
          </p:cNvSpPr>
          <p:nvPr>
            <p:ph type="dt" sz="half" idx="10"/>
          </p:nvPr>
        </p:nvSpPr>
        <p:spPr/>
        <p:txBody>
          <a:bodyPr/>
          <a:lstStyle/>
          <a:p>
            <a:fld id="{CC2A6961-CF2A-46C5-BAAB-10451B2E93C1}" type="datetime1">
              <a:rPr lang="en-US" altLang="zh-CN" smtClean="0"/>
              <a:pPr/>
              <a:t>3/4/2019</a:t>
            </a:fld>
            <a:endParaRPr lang="en-US" altLang="zh-CN" smtClean="0"/>
          </a:p>
        </p:txBody>
      </p:sp>
      <p:sp>
        <p:nvSpPr>
          <p:cNvPr id="198662" name="灯片编号占位符 1"/>
          <p:cNvSpPr>
            <a:spLocks noGrp="1" noChangeArrowheads="1"/>
          </p:cNvSpPr>
          <p:nvPr>
            <p:ph type="sldNum" sz="quarter" idx="12"/>
          </p:nvPr>
        </p:nvSpPr>
        <p:spPr/>
        <p:txBody>
          <a:bodyPr/>
          <a:lstStyle/>
          <a:p>
            <a:fld id="{6A70919B-D2CE-40DF-BCC3-2E3C4F3D2878}" type="slidenum">
              <a:rPr lang="en-US" altLang="zh-CN" smtClean="0"/>
              <a:pPr/>
              <a:t>125</a:t>
            </a:fld>
            <a:endParaRPr lang="en-US" altLang="zh-CN"/>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normAutofit/>
          </a:bodyPr>
          <a:lstStyle/>
          <a:p>
            <a:pPr eaLnBrk="1" hangingPunct="1"/>
            <a:r>
              <a:rPr lang="en-US" altLang="zh-CN" smtClean="0"/>
              <a:t>ISA</a:t>
            </a:r>
            <a:r>
              <a:rPr lang="zh-CN" altLang="en-US" smtClean="0"/>
              <a:t>需说明的主要内容</a:t>
            </a:r>
          </a:p>
        </p:txBody>
      </p:sp>
      <p:sp>
        <p:nvSpPr>
          <p:cNvPr id="23557" name="Rectangle 3"/>
          <p:cNvSpPr>
            <a:spLocks noGrp="1" noChangeArrowheads="1"/>
          </p:cNvSpPr>
          <p:nvPr>
            <p:ph idx="1"/>
          </p:nvPr>
        </p:nvSpPr>
        <p:spPr/>
        <p:txBody>
          <a:bodyPr>
            <a:normAutofit/>
          </a:bodyPr>
          <a:lstStyle/>
          <a:p>
            <a:pPr eaLnBrk="1" hangingPunct="1">
              <a:lnSpc>
                <a:spcPct val="80000"/>
              </a:lnSpc>
            </a:pPr>
            <a:r>
              <a:rPr lang="en-US" altLang="zh-CN" sz="2800" dirty="0" smtClean="0"/>
              <a:t>Memory addressing</a:t>
            </a:r>
          </a:p>
          <a:p>
            <a:pPr eaLnBrk="1" hangingPunct="1">
              <a:lnSpc>
                <a:spcPct val="80000"/>
              </a:lnSpc>
            </a:pPr>
            <a:r>
              <a:rPr lang="en-US" altLang="zh-CN" sz="2800" dirty="0" smtClean="0"/>
              <a:t>Addressing modes</a:t>
            </a:r>
          </a:p>
          <a:p>
            <a:pPr eaLnBrk="1" hangingPunct="1">
              <a:lnSpc>
                <a:spcPct val="80000"/>
              </a:lnSpc>
            </a:pPr>
            <a:r>
              <a:rPr lang="en-US" altLang="zh-CN" sz="2800" dirty="0" smtClean="0"/>
              <a:t>Types and sizes of operands</a:t>
            </a:r>
          </a:p>
          <a:p>
            <a:pPr eaLnBrk="1" hangingPunct="1">
              <a:lnSpc>
                <a:spcPct val="80000"/>
              </a:lnSpc>
            </a:pPr>
            <a:r>
              <a:rPr lang="en-US" altLang="zh-CN" sz="2800" dirty="0" smtClean="0"/>
              <a:t>Operations</a:t>
            </a:r>
          </a:p>
          <a:p>
            <a:pPr eaLnBrk="1" hangingPunct="1">
              <a:lnSpc>
                <a:spcPct val="80000"/>
              </a:lnSpc>
            </a:pPr>
            <a:r>
              <a:rPr lang="en-US" altLang="zh-CN" sz="2800" dirty="0" smtClean="0"/>
              <a:t>Control flow instructions</a:t>
            </a:r>
          </a:p>
          <a:p>
            <a:pPr eaLnBrk="1" hangingPunct="1">
              <a:lnSpc>
                <a:spcPct val="80000"/>
              </a:lnSpc>
            </a:pPr>
            <a:r>
              <a:rPr lang="en-US" altLang="zh-CN" sz="2800" dirty="0" smtClean="0"/>
              <a:t>Encoding an ISA</a:t>
            </a:r>
          </a:p>
          <a:p>
            <a:pPr eaLnBrk="1" hangingPunct="1">
              <a:lnSpc>
                <a:spcPct val="80000"/>
              </a:lnSpc>
            </a:pPr>
            <a:r>
              <a:rPr lang="en-US" altLang="zh-CN" sz="2800" dirty="0" smtClean="0"/>
              <a:t>……</a:t>
            </a:r>
          </a:p>
        </p:txBody>
      </p:sp>
      <p:sp>
        <p:nvSpPr>
          <p:cNvPr id="23554" name="日期占位符 3"/>
          <p:cNvSpPr>
            <a:spLocks noGrp="1" noChangeArrowheads="1"/>
          </p:cNvSpPr>
          <p:nvPr>
            <p:ph type="dt" sz="half" idx="10"/>
          </p:nvPr>
        </p:nvSpPr>
        <p:spPr>
          <a:noFill/>
          <a:ln>
            <a:headEnd/>
            <a:tailEnd/>
          </a:ln>
        </p:spPr>
        <p:txBody>
          <a:bodyPr>
            <a:prstTxWarp prst="textNoShape">
              <a:avLst/>
            </a:prstTxWarp>
          </a:bodyPr>
          <a:lstStyle/>
          <a:p>
            <a:fld id="{10720031-A2AB-4AA2-BE73-934131D638FE}" type="datetime1">
              <a:rPr lang="en-US" altLang="zh-CN" smtClean="0"/>
              <a:pPr/>
              <a:t>3/4/2019</a:t>
            </a:fld>
            <a:endParaRPr lang="en-US" altLang="zh-CN" smtClean="0"/>
          </a:p>
        </p:txBody>
      </p:sp>
      <p:sp>
        <p:nvSpPr>
          <p:cNvPr id="23559" name="灯片编号占位符 1"/>
          <p:cNvSpPr>
            <a:spLocks noGrp="1" noChangeArrowheads="1"/>
          </p:cNvSpPr>
          <p:nvPr>
            <p:ph type="sldNum" sz="quarter" idx="12"/>
          </p:nvPr>
        </p:nvSpPr>
        <p:spPr>
          <a:noFill/>
          <a:ln>
            <a:headEnd/>
            <a:tailEnd/>
          </a:ln>
        </p:spPr>
        <p:txBody>
          <a:bodyPr/>
          <a:lstStyle/>
          <a:p>
            <a:fld id="{72A784CA-41C3-4A20-A3EF-76C8E32B08C0}" type="slidenum">
              <a:rPr lang="en-US" altLang="zh-CN"/>
              <a:pPr/>
              <a:t>13</a:t>
            </a:fld>
            <a:endParaRPr lang="en-US" altLang="zh-CN"/>
          </a:p>
        </p:txBody>
      </p:sp>
      <p:sp>
        <p:nvSpPr>
          <p:cNvPr id="7" name="Rectangle 52"/>
          <p:cNvSpPr txBox="1">
            <a:spLocks noChangeArrowheads="1"/>
          </p:cNvSpPr>
          <p:nvPr/>
        </p:nvSpPr>
        <p:spPr bwMode="auto">
          <a:xfrm>
            <a:off x="450850" y="4505325"/>
            <a:ext cx="7683500" cy="1722438"/>
          </a:xfrm>
          <a:prstGeom prst="rect">
            <a:avLst/>
          </a:prstGeom>
          <a:noFill/>
          <a:ln w="9525">
            <a:noFill/>
            <a:miter lim="800000"/>
          </a:ln>
          <a:effectLst/>
        </p:spPr>
        <p:txBody>
          <a:bodyPr lIns="92075" tIns="46038" rIns="92075" bIns="46038"/>
          <a:lstStyle/>
          <a:p>
            <a:pPr marL="285750" indent="-285750">
              <a:lnSpc>
                <a:spcPct val="80000"/>
              </a:lnSpc>
              <a:spcBef>
                <a:spcPct val="30000"/>
              </a:spcBef>
              <a:buSzPct val="100000"/>
              <a:buFontTx/>
              <a:buChar char="•"/>
              <a:defRPr/>
            </a:pPr>
            <a:r>
              <a:rPr lang="zh-CN" altLang="en-US" sz="2800" b="1" kern="0" dirty="0">
                <a:solidFill>
                  <a:srgbClr val="FF0000"/>
                </a:solidFill>
                <a:latin typeface="微软雅黑" pitchFamily="34" charset="-122"/>
                <a:ea typeface="微软雅黑" pitchFamily="34" charset="-122"/>
                <a:sym typeface="+mn-ea"/>
              </a:rPr>
              <a:t>优秀的</a:t>
            </a:r>
            <a:r>
              <a:rPr lang="en-US" altLang="zh-CN" sz="2800" b="1" kern="0" dirty="0">
                <a:solidFill>
                  <a:srgbClr val="FF0000"/>
                </a:solidFill>
                <a:latin typeface="微软雅黑" pitchFamily="34" charset="-122"/>
                <a:ea typeface="微软雅黑" pitchFamily="34" charset="-122"/>
                <a:sym typeface="+mn-ea"/>
              </a:rPr>
              <a:t>ISA</a:t>
            </a:r>
            <a:r>
              <a:rPr lang="zh-CN" altLang="en-US" sz="2800" b="1" kern="0" dirty="0">
                <a:solidFill>
                  <a:srgbClr val="FF0000"/>
                </a:solidFill>
                <a:latin typeface="微软雅黑" pitchFamily="34" charset="-122"/>
                <a:ea typeface="微软雅黑" pitchFamily="34" charset="-122"/>
                <a:sym typeface="+mn-ea"/>
              </a:rPr>
              <a:t>所具有的特征</a:t>
            </a:r>
            <a:endParaRPr lang="en-US" altLang="zh-CN" sz="2800" b="1" kern="0" dirty="0">
              <a:solidFill>
                <a:srgbClr val="FF0000"/>
              </a:solidFill>
              <a:latin typeface="微软雅黑" pitchFamily="34" charset="-122"/>
              <a:ea typeface="微软雅黑" pitchFamily="34" charset="-122"/>
              <a:sym typeface="+mn-ea"/>
            </a:endParaRP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可持续用于很多代机器上</a:t>
            </a:r>
            <a:r>
              <a:rPr lang="en-US" altLang="zh-CN" sz="2000" b="1" kern="0" dirty="0">
                <a:latin typeface="微软雅黑" pitchFamily="34" charset="-122"/>
                <a:ea typeface="微软雅黑" pitchFamily="34" charset="-122"/>
                <a:sym typeface="+mn-ea"/>
              </a:rPr>
              <a:t>(</a:t>
            </a:r>
            <a:r>
              <a:rPr lang="en-US" altLang="zh-CN" sz="2000" b="1" kern="0" dirty="0">
                <a:solidFill>
                  <a:srgbClr val="FF0000"/>
                </a:solidFill>
                <a:latin typeface="微软雅黑" pitchFamily="34" charset="-122"/>
                <a:ea typeface="微软雅黑" pitchFamily="34" charset="-122"/>
                <a:sym typeface="+mn-ea"/>
              </a:rPr>
              <a:t>portability</a:t>
            </a:r>
            <a:r>
              <a:rPr lang="en-US" altLang="zh-CN" sz="2000" b="1" kern="0" dirty="0">
                <a:latin typeface="微软雅黑" pitchFamily="34" charset="-122"/>
                <a:ea typeface="微软雅黑" pitchFamily="34" charset="-122"/>
                <a:sym typeface="+mn-ea"/>
              </a:rPr>
              <a:t>)</a:t>
            </a: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可以适用于多个领域</a:t>
            </a:r>
            <a:r>
              <a:rPr lang="en-US" altLang="zh-CN" sz="2000" b="1" kern="0" dirty="0">
                <a:latin typeface="微软雅黑" pitchFamily="34" charset="-122"/>
                <a:ea typeface="微软雅黑" pitchFamily="34" charset="-122"/>
                <a:sym typeface="+mn-ea"/>
              </a:rPr>
              <a:t> (</a:t>
            </a:r>
            <a:r>
              <a:rPr lang="en-US" altLang="zh-CN" sz="2000" b="1" kern="0" dirty="0">
                <a:solidFill>
                  <a:srgbClr val="FF0000"/>
                </a:solidFill>
                <a:latin typeface="微软雅黑" pitchFamily="34" charset="-122"/>
                <a:ea typeface="微软雅黑" pitchFamily="34" charset="-122"/>
                <a:sym typeface="+mn-ea"/>
              </a:rPr>
              <a:t>generality</a:t>
            </a:r>
            <a:r>
              <a:rPr lang="en-US" altLang="zh-CN" sz="2000" b="1" kern="0" dirty="0">
                <a:latin typeface="微软雅黑" pitchFamily="34" charset="-122"/>
                <a:ea typeface="微软雅黑" pitchFamily="34" charset="-122"/>
                <a:sym typeface="+mn-ea"/>
              </a:rPr>
              <a:t>)</a:t>
            </a: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对上层提供方便的功能（</a:t>
            </a:r>
            <a:r>
              <a:rPr lang="en-US" altLang="zh-CN" sz="2000" b="1" kern="0" dirty="0">
                <a:latin typeface="微软雅黑" pitchFamily="34" charset="-122"/>
                <a:ea typeface="微软雅黑" pitchFamily="34" charset="-122"/>
                <a:sym typeface="+mn-ea"/>
              </a:rPr>
              <a:t>convenient functionality)</a:t>
            </a: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可以由下层有效地实现（</a:t>
            </a:r>
            <a:r>
              <a:rPr lang="en-US" altLang="zh-CN" sz="2000" b="1" kern="0" dirty="0">
                <a:solidFill>
                  <a:schemeClr val="hlink"/>
                </a:solidFill>
                <a:latin typeface="微软雅黑" pitchFamily="34" charset="-122"/>
                <a:ea typeface="微软雅黑" pitchFamily="34" charset="-122"/>
                <a:sym typeface="+mn-ea"/>
              </a:rPr>
              <a:t>efficient</a:t>
            </a:r>
            <a:r>
              <a:rPr lang="en-US" altLang="zh-CN" sz="2000" b="1" kern="0" dirty="0">
                <a:latin typeface="微软雅黑" pitchFamily="34" charset="-122"/>
                <a:ea typeface="微软雅黑" pitchFamily="34" charset="-122"/>
                <a:sym typeface="+mn-ea"/>
              </a:rPr>
              <a:t> implementation )</a:t>
            </a:r>
          </a:p>
          <a:p>
            <a:pPr marL="685800" lvl="1" indent="-228600">
              <a:lnSpc>
                <a:spcPct val="80000"/>
              </a:lnSpc>
              <a:spcBef>
                <a:spcPct val="30000"/>
              </a:spcBef>
              <a:buSzPct val="100000"/>
              <a:buFontTx/>
              <a:buChar char="–"/>
              <a:defRPr/>
            </a:pPr>
            <a:r>
              <a:rPr lang="en-US" altLang="zh-CN" sz="2000" b="1" kern="0" dirty="0">
                <a:latin typeface="微软雅黑" pitchFamily="34" charset="-122"/>
                <a:ea typeface="微软雅黑" pitchFamily="34" charset="-122"/>
                <a:sym typeface="+mn-ea"/>
              </a:rPr>
              <a:t>……</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Grp="1" noChangeArrowheads="1"/>
          </p:cNvSpPr>
          <p:nvPr>
            <p:ph type="title"/>
          </p:nvPr>
        </p:nvSpPr>
        <p:spPr/>
        <p:txBody>
          <a:bodyPr/>
          <a:lstStyle/>
          <a:p>
            <a:pPr eaLnBrk="1" hangingPunct="1"/>
            <a:r>
              <a:rPr lang="zh-CN" altLang="en-US" sz="4000" dirty="0" smtClean="0"/>
              <a:t>指令集结构举例</a:t>
            </a:r>
          </a:p>
        </p:txBody>
      </p:sp>
      <p:sp>
        <p:nvSpPr>
          <p:cNvPr id="25604" name="Rectangle 2"/>
          <p:cNvSpPr>
            <a:spLocks noGrp="1" noChangeArrowheads="1"/>
          </p:cNvSpPr>
          <p:nvPr>
            <p:ph idx="1"/>
          </p:nvPr>
        </p:nvSpPr>
        <p:spPr>
          <a:xfrm>
            <a:off x="457200" y="1258432"/>
            <a:ext cx="8229600" cy="4015458"/>
          </a:xfrm>
        </p:spPr>
        <p:txBody>
          <a:bodyPr lIns="63500" tIns="25400" rIns="63500" bIns="25400">
            <a:spAutoFit/>
          </a:bodyPr>
          <a:lstStyle/>
          <a:p>
            <a:pPr marL="203200" indent="-203200" eaLnBrk="1" hangingPunct="1">
              <a:lnSpc>
                <a:spcPct val="120000"/>
              </a:lnSpc>
              <a:spcAft>
                <a:spcPct val="30000"/>
              </a:spcAft>
            </a:pPr>
            <a:r>
              <a:rPr lang="en-US" altLang="zh-CN" sz="2800" dirty="0" smtClean="0"/>
              <a:t>Digital Alpha(v1, v3)		1992-97</a:t>
            </a:r>
          </a:p>
          <a:p>
            <a:pPr marL="203200" indent="-203200" eaLnBrk="1" hangingPunct="1">
              <a:lnSpc>
                <a:spcPct val="120000"/>
              </a:lnSpc>
              <a:spcAft>
                <a:spcPct val="30000"/>
              </a:spcAft>
            </a:pPr>
            <a:r>
              <a:rPr lang="en-US" altLang="zh-CN" sz="2800" dirty="0" smtClean="0"/>
              <a:t>HP PA-RISC  (v1.1, v2.0)		1986-96</a:t>
            </a:r>
          </a:p>
          <a:p>
            <a:pPr marL="203200" indent="-203200" eaLnBrk="1" hangingPunct="1">
              <a:lnSpc>
                <a:spcPct val="120000"/>
              </a:lnSpc>
              <a:spcAft>
                <a:spcPct val="30000"/>
              </a:spcAft>
            </a:pPr>
            <a:r>
              <a:rPr lang="en-US" altLang="zh-CN" sz="2800" dirty="0" smtClean="0"/>
              <a:t>Sun </a:t>
            </a:r>
            <a:r>
              <a:rPr lang="en-US" altLang="zh-CN" sz="2800" dirty="0" err="1" smtClean="0"/>
              <a:t>Sparc</a:t>
            </a:r>
            <a:r>
              <a:rPr lang="en-US" altLang="zh-CN" sz="2800" dirty="0" smtClean="0"/>
              <a:t>(v8, v9)			1987-95</a:t>
            </a:r>
          </a:p>
          <a:p>
            <a:pPr marL="203200" indent="-203200" eaLnBrk="1" hangingPunct="1">
              <a:lnSpc>
                <a:spcPct val="120000"/>
              </a:lnSpc>
              <a:spcAft>
                <a:spcPct val="30000"/>
              </a:spcAft>
            </a:pPr>
            <a:r>
              <a:rPr lang="en-US" altLang="zh-CN" sz="2800" dirty="0" smtClean="0"/>
              <a:t>SGI MIPS (MIPS I, II, III, IV, V)	1986-96</a:t>
            </a:r>
          </a:p>
          <a:p>
            <a:pPr marL="203200" indent="-203200" eaLnBrk="1" hangingPunct="1">
              <a:lnSpc>
                <a:spcPct val="120000"/>
              </a:lnSpc>
              <a:spcAft>
                <a:spcPct val="30000"/>
              </a:spcAft>
            </a:pPr>
            <a:r>
              <a:rPr lang="en-US" altLang="zh-CN" sz="2800" dirty="0" smtClean="0"/>
              <a:t>Intel(8086,80286,80386,		1978-96 </a:t>
            </a:r>
            <a:br>
              <a:rPr lang="en-US" altLang="zh-CN" sz="2800" dirty="0" smtClean="0"/>
            </a:br>
            <a:r>
              <a:rPr lang="en-US" altLang="zh-CN" sz="2800" dirty="0" smtClean="0"/>
              <a:t>	80486,Pentium, MMX, ...)</a:t>
            </a:r>
          </a:p>
        </p:txBody>
      </p:sp>
      <p:sp>
        <p:nvSpPr>
          <p:cNvPr id="25602" name="日期占位符 3"/>
          <p:cNvSpPr>
            <a:spLocks noGrp="1" noChangeArrowheads="1"/>
          </p:cNvSpPr>
          <p:nvPr>
            <p:ph type="dt" sz="half" idx="10"/>
          </p:nvPr>
        </p:nvSpPr>
        <p:spPr>
          <a:noFill/>
          <a:ln>
            <a:headEnd/>
            <a:tailEnd/>
          </a:ln>
        </p:spPr>
        <p:txBody>
          <a:bodyPr>
            <a:prstTxWarp prst="textNoShape">
              <a:avLst/>
            </a:prstTxWarp>
          </a:bodyPr>
          <a:lstStyle/>
          <a:p>
            <a:fld id="{04FFEC21-1EAE-4511-B987-63561BD81CB7}" type="datetime1">
              <a:rPr lang="en-US" altLang="zh-CN" smtClean="0"/>
              <a:pPr/>
              <a:t>3/4/2019</a:t>
            </a:fld>
            <a:endParaRPr lang="en-US" altLang="zh-CN" smtClean="0"/>
          </a:p>
        </p:txBody>
      </p:sp>
      <p:sp>
        <p:nvSpPr>
          <p:cNvPr id="25606" name="灯片编号占位符 1"/>
          <p:cNvSpPr>
            <a:spLocks noGrp="1" noChangeArrowheads="1"/>
          </p:cNvSpPr>
          <p:nvPr>
            <p:ph type="sldNum" sz="quarter" idx="12"/>
          </p:nvPr>
        </p:nvSpPr>
        <p:spPr>
          <a:noFill/>
          <a:ln>
            <a:headEnd/>
            <a:tailEnd/>
          </a:ln>
        </p:spPr>
        <p:txBody>
          <a:bodyPr/>
          <a:lstStyle/>
          <a:p>
            <a:fld id="{625B2B24-C6AA-48A8-8DDE-F3CD11401003}" type="slidenum">
              <a:rPr lang="en-US" altLang="zh-CN"/>
              <a:pPr/>
              <a:t>14</a:t>
            </a:fld>
            <a:endParaRPr lang="en-US" altLang="zh-CN"/>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8" name="Rectangle 38"/>
          <p:cNvSpPr>
            <a:spLocks noGrp="1" noChangeArrowheads="1"/>
          </p:cNvSpPr>
          <p:nvPr>
            <p:ph type="title"/>
          </p:nvPr>
        </p:nvSpPr>
        <p:spPr/>
        <p:txBody>
          <a:bodyPr>
            <a:noAutofit/>
          </a:bodyPr>
          <a:lstStyle/>
          <a:p>
            <a:r>
              <a:rPr lang="en-US" altLang="zh-CN" sz="2400" dirty="0" smtClean="0"/>
              <a:t>MIPS R3000 Instruction Set Architecture (Summary)</a:t>
            </a:r>
          </a:p>
        </p:txBody>
      </p:sp>
      <p:sp>
        <p:nvSpPr>
          <p:cNvPr id="27653" name="Rectangle 3"/>
          <p:cNvSpPr>
            <a:spLocks noGrp="1" noChangeArrowheads="1"/>
          </p:cNvSpPr>
          <p:nvPr>
            <p:ph idx="1"/>
          </p:nvPr>
        </p:nvSpPr>
        <p:spPr>
          <a:xfrm>
            <a:off x="397379" y="1044788"/>
            <a:ext cx="8229600" cy="3569941"/>
          </a:xfrm>
        </p:spPr>
        <p:txBody>
          <a:bodyPr>
            <a:normAutofit fontScale="92500" lnSpcReduction="10000"/>
          </a:bodyPr>
          <a:lstStyle/>
          <a:p>
            <a:r>
              <a:rPr lang="zh-CN" altLang="en-US" dirty="0" smtClean="0"/>
              <a:t>指令类型</a:t>
            </a:r>
          </a:p>
          <a:p>
            <a:pPr lvl="1"/>
            <a:r>
              <a:rPr lang="en-US" altLang="zh-CN" dirty="0" smtClean="0"/>
              <a:t>Load/Store</a:t>
            </a:r>
          </a:p>
          <a:p>
            <a:pPr lvl="1"/>
            <a:r>
              <a:rPr lang="en-US" altLang="zh-CN" dirty="0" smtClean="0"/>
              <a:t>Computational</a:t>
            </a:r>
          </a:p>
          <a:p>
            <a:pPr lvl="1"/>
            <a:r>
              <a:rPr lang="en-US" altLang="zh-CN" dirty="0" smtClean="0"/>
              <a:t>Jump and Branch</a:t>
            </a:r>
          </a:p>
          <a:p>
            <a:pPr lvl="1"/>
            <a:r>
              <a:rPr lang="en-US" altLang="zh-CN" dirty="0" smtClean="0"/>
              <a:t>Floating Point</a:t>
            </a:r>
          </a:p>
          <a:p>
            <a:pPr lvl="2"/>
            <a:r>
              <a:rPr lang="en-US" altLang="zh-CN" dirty="0" smtClean="0"/>
              <a:t>coprocessor</a:t>
            </a:r>
          </a:p>
          <a:p>
            <a:pPr lvl="1"/>
            <a:r>
              <a:rPr lang="en-US" altLang="zh-CN" dirty="0" smtClean="0"/>
              <a:t>Memory Management</a:t>
            </a:r>
          </a:p>
          <a:p>
            <a:pPr lvl="1"/>
            <a:r>
              <a:rPr lang="en-US" altLang="zh-CN" dirty="0" smtClean="0"/>
              <a:t>Special</a:t>
            </a:r>
          </a:p>
        </p:txBody>
      </p:sp>
      <p:sp>
        <p:nvSpPr>
          <p:cNvPr id="27650" name="日期占位符 3"/>
          <p:cNvSpPr>
            <a:spLocks noGrp="1" noChangeArrowheads="1"/>
          </p:cNvSpPr>
          <p:nvPr>
            <p:ph type="dt" sz="half" idx="10"/>
          </p:nvPr>
        </p:nvSpPr>
        <p:spPr/>
        <p:txBody>
          <a:bodyPr/>
          <a:lstStyle/>
          <a:p>
            <a:fld id="{BCD69F04-5B0D-4222-B20F-BA74DF9E1653}" type="datetime1">
              <a:rPr lang="en-US" altLang="zh-CN" smtClean="0"/>
              <a:pPr/>
              <a:t>3/4/2019</a:t>
            </a:fld>
            <a:endParaRPr lang="en-US" altLang="zh-CN" smtClean="0"/>
          </a:p>
        </p:txBody>
      </p:sp>
      <p:sp>
        <p:nvSpPr>
          <p:cNvPr id="27692" name="灯片编号占位符 1"/>
          <p:cNvSpPr>
            <a:spLocks noGrp="1" noChangeArrowheads="1"/>
          </p:cNvSpPr>
          <p:nvPr>
            <p:ph type="sldNum" sz="quarter" idx="12"/>
          </p:nvPr>
        </p:nvSpPr>
        <p:spPr/>
        <p:txBody>
          <a:bodyPr/>
          <a:lstStyle/>
          <a:p>
            <a:fld id="{254E7784-CB9E-4316-98AB-BA377CA655B9}" type="slidenum">
              <a:rPr lang="en-US" altLang="zh-CN" smtClean="0"/>
              <a:pPr/>
              <a:t>15</a:t>
            </a:fld>
            <a:endParaRPr lang="en-US" altLang="zh-CN"/>
          </a:p>
        </p:txBody>
      </p:sp>
      <p:sp>
        <p:nvSpPr>
          <p:cNvPr id="27652" name="Rectangle 2"/>
          <p:cNvSpPr>
            <a:spLocks noChangeArrowheads="1"/>
          </p:cNvSpPr>
          <p:nvPr/>
        </p:nvSpPr>
        <p:spPr bwMode="auto">
          <a:xfrm>
            <a:off x="3429000" y="6248400"/>
            <a:ext cx="2351088" cy="500063"/>
          </a:xfrm>
          <a:prstGeom prst="rect">
            <a:avLst/>
          </a:prstGeom>
          <a:solidFill>
            <a:schemeClr val="bg1"/>
          </a:solidFill>
          <a:ln w="12700">
            <a:noFill/>
            <a:miter lim="800000"/>
            <a:headEnd/>
            <a:tailEnd/>
          </a:ln>
        </p:spPr>
        <p:txBody>
          <a:bodyPr wrap="none" anchor="ctr"/>
          <a:lstStyle/>
          <a:p>
            <a:endParaRPr lang="zh-CN" altLang="en-US" dirty="0">
              <a:ea typeface="微软雅黑" panose="020B0503020204020204" pitchFamily="34" charset="-122"/>
            </a:endParaRPr>
          </a:p>
        </p:txBody>
      </p:sp>
      <p:sp>
        <p:nvSpPr>
          <p:cNvPr id="27654" name="Rectangle 4"/>
          <p:cNvSpPr>
            <a:spLocks noChangeArrowheads="1"/>
          </p:cNvSpPr>
          <p:nvPr/>
        </p:nvSpPr>
        <p:spPr bwMode="auto">
          <a:xfrm>
            <a:off x="6394450" y="2053798"/>
            <a:ext cx="1993900" cy="1638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5" name="Rectangle 5"/>
          <p:cNvSpPr>
            <a:spLocks noChangeArrowheads="1"/>
          </p:cNvSpPr>
          <p:nvPr/>
        </p:nvSpPr>
        <p:spPr bwMode="auto">
          <a:xfrm>
            <a:off x="6629400" y="2428448"/>
            <a:ext cx="98123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R0 - R31</a:t>
            </a:r>
          </a:p>
        </p:txBody>
      </p:sp>
      <p:sp>
        <p:nvSpPr>
          <p:cNvPr id="27656" name="Rectangle 6"/>
          <p:cNvSpPr>
            <a:spLocks noChangeArrowheads="1"/>
          </p:cNvSpPr>
          <p:nvPr/>
        </p:nvSpPr>
        <p:spPr bwMode="auto">
          <a:xfrm>
            <a:off x="6394450" y="3780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7" name="Rectangle 7"/>
          <p:cNvSpPr>
            <a:spLocks noChangeArrowheads="1"/>
          </p:cNvSpPr>
          <p:nvPr/>
        </p:nvSpPr>
        <p:spPr bwMode="auto">
          <a:xfrm>
            <a:off x="6394450" y="40857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8" name="Rectangle 8"/>
          <p:cNvSpPr>
            <a:spLocks noChangeArrowheads="1"/>
          </p:cNvSpPr>
          <p:nvPr/>
        </p:nvSpPr>
        <p:spPr bwMode="auto">
          <a:xfrm>
            <a:off x="6394450" y="4415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9" name="Rectangle 9"/>
          <p:cNvSpPr>
            <a:spLocks noChangeArrowheads="1"/>
          </p:cNvSpPr>
          <p:nvPr/>
        </p:nvSpPr>
        <p:spPr bwMode="auto">
          <a:xfrm>
            <a:off x="7112000" y="3774648"/>
            <a:ext cx="391133"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PC</a:t>
            </a:r>
          </a:p>
        </p:txBody>
      </p:sp>
      <p:sp>
        <p:nvSpPr>
          <p:cNvPr id="27660" name="Rectangle 10"/>
          <p:cNvSpPr>
            <a:spLocks noChangeArrowheads="1"/>
          </p:cNvSpPr>
          <p:nvPr/>
        </p:nvSpPr>
        <p:spPr bwMode="auto">
          <a:xfrm>
            <a:off x="7112000" y="4079448"/>
            <a:ext cx="335028"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HI</a:t>
            </a:r>
          </a:p>
        </p:txBody>
      </p:sp>
      <p:sp>
        <p:nvSpPr>
          <p:cNvPr id="27661" name="Rectangle 11"/>
          <p:cNvSpPr>
            <a:spLocks noChangeArrowheads="1"/>
          </p:cNvSpPr>
          <p:nvPr/>
        </p:nvSpPr>
        <p:spPr bwMode="auto">
          <a:xfrm>
            <a:off x="7112000" y="4435048"/>
            <a:ext cx="382605"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LO</a:t>
            </a:r>
          </a:p>
        </p:txBody>
      </p:sp>
      <p:sp>
        <p:nvSpPr>
          <p:cNvPr id="27662" name="Rectangle 12"/>
          <p:cNvSpPr>
            <a:spLocks noChangeArrowheads="1"/>
          </p:cNvSpPr>
          <p:nvPr/>
        </p:nvSpPr>
        <p:spPr bwMode="auto">
          <a:xfrm>
            <a:off x="1830650" y="50213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3" name="Rectangle 13"/>
          <p:cNvSpPr>
            <a:spLocks noChangeArrowheads="1"/>
          </p:cNvSpPr>
          <p:nvPr/>
        </p:nvSpPr>
        <p:spPr bwMode="auto">
          <a:xfrm>
            <a:off x="2141800" y="50657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4" name="Rectangle 14"/>
          <p:cNvSpPr>
            <a:spLocks noChangeArrowheads="1"/>
          </p:cNvSpPr>
          <p:nvPr/>
        </p:nvSpPr>
        <p:spPr bwMode="auto">
          <a:xfrm>
            <a:off x="31006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5" name="Rectangle 15"/>
          <p:cNvSpPr>
            <a:spLocks noChangeArrowheads="1"/>
          </p:cNvSpPr>
          <p:nvPr/>
        </p:nvSpPr>
        <p:spPr bwMode="auto">
          <a:xfrm>
            <a:off x="40658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6" name="Rectangle 16"/>
          <p:cNvSpPr>
            <a:spLocks noChangeArrowheads="1"/>
          </p:cNvSpPr>
          <p:nvPr/>
        </p:nvSpPr>
        <p:spPr bwMode="auto">
          <a:xfrm>
            <a:off x="1830650" y="5503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7" name="Rectangle 17"/>
          <p:cNvSpPr>
            <a:spLocks noChangeArrowheads="1"/>
          </p:cNvSpPr>
          <p:nvPr/>
        </p:nvSpPr>
        <p:spPr bwMode="auto">
          <a:xfrm>
            <a:off x="2141800" y="5548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8" name="Rectangle 18"/>
          <p:cNvSpPr>
            <a:spLocks noChangeArrowheads="1"/>
          </p:cNvSpPr>
          <p:nvPr/>
        </p:nvSpPr>
        <p:spPr bwMode="auto">
          <a:xfrm>
            <a:off x="31006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9" name="Rectangle 19"/>
          <p:cNvSpPr>
            <a:spLocks noChangeArrowheads="1"/>
          </p:cNvSpPr>
          <p:nvPr/>
        </p:nvSpPr>
        <p:spPr bwMode="auto">
          <a:xfrm>
            <a:off x="40658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0" name="Rectangle 20"/>
          <p:cNvSpPr>
            <a:spLocks noChangeArrowheads="1"/>
          </p:cNvSpPr>
          <p:nvPr/>
        </p:nvSpPr>
        <p:spPr bwMode="auto">
          <a:xfrm>
            <a:off x="5031050" y="5503914"/>
            <a:ext cx="2984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1" name="Rectangle 21"/>
          <p:cNvSpPr>
            <a:spLocks noChangeArrowheads="1"/>
          </p:cNvSpPr>
          <p:nvPr/>
        </p:nvSpPr>
        <p:spPr bwMode="auto">
          <a:xfrm>
            <a:off x="1830650" y="6011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2" name="Rectangle 22"/>
          <p:cNvSpPr>
            <a:spLocks noChangeArrowheads="1"/>
          </p:cNvSpPr>
          <p:nvPr/>
        </p:nvSpPr>
        <p:spPr bwMode="auto">
          <a:xfrm>
            <a:off x="2141800" y="6056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73" name="Rectangle 23"/>
          <p:cNvSpPr>
            <a:spLocks noChangeArrowheads="1"/>
          </p:cNvSpPr>
          <p:nvPr/>
        </p:nvSpPr>
        <p:spPr bwMode="auto">
          <a:xfrm>
            <a:off x="3100650" y="6011914"/>
            <a:ext cx="49149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4" name="Rectangle 24"/>
          <p:cNvSpPr>
            <a:spLocks noChangeArrowheads="1"/>
          </p:cNvSpPr>
          <p:nvPr/>
        </p:nvSpPr>
        <p:spPr bwMode="auto">
          <a:xfrm>
            <a:off x="50310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5" name="Rectangle 25"/>
          <p:cNvSpPr>
            <a:spLocks noChangeArrowheads="1"/>
          </p:cNvSpPr>
          <p:nvPr/>
        </p:nvSpPr>
        <p:spPr bwMode="auto">
          <a:xfrm>
            <a:off x="59962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6" name="Rectangle 26"/>
          <p:cNvSpPr>
            <a:spLocks noChangeArrowheads="1"/>
          </p:cNvSpPr>
          <p:nvPr/>
        </p:nvSpPr>
        <p:spPr bwMode="auto">
          <a:xfrm>
            <a:off x="6961450" y="5021314"/>
            <a:ext cx="10541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7" name="Rectangle 27"/>
          <p:cNvSpPr>
            <a:spLocks noChangeArrowheads="1"/>
          </p:cNvSpPr>
          <p:nvPr/>
        </p:nvSpPr>
        <p:spPr bwMode="auto">
          <a:xfrm>
            <a:off x="3234000" y="50657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78" name="Rectangle 28"/>
          <p:cNvSpPr>
            <a:spLocks noChangeArrowheads="1"/>
          </p:cNvSpPr>
          <p:nvPr/>
        </p:nvSpPr>
        <p:spPr bwMode="auto">
          <a:xfrm>
            <a:off x="4275400" y="50911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79" name="Rectangle 29"/>
          <p:cNvSpPr>
            <a:spLocks noChangeArrowheads="1"/>
          </p:cNvSpPr>
          <p:nvPr/>
        </p:nvSpPr>
        <p:spPr bwMode="auto">
          <a:xfrm>
            <a:off x="5266000" y="5065764"/>
            <a:ext cx="32650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rd</a:t>
            </a:r>
            <a:endParaRPr lang="en-US" altLang="zh-CN" b="1" dirty="0">
              <a:ea typeface="微软雅黑" panose="020B0503020204020204" pitchFamily="34" charset="-122"/>
            </a:endParaRPr>
          </a:p>
        </p:txBody>
      </p:sp>
      <p:sp>
        <p:nvSpPr>
          <p:cNvPr id="27680" name="Rectangle 30"/>
          <p:cNvSpPr>
            <a:spLocks noChangeArrowheads="1"/>
          </p:cNvSpPr>
          <p:nvPr/>
        </p:nvSpPr>
        <p:spPr bwMode="auto">
          <a:xfrm>
            <a:off x="6180400" y="5065764"/>
            <a:ext cx="35747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sa</a:t>
            </a:r>
            <a:endParaRPr lang="en-US" altLang="zh-CN" b="1" dirty="0">
              <a:ea typeface="微软雅黑" panose="020B0503020204020204" pitchFamily="34" charset="-122"/>
            </a:endParaRPr>
          </a:p>
        </p:txBody>
      </p:sp>
      <p:sp>
        <p:nvSpPr>
          <p:cNvPr id="27681" name="Rectangle 31"/>
          <p:cNvSpPr>
            <a:spLocks noChangeArrowheads="1"/>
          </p:cNvSpPr>
          <p:nvPr/>
        </p:nvSpPr>
        <p:spPr bwMode="auto">
          <a:xfrm>
            <a:off x="7094800" y="5065764"/>
            <a:ext cx="62517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funct</a:t>
            </a:r>
            <a:endParaRPr lang="en-US" altLang="zh-CN" b="1" dirty="0">
              <a:ea typeface="微软雅黑" panose="020B0503020204020204" pitchFamily="34" charset="-122"/>
            </a:endParaRPr>
          </a:p>
        </p:txBody>
      </p:sp>
      <p:sp>
        <p:nvSpPr>
          <p:cNvPr id="27682" name="Rectangle 32"/>
          <p:cNvSpPr>
            <a:spLocks noChangeArrowheads="1"/>
          </p:cNvSpPr>
          <p:nvPr/>
        </p:nvSpPr>
        <p:spPr bwMode="auto">
          <a:xfrm>
            <a:off x="3259400" y="55483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83" name="Rectangle 33"/>
          <p:cNvSpPr>
            <a:spLocks noChangeArrowheads="1"/>
          </p:cNvSpPr>
          <p:nvPr/>
        </p:nvSpPr>
        <p:spPr bwMode="auto">
          <a:xfrm>
            <a:off x="4300800" y="55737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84" name="Rectangle 34"/>
          <p:cNvSpPr>
            <a:spLocks noChangeArrowheads="1"/>
          </p:cNvSpPr>
          <p:nvPr/>
        </p:nvSpPr>
        <p:spPr bwMode="auto">
          <a:xfrm>
            <a:off x="5418400" y="5599164"/>
            <a:ext cx="116301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immediate</a:t>
            </a:r>
          </a:p>
        </p:txBody>
      </p:sp>
      <p:sp>
        <p:nvSpPr>
          <p:cNvPr id="27685" name="Rectangle 35"/>
          <p:cNvSpPr>
            <a:spLocks noChangeArrowheads="1"/>
          </p:cNvSpPr>
          <p:nvPr/>
        </p:nvSpPr>
        <p:spPr bwMode="auto">
          <a:xfrm>
            <a:off x="4500825" y="6034139"/>
            <a:ext cx="1245534"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jump target</a:t>
            </a:r>
          </a:p>
        </p:txBody>
      </p:sp>
      <p:sp>
        <p:nvSpPr>
          <p:cNvPr id="27686" name="Rectangle 36"/>
          <p:cNvSpPr>
            <a:spLocks noChangeArrowheads="1"/>
          </p:cNvSpPr>
          <p:nvPr/>
        </p:nvSpPr>
        <p:spPr bwMode="auto">
          <a:xfrm>
            <a:off x="1252800" y="4659364"/>
            <a:ext cx="3071354" cy="286745"/>
          </a:xfrm>
          <a:prstGeom prst="rect">
            <a:avLst/>
          </a:prstGeom>
          <a:noFill/>
          <a:ln w="12700">
            <a:noFill/>
            <a:miter lim="800000"/>
            <a:headEnd/>
            <a:tailEnd/>
          </a:ln>
        </p:spPr>
        <p:txBody>
          <a:bodyPr wrap="none" lIns="63500" tIns="25400" rIns="63500" bIns="25400">
            <a:spAutoFit/>
          </a:bodyPr>
          <a:lstStyle/>
          <a:p>
            <a:pPr>
              <a:lnSpc>
                <a:spcPct val="85000"/>
              </a:lnSpc>
            </a:pPr>
            <a:r>
              <a:rPr lang="zh-CN" altLang="en-US" b="1" dirty="0">
                <a:ea typeface="微软雅黑" panose="020B0503020204020204" pitchFamily="34" charset="-122"/>
              </a:rPr>
              <a:t>3 种指令格式: </a:t>
            </a:r>
            <a:r>
              <a:rPr lang="en-US" altLang="zh-CN" b="1" dirty="0">
                <a:ea typeface="微软雅黑" panose="020B0503020204020204" pitchFamily="34" charset="-122"/>
              </a:rPr>
              <a:t>all 32 bits wide</a:t>
            </a:r>
          </a:p>
        </p:txBody>
      </p:sp>
      <p:sp>
        <p:nvSpPr>
          <p:cNvPr id="27687" name="Rectangle 37"/>
          <p:cNvSpPr>
            <a:spLocks noChangeArrowheads="1"/>
          </p:cNvSpPr>
          <p:nvPr/>
        </p:nvSpPr>
        <p:spPr bwMode="auto">
          <a:xfrm>
            <a:off x="6394450" y="1420678"/>
            <a:ext cx="1085042" cy="36676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Registers</a:t>
            </a:r>
          </a:p>
        </p:txBody>
      </p:sp>
      <p:sp>
        <p:nvSpPr>
          <p:cNvPr id="27689" name="Text Box 39"/>
          <p:cNvSpPr txBox="1">
            <a:spLocks noChangeArrowheads="1"/>
          </p:cNvSpPr>
          <p:nvPr/>
        </p:nvSpPr>
        <p:spPr bwMode="auto">
          <a:xfrm>
            <a:off x="895613" y="602461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J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0" name="Text Box 40"/>
          <p:cNvSpPr txBox="1">
            <a:spLocks noChangeArrowheads="1"/>
          </p:cNvSpPr>
          <p:nvPr/>
        </p:nvSpPr>
        <p:spPr bwMode="auto">
          <a:xfrm>
            <a:off x="895613" y="5519789"/>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I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1" name="Text Box 41"/>
          <p:cNvSpPr txBox="1">
            <a:spLocks noChangeArrowheads="1"/>
          </p:cNvSpPr>
          <p:nvPr/>
        </p:nvSpPr>
        <p:spPr bwMode="auto">
          <a:xfrm>
            <a:off x="895613" y="501496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R</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10"/>
          <p:cNvSpPr>
            <a:spLocks noGrp="1" noChangeArrowheads="1"/>
          </p:cNvSpPr>
          <p:nvPr>
            <p:ph type="title"/>
          </p:nvPr>
        </p:nvSpPr>
        <p:spPr/>
        <p:txBody>
          <a:bodyPr/>
          <a:lstStyle/>
          <a:p>
            <a:r>
              <a:rPr lang="zh-CN" altLang="en-US" smtClean="0"/>
              <a:t>计算机组成与实现</a:t>
            </a:r>
          </a:p>
        </p:txBody>
      </p:sp>
      <p:sp>
        <p:nvSpPr>
          <p:cNvPr id="29702" name="Rectangle 9"/>
          <p:cNvSpPr>
            <a:spLocks noGrp="1" noChangeArrowheads="1"/>
          </p:cNvSpPr>
          <p:nvPr>
            <p:ph idx="1"/>
          </p:nvPr>
        </p:nvSpPr>
        <p:spPr/>
        <p:txBody>
          <a:bodyPr>
            <a:normAutofit fontScale="85000" lnSpcReduction="20000"/>
          </a:bodyPr>
          <a:lstStyle/>
          <a:p>
            <a:r>
              <a:rPr lang="zh-CN" altLang="en-US" dirty="0" smtClean="0"/>
              <a:t>计算机组成（</a:t>
            </a:r>
            <a:r>
              <a:rPr lang="en-US" altLang="zh-CN" dirty="0" smtClean="0"/>
              <a:t>Computer Organization or Microarchitecture): ISA</a:t>
            </a:r>
            <a:r>
              <a:rPr lang="zh-CN" altLang="en-US" dirty="0" smtClean="0"/>
              <a:t>的逻辑实现</a:t>
            </a:r>
          </a:p>
          <a:p>
            <a:pPr lvl="1">
              <a:lnSpc>
                <a:spcPct val="120000"/>
              </a:lnSpc>
            </a:pPr>
            <a:r>
              <a:rPr lang="zh-CN" altLang="en-US" dirty="0" smtClean="0"/>
              <a:t>物理机器级中的数据流和控制流的组成以及逻辑设计等</a:t>
            </a:r>
          </a:p>
          <a:p>
            <a:r>
              <a:rPr lang="zh-CN" altLang="en-US" dirty="0" smtClean="0"/>
              <a:t>计算机实现（</a:t>
            </a:r>
            <a:r>
              <a:rPr lang="en-US" altLang="zh-CN" dirty="0" smtClean="0"/>
              <a:t>Computer Implementation):</a:t>
            </a:r>
            <a:r>
              <a:rPr lang="zh-CN" altLang="en-US" dirty="0" smtClean="0"/>
              <a:t>计算机组成的物理实现</a:t>
            </a:r>
          </a:p>
          <a:p>
            <a:pPr lvl="1"/>
            <a:r>
              <a:rPr lang="en-US" altLang="zh-CN" dirty="0" smtClean="0"/>
              <a:t>CPU </a:t>
            </a:r>
            <a:r>
              <a:rPr lang="zh-CN" altLang="en-US" dirty="0" smtClean="0"/>
              <a:t>，</a:t>
            </a:r>
            <a:r>
              <a:rPr lang="en-US" altLang="zh-CN" dirty="0" smtClean="0"/>
              <a:t>MEMORY</a:t>
            </a:r>
            <a:r>
              <a:rPr lang="zh-CN" altLang="en-US" dirty="0" smtClean="0"/>
              <a:t>等的物理结构，器件的集成度、速度，模块、插件、底板的划分与连接、信号传输、电源、冷却及整机装配技术等</a:t>
            </a:r>
          </a:p>
          <a:p>
            <a:r>
              <a:rPr lang="zh-CN" altLang="en-US" dirty="0" smtClean="0"/>
              <a:t>例如</a:t>
            </a:r>
          </a:p>
          <a:p>
            <a:pPr lvl="1"/>
            <a:r>
              <a:rPr lang="zh-CN" altLang="en-US" dirty="0" smtClean="0"/>
              <a:t>确定指令系统中是否有乘法指令 </a:t>
            </a:r>
            <a:r>
              <a:rPr lang="en-US" altLang="zh-CN" dirty="0" smtClean="0"/>
              <a:t>(Architecture)</a:t>
            </a:r>
          </a:p>
          <a:p>
            <a:pPr lvl="1"/>
            <a:r>
              <a:rPr lang="zh-CN" altLang="en-US" dirty="0" smtClean="0"/>
              <a:t>确定用加法器实现乘法 还是用专门的乘法实现（</a:t>
            </a:r>
            <a:r>
              <a:rPr lang="en-US" altLang="zh-CN" dirty="0" smtClean="0"/>
              <a:t>Organization)</a:t>
            </a:r>
          </a:p>
          <a:p>
            <a:pPr lvl="1"/>
            <a:r>
              <a:rPr lang="zh-CN" altLang="en-US" dirty="0" smtClean="0"/>
              <a:t>器件的选定及所用的微组装技术 （</a:t>
            </a:r>
            <a:r>
              <a:rPr lang="en-US" altLang="zh-CN" dirty="0" smtClean="0"/>
              <a:t>Implementation)</a:t>
            </a:r>
          </a:p>
        </p:txBody>
      </p:sp>
      <p:sp>
        <p:nvSpPr>
          <p:cNvPr id="29698" name="日期占位符 3"/>
          <p:cNvSpPr>
            <a:spLocks noGrp="1" noChangeArrowheads="1"/>
          </p:cNvSpPr>
          <p:nvPr>
            <p:ph type="dt" sz="half" idx="10"/>
          </p:nvPr>
        </p:nvSpPr>
        <p:spPr/>
        <p:txBody>
          <a:bodyPr/>
          <a:lstStyle/>
          <a:p>
            <a:fld id="{8578FC02-B182-4D4D-B237-508847768BC2}" type="datetime1">
              <a:rPr lang="en-US" altLang="zh-CN" smtClean="0"/>
              <a:pPr/>
              <a:t>3/4/2019</a:t>
            </a:fld>
            <a:endParaRPr lang="en-US" altLang="zh-CN" smtClean="0"/>
          </a:p>
        </p:txBody>
      </p:sp>
      <p:sp>
        <p:nvSpPr>
          <p:cNvPr id="29704" name="灯片编号占位符 1"/>
          <p:cNvSpPr>
            <a:spLocks noGrp="1" noChangeArrowheads="1"/>
          </p:cNvSpPr>
          <p:nvPr>
            <p:ph type="sldNum" sz="quarter" idx="12"/>
          </p:nvPr>
        </p:nvSpPr>
        <p:spPr/>
        <p:txBody>
          <a:bodyPr/>
          <a:lstStyle/>
          <a:p>
            <a:fld id="{0BCD4CB7-EB3E-457F-9F49-D58BD02A6AC7}" type="slidenum">
              <a:rPr lang="en-US" altLang="zh-CN" smtClean="0"/>
              <a:pPr/>
              <a:t>16</a:t>
            </a:fld>
            <a:endParaRPr lang="en-US" altLang="zh-CN"/>
          </a:p>
        </p:txBody>
      </p:sp>
      <p:sp>
        <p:nvSpPr>
          <p:cNvPr id="29701" name="Rectangle 8"/>
          <p:cNvSpPr>
            <a:spLocks noChangeArrowheads="1"/>
          </p:cNvSpPr>
          <p:nvPr/>
        </p:nvSpPr>
        <p:spPr bwMode="auto">
          <a:xfrm>
            <a:off x="647700" y="1905000"/>
            <a:ext cx="25400" cy="228600"/>
          </a:xfrm>
          <a:prstGeom prst="rect">
            <a:avLst/>
          </a:prstGeom>
          <a:noFill/>
          <a:ln w="12700">
            <a:noFill/>
            <a:miter lim="800000"/>
            <a:headEnd/>
            <a:tailEnd/>
          </a:ln>
        </p:spPr>
        <p:txBody>
          <a:bodyPr wrap="none" anchor="ctr"/>
          <a:lstStyle/>
          <a:p>
            <a:endParaRPr lang="zh-CN" altLang="en-US" dirty="0">
              <a:ea typeface="微软雅黑" panose="020B0503020204020204" pitchFamily="34"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type="title"/>
          </p:nvPr>
        </p:nvSpPr>
        <p:spPr>
          <a:xfrm>
            <a:off x="1032094" y="147889"/>
            <a:ext cx="7654705" cy="605294"/>
          </a:xfrm>
        </p:spPr>
        <p:txBody>
          <a:bodyPr lIns="63500" tIns="25400" rIns="63500" bIns="25400" anchor="t">
            <a:spAutoFit/>
          </a:bodyPr>
          <a:lstStyle/>
          <a:p>
            <a:pPr eaLnBrk="1" hangingPunct="1"/>
            <a:r>
              <a:rPr lang="en-US" altLang="zh-CN" dirty="0" smtClean="0"/>
              <a:t>Example Organization</a:t>
            </a:r>
          </a:p>
        </p:txBody>
      </p:sp>
      <p:sp>
        <p:nvSpPr>
          <p:cNvPr id="31750" name="Rectangle 4"/>
          <p:cNvSpPr>
            <a:spLocks noGrp="1" noChangeArrowheads="1"/>
          </p:cNvSpPr>
          <p:nvPr>
            <p:ph idx="1"/>
          </p:nvPr>
        </p:nvSpPr>
        <p:spPr>
          <a:xfrm>
            <a:off x="457200" y="1258432"/>
            <a:ext cx="8229600" cy="286745"/>
          </a:xfrm>
        </p:spPr>
        <p:txBody>
          <a:bodyPr lIns="63500" tIns="25400" rIns="63500" bIns="25400">
            <a:spAutoFit/>
          </a:bodyPr>
          <a:lstStyle/>
          <a:p>
            <a:pPr eaLnBrk="1" hangingPunct="1">
              <a:lnSpc>
                <a:spcPct val="85000"/>
              </a:lnSpc>
            </a:pPr>
            <a:r>
              <a:rPr lang="en-US" altLang="zh-CN" sz="1800" b="0" dirty="0" smtClean="0"/>
              <a:t>TI </a:t>
            </a:r>
            <a:r>
              <a:rPr lang="en-US" altLang="zh-CN" sz="1800" b="0" dirty="0" err="1" smtClean="0"/>
              <a:t>SuperSPARC</a:t>
            </a:r>
            <a:r>
              <a:rPr lang="en-US" altLang="zh-CN" sz="1800" b="0" baseline="30000" dirty="0" err="1" smtClean="0"/>
              <a:t>tm</a:t>
            </a:r>
            <a:r>
              <a:rPr lang="en-US" altLang="zh-CN" sz="1800" b="0" dirty="0" smtClean="0"/>
              <a:t> TMS390Z50 in Sun SPARCstation20</a:t>
            </a:r>
          </a:p>
        </p:txBody>
      </p:sp>
      <p:sp>
        <p:nvSpPr>
          <p:cNvPr id="31746" name="日期占位符 3"/>
          <p:cNvSpPr>
            <a:spLocks noGrp="1" noChangeArrowheads="1"/>
          </p:cNvSpPr>
          <p:nvPr>
            <p:ph type="dt" sz="half" idx="10"/>
          </p:nvPr>
        </p:nvSpPr>
        <p:spPr>
          <a:noFill/>
          <a:ln>
            <a:headEnd/>
            <a:tailEnd/>
          </a:ln>
        </p:spPr>
        <p:txBody>
          <a:bodyPr>
            <a:prstTxWarp prst="textNoShape">
              <a:avLst/>
            </a:prstTxWarp>
          </a:bodyPr>
          <a:lstStyle/>
          <a:p>
            <a:fld id="{D30A5409-0844-4EE1-B610-A9BDE93B7A60}" type="datetime1">
              <a:rPr lang="en-US" altLang="zh-CN" smtClean="0"/>
              <a:pPr/>
              <a:t>3/4/2019</a:t>
            </a:fld>
            <a:endParaRPr lang="en-US" altLang="zh-CN" smtClean="0"/>
          </a:p>
        </p:txBody>
      </p:sp>
      <p:sp>
        <p:nvSpPr>
          <p:cNvPr id="31753" name="灯片编号占位符 1"/>
          <p:cNvSpPr>
            <a:spLocks noGrp="1" noChangeArrowheads="1"/>
          </p:cNvSpPr>
          <p:nvPr>
            <p:ph type="sldNum" sz="quarter" idx="12"/>
          </p:nvPr>
        </p:nvSpPr>
        <p:spPr>
          <a:noFill/>
          <a:ln>
            <a:headEnd/>
            <a:tailEnd/>
          </a:ln>
        </p:spPr>
        <p:txBody>
          <a:bodyPr/>
          <a:lstStyle/>
          <a:p>
            <a:fld id="{0D909055-D5D6-49E0-B8A5-0008A56DC77D}" type="slidenum">
              <a:rPr lang="en-US" altLang="zh-CN"/>
              <a:pPr/>
              <a:t>17</a:t>
            </a:fld>
            <a:endParaRPr lang="en-US" altLang="zh-CN"/>
          </a:p>
        </p:txBody>
      </p:sp>
      <p:sp>
        <p:nvSpPr>
          <p:cNvPr id="31748" name="Rectangle 2"/>
          <p:cNvSpPr>
            <a:spLocks noChangeArrowheads="1"/>
          </p:cNvSpPr>
          <p:nvPr/>
        </p:nvSpPr>
        <p:spPr bwMode="auto">
          <a:xfrm>
            <a:off x="5422900" y="5880100"/>
            <a:ext cx="1041400" cy="584200"/>
          </a:xfrm>
          <a:prstGeom prst="rect">
            <a:avLst/>
          </a:prstGeom>
          <a:noFill/>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51" name="Rectangle 5"/>
          <p:cNvSpPr>
            <a:spLocks noChangeArrowheads="1"/>
          </p:cNvSpPr>
          <p:nvPr/>
        </p:nvSpPr>
        <p:spPr bwMode="auto">
          <a:xfrm>
            <a:off x="8062913" y="5586413"/>
            <a:ext cx="1044582" cy="305212"/>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Boot PROM</a:t>
            </a:r>
          </a:p>
        </p:txBody>
      </p:sp>
      <p:grpSp>
        <p:nvGrpSpPr>
          <p:cNvPr id="2" name="Group 6"/>
          <p:cNvGrpSpPr>
            <a:grpSpLocks/>
          </p:cNvGrpSpPr>
          <p:nvPr/>
        </p:nvGrpSpPr>
        <p:grpSpPr bwMode="auto">
          <a:xfrm>
            <a:off x="914400" y="1730375"/>
            <a:ext cx="7965999" cy="4670425"/>
            <a:chOff x="584" y="1090"/>
            <a:chExt cx="5010" cy="2886"/>
          </a:xfrm>
        </p:grpSpPr>
        <p:sp useBgFill="1">
          <p:nvSpPr>
            <p:cNvPr id="31754" name="Rectangle 7"/>
            <p:cNvSpPr>
              <a:spLocks noChangeArrowheads="1"/>
            </p:cNvSpPr>
            <p:nvPr/>
          </p:nvSpPr>
          <p:spPr bwMode="auto">
            <a:xfrm>
              <a:off x="3320" y="3608"/>
              <a:ext cx="656" cy="368"/>
            </a:xfrm>
            <a:prstGeom prst="rect">
              <a:avLst/>
            </a:prstGeom>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grpSp>
          <p:nvGrpSpPr>
            <p:cNvPr id="3" name="Group 8"/>
            <p:cNvGrpSpPr>
              <a:grpSpLocks/>
            </p:cNvGrpSpPr>
            <p:nvPr/>
          </p:nvGrpSpPr>
          <p:grpSpPr bwMode="auto">
            <a:xfrm>
              <a:off x="4512" y="1300"/>
              <a:ext cx="336" cy="568"/>
              <a:chOff x="4512" y="1300"/>
              <a:chExt cx="336" cy="568"/>
            </a:xfrm>
          </p:grpSpPr>
          <p:sp>
            <p:nvSpPr>
              <p:cNvPr id="31842" name="Line 9"/>
              <p:cNvSpPr>
                <a:spLocks noChangeShapeType="1"/>
              </p:cNvSpPr>
              <p:nvPr/>
            </p:nvSpPr>
            <p:spPr bwMode="auto">
              <a:xfrm>
                <a:off x="4512"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3" name="Line 10"/>
              <p:cNvSpPr>
                <a:spLocks noChangeShapeType="1"/>
              </p:cNvSpPr>
              <p:nvPr/>
            </p:nvSpPr>
            <p:spPr bwMode="auto">
              <a:xfrm>
                <a:off x="4560"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4" name="Line 11"/>
              <p:cNvSpPr>
                <a:spLocks noChangeShapeType="1"/>
              </p:cNvSpPr>
              <p:nvPr/>
            </p:nvSpPr>
            <p:spPr bwMode="auto">
              <a:xfrm>
                <a:off x="4608"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5" name="Line 12"/>
              <p:cNvSpPr>
                <a:spLocks noChangeShapeType="1"/>
              </p:cNvSpPr>
              <p:nvPr/>
            </p:nvSpPr>
            <p:spPr bwMode="auto">
              <a:xfrm>
                <a:off x="4656"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6" name="Line 13"/>
              <p:cNvSpPr>
                <a:spLocks noChangeShapeType="1"/>
              </p:cNvSpPr>
              <p:nvPr/>
            </p:nvSpPr>
            <p:spPr bwMode="auto">
              <a:xfrm>
                <a:off x="4704"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7" name="Line 14"/>
              <p:cNvSpPr>
                <a:spLocks noChangeShapeType="1"/>
              </p:cNvSpPr>
              <p:nvPr/>
            </p:nvSpPr>
            <p:spPr bwMode="auto">
              <a:xfrm>
                <a:off x="4752"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8" name="Line 15"/>
              <p:cNvSpPr>
                <a:spLocks noChangeShapeType="1"/>
              </p:cNvSpPr>
              <p:nvPr/>
            </p:nvSpPr>
            <p:spPr bwMode="auto">
              <a:xfrm>
                <a:off x="4800"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9" name="Line 16"/>
              <p:cNvSpPr>
                <a:spLocks noChangeShapeType="1"/>
              </p:cNvSpPr>
              <p:nvPr/>
            </p:nvSpPr>
            <p:spPr bwMode="auto">
              <a:xfrm>
                <a:off x="4848"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sp>
          <p:nvSpPr>
            <p:cNvPr id="31756" name="Rectangle 17"/>
            <p:cNvSpPr>
              <a:spLocks noChangeArrowheads="1"/>
            </p:cNvSpPr>
            <p:nvPr/>
          </p:nvSpPr>
          <p:spPr bwMode="auto">
            <a:xfrm>
              <a:off x="628" y="1396"/>
              <a:ext cx="1720"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57" name="Rectangle 18"/>
            <p:cNvSpPr>
              <a:spLocks noChangeArrowheads="1"/>
            </p:cNvSpPr>
            <p:nvPr/>
          </p:nvSpPr>
          <p:spPr bwMode="auto">
            <a:xfrm>
              <a:off x="807" y="1474"/>
              <a:ext cx="1227"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Floating-point Unit</a:t>
              </a:r>
            </a:p>
          </p:txBody>
        </p:sp>
        <p:sp>
          <p:nvSpPr>
            <p:cNvPr id="31758" name="Rectangle 19"/>
            <p:cNvSpPr>
              <a:spLocks noChangeArrowheads="1"/>
            </p:cNvSpPr>
            <p:nvPr/>
          </p:nvSpPr>
          <p:spPr bwMode="auto">
            <a:xfrm>
              <a:off x="628" y="1828"/>
              <a:ext cx="1720" cy="47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59" name="Rectangle 20"/>
            <p:cNvSpPr>
              <a:spLocks noChangeArrowheads="1"/>
            </p:cNvSpPr>
            <p:nvPr/>
          </p:nvSpPr>
          <p:spPr bwMode="auto">
            <a:xfrm>
              <a:off x="711" y="1858"/>
              <a:ext cx="821"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Integer Unit</a:t>
              </a:r>
            </a:p>
          </p:txBody>
        </p:sp>
        <p:sp>
          <p:nvSpPr>
            <p:cNvPr id="31760" name="Line 21"/>
            <p:cNvSpPr>
              <a:spLocks noChangeShapeType="1"/>
            </p:cNvSpPr>
            <p:nvPr/>
          </p:nvSpPr>
          <p:spPr bwMode="auto">
            <a:xfrm>
              <a:off x="1056" y="1744"/>
              <a:ext cx="0" cy="64"/>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1761" name="Line 22"/>
            <p:cNvSpPr>
              <a:spLocks noChangeShapeType="1"/>
            </p:cNvSpPr>
            <p:nvPr/>
          </p:nvSpPr>
          <p:spPr bwMode="auto">
            <a:xfrm>
              <a:off x="1680" y="1744"/>
              <a:ext cx="0" cy="64"/>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1762" name="Rectangle 23"/>
            <p:cNvSpPr>
              <a:spLocks noChangeArrowheads="1"/>
            </p:cNvSpPr>
            <p:nvPr/>
          </p:nvSpPr>
          <p:spPr bwMode="auto">
            <a:xfrm>
              <a:off x="615" y="2544"/>
              <a:ext cx="456" cy="360"/>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Inst</a:t>
              </a:r>
            </a:p>
            <a:p>
              <a:r>
                <a:rPr lang="en-US" altLang="zh-CN" sz="1600" dirty="0">
                  <a:solidFill>
                    <a:schemeClr val="accent1"/>
                  </a:solidFill>
                  <a:ea typeface="微软雅黑" panose="020B0503020204020204" pitchFamily="34" charset="-122"/>
                </a:rPr>
                <a:t>Cache</a:t>
              </a:r>
            </a:p>
          </p:txBody>
        </p:sp>
        <p:sp>
          <p:nvSpPr>
            <p:cNvPr id="31763" name="Rectangle 24"/>
            <p:cNvSpPr>
              <a:spLocks noChangeArrowheads="1"/>
            </p:cNvSpPr>
            <p:nvPr/>
          </p:nvSpPr>
          <p:spPr bwMode="auto">
            <a:xfrm>
              <a:off x="1239" y="2544"/>
              <a:ext cx="419" cy="357"/>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Ref</a:t>
              </a:r>
            </a:p>
            <a:p>
              <a:r>
                <a:rPr lang="en-US" altLang="zh-CN" sz="1600" dirty="0">
                  <a:solidFill>
                    <a:schemeClr val="accent1"/>
                  </a:solidFill>
                  <a:ea typeface="微软雅黑" panose="020B0503020204020204" pitchFamily="34" charset="-122"/>
                </a:rPr>
                <a:t>MMU</a:t>
              </a:r>
            </a:p>
          </p:txBody>
        </p:sp>
        <p:sp>
          <p:nvSpPr>
            <p:cNvPr id="31764" name="Rectangle 25"/>
            <p:cNvSpPr>
              <a:spLocks noChangeArrowheads="1"/>
            </p:cNvSpPr>
            <p:nvPr/>
          </p:nvSpPr>
          <p:spPr bwMode="auto">
            <a:xfrm>
              <a:off x="1911" y="2544"/>
              <a:ext cx="456" cy="360"/>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Data</a:t>
              </a:r>
            </a:p>
            <a:p>
              <a:r>
                <a:rPr lang="en-US" altLang="zh-CN" sz="1600" dirty="0">
                  <a:solidFill>
                    <a:schemeClr val="accent1"/>
                  </a:solidFill>
                  <a:ea typeface="微软雅黑" panose="020B0503020204020204" pitchFamily="34" charset="-122"/>
                </a:rPr>
                <a:t>Cache</a:t>
              </a:r>
            </a:p>
          </p:txBody>
        </p:sp>
        <p:sp>
          <p:nvSpPr>
            <p:cNvPr id="31765" name="Rectangle 26"/>
            <p:cNvSpPr>
              <a:spLocks noChangeArrowheads="1"/>
            </p:cNvSpPr>
            <p:nvPr/>
          </p:nvSpPr>
          <p:spPr bwMode="auto">
            <a:xfrm>
              <a:off x="628" y="254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66" name="Rectangle 27"/>
            <p:cNvSpPr>
              <a:spLocks noChangeArrowheads="1"/>
            </p:cNvSpPr>
            <p:nvPr/>
          </p:nvSpPr>
          <p:spPr bwMode="auto">
            <a:xfrm>
              <a:off x="1252" y="254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67" name="Rectangle 28"/>
            <p:cNvSpPr>
              <a:spLocks noChangeArrowheads="1"/>
            </p:cNvSpPr>
            <p:nvPr/>
          </p:nvSpPr>
          <p:spPr bwMode="auto">
            <a:xfrm>
              <a:off x="1876" y="254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68" name="Rectangle 29"/>
            <p:cNvSpPr>
              <a:spLocks noChangeArrowheads="1"/>
            </p:cNvSpPr>
            <p:nvPr/>
          </p:nvSpPr>
          <p:spPr bwMode="auto">
            <a:xfrm>
              <a:off x="1911" y="3024"/>
              <a:ext cx="455" cy="358"/>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Store</a:t>
              </a:r>
            </a:p>
            <a:p>
              <a:r>
                <a:rPr lang="en-US" altLang="zh-CN" sz="1600" dirty="0">
                  <a:solidFill>
                    <a:schemeClr val="accent1"/>
                  </a:solidFill>
                  <a:ea typeface="微软雅黑" panose="020B0503020204020204" pitchFamily="34" charset="-122"/>
                </a:rPr>
                <a:t>Buffer</a:t>
              </a:r>
            </a:p>
          </p:txBody>
        </p:sp>
        <p:sp>
          <p:nvSpPr>
            <p:cNvPr id="31769" name="Rectangle 30"/>
            <p:cNvSpPr>
              <a:spLocks noChangeArrowheads="1"/>
            </p:cNvSpPr>
            <p:nvPr/>
          </p:nvSpPr>
          <p:spPr bwMode="auto">
            <a:xfrm>
              <a:off x="1876" y="302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70" name="Rectangle 31"/>
            <p:cNvSpPr>
              <a:spLocks noChangeArrowheads="1"/>
            </p:cNvSpPr>
            <p:nvPr/>
          </p:nvSpPr>
          <p:spPr bwMode="auto">
            <a:xfrm>
              <a:off x="628" y="3508"/>
              <a:ext cx="1720" cy="184"/>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71" name="Rectangle 32"/>
            <p:cNvSpPr>
              <a:spLocks noChangeArrowheads="1"/>
            </p:cNvSpPr>
            <p:nvPr/>
          </p:nvSpPr>
          <p:spPr bwMode="auto">
            <a:xfrm>
              <a:off x="903" y="3490"/>
              <a:ext cx="961" cy="225"/>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Bus Interface</a:t>
              </a:r>
            </a:p>
          </p:txBody>
        </p:sp>
        <p:sp>
          <p:nvSpPr>
            <p:cNvPr id="31772" name="Line 33"/>
            <p:cNvSpPr>
              <a:spLocks noChangeShapeType="1"/>
            </p:cNvSpPr>
            <p:nvPr/>
          </p:nvSpPr>
          <p:spPr bwMode="auto">
            <a:xfrm>
              <a:off x="816" y="2308"/>
              <a:ext cx="0" cy="232"/>
            </a:xfrm>
            <a:prstGeom prst="line">
              <a:avLst/>
            </a:prstGeom>
            <a:noFill/>
            <a:ln w="12700">
              <a:solidFill>
                <a:schemeClr val="tx1"/>
              </a:solidFill>
              <a:round/>
              <a:headEnd type="triangle" w="med" len="med"/>
              <a:tailEnd/>
            </a:ln>
          </p:spPr>
          <p:txBody>
            <a:bodyPr/>
            <a:lstStyle/>
            <a:p>
              <a:endParaRPr lang="zh-CN" altLang="en-US" dirty="0">
                <a:ea typeface="微软雅黑" panose="020B0503020204020204" pitchFamily="34" charset="-122"/>
              </a:endParaRPr>
            </a:p>
          </p:txBody>
        </p:sp>
        <p:sp>
          <p:nvSpPr>
            <p:cNvPr id="31773" name="Line 34"/>
            <p:cNvSpPr>
              <a:spLocks noChangeShapeType="1"/>
            </p:cNvSpPr>
            <p:nvPr/>
          </p:nvSpPr>
          <p:spPr bwMode="auto">
            <a:xfrm>
              <a:off x="1440" y="2308"/>
              <a:ext cx="0" cy="232"/>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4" name="Line 35"/>
            <p:cNvSpPr>
              <a:spLocks noChangeShapeType="1"/>
            </p:cNvSpPr>
            <p:nvPr/>
          </p:nvSpPr>
          <p:spPr bwMode="auto">
            <a:xfrm>
              <a:off x="1732" y="2688"/>
              <a:ext cx="136"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775" name="Line 36"/>
            <p:cNvSpPr>
              <a:spLocks noChangeShapeType="1"/>
            </p:cNvSpPr>
            <p:nvPr/>
          </p:nvSpPr>
          <p:spPr bwMode="auto">
            <a:xfrm>
              <a:off x="816" y="2884"/>
              <a:ext cx="0" cy="61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6" name="Line 37"/>
            <p:cNvSpPr>
              <a:spLocks noChangeShapeType="1"/>
            </p:cNvSpPr>
            <p:nvPr/>
          </p:nvSpPr>
          <p:spPr bwMode="auto">
            <a:xfrm>
              <a:off x="1440" y="2884"/>
              <a:ext cx="0" cy="61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7" name="Line 38"/>
            <p:cNvSpPr>
              <a:spLocks noChangeShapeType="1"/>
            </p:cNvSpPr>
            <p:nvPr/>
          </p:nvSpPr>
          <p:spPr bwMode="auto">
            <a:xfrm>
              <a:off x="2112" y="3364"/>
              <a:ext cx="0" cy="13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8" name="Line 39"/>
            <p:cNvSpPr>
              <a:spLocks noChangeShapeType="1"/>
            </p:cNvSpPr>
            <p:nvPr/>
          </p:nvSpPr>
          <p:spPr bwMode="auto">
            <a:xfrm>
              <a:off x="2112" y="2884"/>
              <a:ext cx="0" cy="13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9" name="Rectangle 40"/>
            <p:cNvSpPr>
              <a:spLocks noChangeArrowheads="1"/>
            </p:cNvSpPr>
            <p:nvPr/>
          </p:nvSpPr>
          <p:spPr bwMode="auto">
            <a:xfrm>
              <a:off x="584" y="1208"/>
              <a:ext cx="1808" cy="2480"/>
            </a:xfrm>
            <a:prstGeom prst="rect">
              <a:avLst/>
            </a:prstGeom>
            <a:noFill/>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0" name="Rectangle 41"/>
            <p:cNvSpPr>
              <a:spLocks noChangeArrowheads="1"/>
            </p:cNvSpPr>
            <p:nvPr/>
          </p:nvSpPr>
          <p:spPr bwMode="auto">
            <a:xfrm>
              <a:off x="807" y="1186"/>
              <a:ext cx="884" cy="227"/>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2"/>
                  </a:solidFill>
                  <a:ea typeface="微软雅黑" panose="020B0503020204020204" pitchFamily="34" charset="-122"/>
                </a:rPr>
                <a:t>SuperSPARC</a:t>
              </a:r>
              <a:endParaRPr lang="en-US" altLang="zh-CN" dirty="0">
                <a:solidFill>
                  <a:schemeClr val="accent2"/>
                </a:solidFill>
                <a:ea typeface="微软雅黑" panose="020B0503020204020204" pitchFamily="34" charset="-122"/>
              </a:endParaRPr>
            </a:p>
          </p:txBody>
        </p:sp>
        <p:sp>
          <p:nvSpPr>
            <p:cNvPr id="31781" name="Rectangle 42"/>
            <p:cNvSpPr>
              <a:spLocks noChangeArrowheads="1"/>
            </p:cNvSpPr>
            <p:nvPr/>
          </p:nvSpPr>
          <p:spPr bwMode="auto">
            <a:xfrm>
              <a:off x="2980" y="1300"/>
              <a:ext cx="712" cy="80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2" name="Rectangle 43"/>
            <p:cNvSpPr>
              <a:spLocks noChangeArrowheads="1"/>
            </p:cNvSpPr>
            <p:nvPr/>
          </p:nvSpPr>
          <p:spPr bwMode="auto">
            <a:xfrm>
              <a:off x="3220" y="1396"/>
              <a:ext cx="280" cy="28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3" name="Rectangle 44"/>
            <p:cNvSpPr>
              <a:spLocks noChangeArrowheads="1"/>
            </p:cNvSpPr>
            <p:nvPr/>
          </p:nvSpPr>
          <p:spPr bwMode="auto">
            <a:xfrm>
              <a:off x="3028" y="1780"/>
              <a:ext cx="232" cy="28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4" name="Rectangle 45"/>
            <p:cNvSpPr>
              <a:spLocks noChangeArrowheads="1"/>
            </p:cNvSpPr>
            <p:nvPr/>
          </p:nvSpPr>
          <p:spPr bwMode="auto">
            <a:xfrm>
              <a:off x="3015" y="1714"/>
              <a:ext cx="274" cy="394"/>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L2</a:t>
              </a:r>
            </a:p>
            <a:p>
              <a:r>
                <a:rPr lang="en-US" altLang="zh-CN" dirty="0">
                  <a:solidFill>
                    <a:schemeClr val="accent1"/>
                  </a:solidFill>
                  <a:ea typeface="微软雅黑" panose="020B0503020204020204" pitchFamily="34" charset="-122"/>
                </a:rPr>
                <a:t>$</a:t>
              </a:r>
            </a:p>
          </p:txBody>
        </p:sp>
        <p:sp>
          <p:nvSpPr>
            <p:cNvPr id="31785" name="Rectangle 46"/>
            <p:cNvSpPr>
              <a:spLocks noChangeArrowheads="1"/>
            </p:cNvSpPr>
            <p:nvPr/>
          </p:nvSpPr>
          <p:spPr bwMode="auto">
            <a:xfrm>
              <a:off x="3364" y="1780"/>
              <a:ext cx="232" cy="28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6" name="Rectangle 47"/>
            <p:cNvSpPr>
              <a:spLocks noChangeArrowheads="1"/>
            </p:cNvSpPr>
            <p:nvPr/>
          </p:nvSpPr>
          <p:spPr bwMode="auto">
            <a:xfrm>
              <a:off x="3351" y="1763"/>
              <a:ext cx="282"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CC</a:t>
              </a:r>
            </a:p>
          </p:txBody>
        </p:sp>
        <p:sp>
          <p:nvSpPr>
            <p:cNvPr id="31787" name="Rectangle 48"/>
            <p:cNvSpPr>
              <a:spLocks noChangeArrowheads="1"/>
            </p:cNvSpPr>
            <p:nvPr/>
          </p:nvSpPr>
          <p:spPr bwMode="auto">
            <a:xfrm>
              <a:off x="2823" y="1090"/>
              <a:ext cx="993" cy="225"/>
            </a:xfrm>
            <a:prstGeom prst="rect">
              <a:avLst/>
            </a:prstGeom>
            <a:noFill/>
            <a:ln w="12700">
              <a:noFill/>
              <a:miter lim="800000"/>
              <a:headEnd/>
              <a:tailEnd/>
            </a:ln>
          </p:spPr>
          <p:txBody>
            <a:bodyPr wrap="none" lIns="90488" tIns="44450" rIns="90488" bIns="44450">
              <a:spAutoFit/>
            </a:bodyPr>
            <a:lstStyle/>
            <a:p>
              <a:r>
                <a:rPr lang="en-US" altLang="zh-CN" dirty="0" err="1">
                  <a:ea typeface="微软雅黑" panose="020B0503020204020204" pitchFamily="34" charset="-122"/>
                </a:rPr>
                <a:t>MBus</a:t>
              </a:r>
              <a:r>
                <a:rPr lang="en-US" altLang="zh-CN" dirty="0">
                  <a:ea typeface="微软雅黑" panose="020B0503020204020204" pitchFamily="34" charset="-122"/>
                </a:rPr>
                <a:t> Module</a:t>
              </a:r>
            </a:p>
          </p:txBody>
        </p:sp>
        <p:sp>
          <p:nvSpPr>
            <p:cNvPr id="31788" name="Line 49"/>
            <p:cNvSpPr>
              <a:spLocks noChangeShapeType="1"/>
            </p:cNvSpPr>
            <p:nvPr/>
          </p:nvSpPr>
          <p:spPr bwMode="auto">
            <a:xfrm>
              <a:off x="2898" y="2208"/>
              <a:ext cx="2220" cy="0"/>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789" name="Line 50"/>
            <p:cNvSpPr>
              <a:spLocks noChangeShapeType="1"/>
            </p:cNvSpPr>
            <p:nvPr/>
          </p:nvSpPr>
          <p:spPr bwMode="auto">
            <a:xfrm>
              <a:off x="3312" y="2130"/>
              <a:ext cx="0" cy="60"/>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790" name="Rectangle 51"/>
            <p:cNvSpPr>
              <a:spLocks noChangeArrowheads="1"/>
            </p:cNvSpPr>
            <p:nvPr/>
          </p:nvSpPr>
          <p:spPr bwMode="auto">
            <a:xfrm>
              <a:off x="3831" y="1954"/>
              <a:ext cx="481" cy="225"/>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2"/>
                  </a:solidFill>
                  <a:ea typeface="微软雅黑" panose="020B0503020204020204" pitchFamily="34" charset="-122"/>
                </a:rPr>
                <a:t>MBus</a:t>
              </a:r>
              <a:endParaRPr lang="en-US" altLang="zh-CN" dirty="0">
                <a:solidFill>
                  <a:schemeClr val="accent2"/>
                </a:solidFill>
                <a:ea typeface="微软雅黑" panose="020B0503020204020204" pitchFamily="34" charset="-122"/>
              </a:endParaRPr>
            </a:p>
          </p:txBody>
        </p:sp>
        <p:sp>
          <p:nvSpPr>
            <p:cNvPr id="31791" name="Rectangle 52"/>
            <p:cNvSpPr>
              <a:spLocks noChangeArrowheads="1"/>
            </p:cNvSpPr>
            <p:nvPr/>
          </p:nvSpPr>
          <p:spPr bwMode="auto">
            <a:xfrm>
              <a:off x="2884" y="2452"/>
              <a:ext cx="520"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92" name="Rectangle 53"/>
            <p:cNvSpPr>
              <a:spLocks noChangeArrowheads="1"/>
            </p:cNvSpPr>
            <p:nvPr/>
          </p:nvSpPr>
          <p:spPr bwMode="auto">
            <a:xfrm>
              <a:off x="2871" y="2482"/>
              <a:ext cx="611"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L64852</a:t>
              </a:r>
            </a:p>
          </p:txBody>
        </p:sp>
        <p:sp>
          <p:nvSpPr>
            <p:cNvPr id="31793" name="Rectangle 54"/>
            <p:cNvSpPr>
              <a:spLocks noChangeArrowheads="1"/>
            </p:cNvSpPr>
            <p:nvPr/>
          </p:nvSpPr>
          <p:spPr bwMode="auto">
            <a:xfrm>
              <a:off x="3447" y="2448"/>
              <a:ext cx="833" cy="360"/>
            </a:xfrm>
            <a:prstGeom prst="rect">
              <a:avLst/>
            </a:prstGeom>
            <a:noFill/>
            <a:ln w="12700">
              <a:noFill/>
              <a:miter lim="800000"/>
              <a:headEnd/>
              <a:tailEnd/>
            </a:ln>
          </p:spPr>
          <p:txBody>
            <a:bodyPr wrap="none" lIns="90488" tIns="44450" rIns="90488" bIns="44450">
              <a:spAutoFit/>
            </a:bodyPr>
            <a:lstStyle/>
            <a:p>
              <a:r>
                <a:rPr lang="en-US" altLang="zh-CN" sz="1600" b="1" dirty="0" err="1">
                  <a:ea typeface="微软雅黑" panose="020B0503020204020204" pitchFamily="34" charset="-122"/>
                </a:rPr>
                <a:t>MBus</a:t>
              </a:r>
              <a:r>
                <a:rPr lang="en-US" altLang="zh-CN" sz="1600" b="1" dirty="0">
                  <a:ea typeface="微软雅黑" panose="020B0503020204020204" pitchFamily="34" charset="-122"/>
                </a:rPr>
                <a:t> control</a:t>
              </a:r>
            </a:p>
            <a:p>
              <a:r>
                <a:rPr lang="en-US" altLang="zh-CN" sz="1600" b="1" dirty="0">
                  <a:ea typeface="微软雅黑" panose="020B0503020204020204" pitchFamily="34" charset="-122"/>
                </a:rPr>
                <a:t>M-S Adapter</a:t>
              </a:r>
            </a:p>
          </p:txBody>
        </p:sp>
        <p:sp>
          <p:nvSpPr>
            <p:cNvPr id="31794" name="Line 55"/>
            <p:cNvSpPr>
              <a:spLocks noChangeShapeType="1"/>
            </p:cNvSpPr>
            <p:nvPr/>
          </p:nvSpPr>
          <p:spPr bwMode="auto">
            <a:xfrm>
              <a:off x="3072" y="2226"/>
              <a:ext cx="0" cy="204"/>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795" name="Line 56"/>
            <p:cNvSpPr>
              <a:spLocks noChangeShapeType="1"/>
            </p:cNvSpPr>
            <p:nvPr/>
          </p:nvSpPr>
          <p:spPr bwMode="auto">
            <a:xfrm>
              <a:off x="3072" y="2796"/>
              <a:ext cx="0" cy="1176"/>
            </a:xfrm>
            <a:prstGeom prst="line">
              <a:avLst/>
            </a:prstGeom>
            <a:noFill/>
            <a:ln w="38100" cmpd="dbl">
              <a:solidFill>
                <a:schemeClr val="tx1"/>
              </a:solidFill>
              <a:round/>
              <a:headEnd/>
              <a:tailEnd/>
            </a:ln>
          </p:spPr>
          <p:txBody>
            <a:bodyPr/>
            <a:lstStyle/>
            <a:p>
              <a:endParaRPr lang="zh-CN" altLang="en-US" dirty="0">
                <a:ea typeface="微软雅黑" panose="020B0503020204020204" pitchFamily="34" charset="-122"/>
              </a:endParaRPr>
            </a:p>
          </p:txBody>
        </p:sp>
        <p:sp>
          <p:nvSpPr>
            <p:cNvPr id="31796" name="Rectangle 57"/>
            <p:cNvSpPr>
              <a:spLocks noChangeArrowheads="1"/>
            </p:cNvSpPr>
            <p:nvPr/>
          </p:nvSpPr>
          <p:spPr bwMode="auto">
            <a:xfrm>
              <a:off x="3063" y="2818"/>
              <a:ext cx="431" cy="227"/>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2"/>
                  </a:solidFill>
                  <a:ea typeface="微软雅黑" panose="020B0503020204020204" pitchFamily="34" charset="-122"/>
                </a:rPr>
                <a:t>SBus</a:t>
              </a:r>
              <a:endParaRPr lang="en-US" altLang="zh-CN" dirty="0">
                <a:solidFill>
                  <a:schemeClr val="accent2"/>
                </a:solidFill>
                <a:ea typeface="微软雅黑" panose="020B0503020204020204" pitchFamily="34" charset="-122"/>
              </a:endParaRPr>
            </a:p>
          </p:txBody>
        </p:sp>
        <p:sp>
          <p:nvSpPr>
            <p:cNvPr id="31797" name="Rectangle 58"/>
            <p:cNvSpPr>
              <a:spLocks noChangeArrowheads="1"/>
            </p:cNvSpPr>
            <p:nvPr/>
          </p:nvSpPr>
          <p:spPr bwMode="auto">
            <a:xfrm>
              <a:off x="4468" y="1876"/>
              <a:ext cx="42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98" name="Line 59"/>
            <p:cNvSpPr>
              <a:spLocks noChangeShapeType="1"/>
            </p:cNvSpPr>
            <p:nvPr/>
          </p:nvSpPr>
          <p:spPr bwMode="auto">
            <a:xfrm>
              <a:off x="4704" y="2130"/>
              <a:ext cx="0" cy="60"/>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grpSp>
          <p:nvGrpSpPr>
            <p:cNvPr id="4" name="Group 60"/>
            <p:cNvGrpSpPr>
              <a:grpSpLocks/>
            </p:cNvGrpSpPr>
            <p:nvPr/>
          </p:nvGrpSpPr>
          <p:grpSpPr bwMode="auto">
            <a:xfrm>
              <a:off x="1348" y="2116"/>
              <a:ext cx="232" cy="136"/>
              <a:chOff x="1348" y="2116"/>
              <a:chExt cx="232" cy="136"/>
            </a:xfrm>
          </p:grpSpPr>
          <p:sp>
            <p:nvSpPr>
              <p:cNvPr id="31837" name="Rectangle 61"/>
              <p:cNvSpPr>
                <a:spLocks noChangeArrowheads="1"/>
              </p:cNvSpPr>
              <p:nvPr/>
            </p:nvSpPr>
            <p:spPr bwMode="auto">
              <a:xfrm>
                <a:off x="1348" y="2116"/>
                <a:ext cx="232" cy="136"/>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38" name="Line 62"/>
              <p:cNvSpPr>
                <a:spLocks noChangeShapeType="1"/>
              </p:cNvSpPr>
              <p:nvPr/>
            </p:nvSpPr>
            <p:spPr bwMode="auto">
              <a:xfrm>
                <a:off x="1536"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39" name="Line 63"/>
              <p:cNvSpPr>
                <a:spLocks noChangeShapeType="1"/>
              </p:cNvSpPr>
              <p:nvPr/>
            </p:nvSpPr>
            <p:spPr bwMode="auto">
              <a:xfrm>
                <a:off x="1488"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0" name="Line 64"/>
              <p:cNvSpPr>
                <a:spLocks noChangeShapeType="1"/>
              </p:cNvSpPr>
              <p:nvPr/>
            </p:nvSpPr>
            <p:spPr bwMode="auto">
              <a:xfrm>
                <a:off x="1440"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1" name="Line 65"/>
              <p:cNvSpPr>
                <a:spLocks noChangeShapeType="1"/>
              </p:cNvSpPr>
              <p:nvPr/>
            </p:nvSpPr>
            <p:spPr bwMode="auto">
              <a:xfrm>
                <a:off x="1392"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sp>
          <p:nvSpPr>
            <p:cNvPr id="31800" name="Freeform 66"/>
            <p:cNvSpPr>
              <a:spLocks noChangeArrowheads="1"/>
            </p:cNvSpPr>
            <p:nvPr/>
          </p:nvSpPr>
          <p:spPr bwMode="auto">
            <a:xfrm>
              <a:off x="1680" y="1968"/>
              <a:ext cx="145" cy="289"/>
            </a:xfrm>
            <a:custGeom>
              <a:avLst/>
              <a:gdLst>
                <a:gd name="T0" fmla="*/ 0 w 145"/>
                <a:gd name="T1" fmla="*/ 288 h 289"/>
                <a:gd name="T2" fmla="*/ 0 w 145"/>
                <a:gd name="T3" fmla="*/ 192 h 289"/>
                <a:gd name="T4" fmla="*/ 48 w 145"/>
                <a:gd name="T5" fmla="*/ 144 h 289"/>
                <a:gd name="T6" fmla="*/ 0 w 145"/>
                <a:gd name="T7" fmla="*/ 96 h 289"/>
                <a:gd name="T8" fmla="*/ 0 w 145"/>
                <a:gd name="T9" fmla="*/ 0 h 289"/>
                <a:gd name="T10" fmla="*/ 144 w 145"/>
                <a:gd name="T11" fmla="*/ 96 h 289"/>
                <a:gd name="T12" fmla="*/ 144 w 145"/>
                <a:gd name="T13" fmla="*/ 192 h 289"/>
                <a:gd name="T14" fmla="*/ 0 w 145"/>
                <a:gd name="T15" fmla="*/ 288 h 289"/>
                <a:gd name="T16" fmla="*/ 0 60000 65536"/>
                <a:gd name="T17" fmla="*/ 0 60000 65536"/>
                <a:gd name="T18" fmla="*/ 0 60000 65536"/>
                <a:gd name="T19" fmla="*/ 0 60000 65536"/>
                <a:gd name="T20" fmla="*/ 0 60000 65536"/>
                <a:gd name="T21" fmla="*/ 0 60000 65536"/>
                <a:gd name="T22" fmla="*/ 0 60000 65536"/>
                <a:gd name="T23" fmla="*/ 0 60000 65536"/>
                <a:gd name="T24" fmla="*/ 0 w 145"/>
                <a:gd name="T25" fmla="*/ 0 h 289"/>
                <a:gd name="T26" fmla="*/ 145 w 145"/>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 h="289">
                  <a:moveTo>
                    <a:pt x="0" y="288"/>
                  </a:moveTo>
                  <a:lnTo>
                    <a:pt x="0" y="192"/>
                  </a:lnTo>
                  <a:lnTo>
                    <a:pt x="48" y="144"/>
                  </a:lnTo>
                  <a:lnTo>
                    <a:pt x="0" y="96"/>
                  </a:lnTo>
                  <a:lnTo>
                    <a:pt x="0" y="0"/>
                  </a:lnTo>
                  <a:lnTo>
                    <a:pt x="144" y="96"/>
                  </a:lnTo>
                  <a:lnTo>
                    <a:pt x="144" y="192"/>
                  </a:lnTo>
                  <a:lnTo>
                    <a:pt x="0" y="288"/>
                  </a:lnTo>
                </a:path>
              </a:pathLst>
            </a:custGeom>
            <a:noFill/>
            <a:ln w="12700" cap="rnd">
              <a:solidFill>
                <a:schemeClr val="tx1"/>
              </a:solidFill>
              <a:round/>
              <a:headEnd/>
              <a:tailEnd/>
            </a:ln>
          </p:spPr>
          <p:txBody>
            <a:bodyPr/>
            <a:lstStyle/>
            <a:p>
              <a:endParaRPr lang="zh-CN" altLang="en-US" dirty="0">
                <a:ea typeface="微软雅黑" panose="020B0503020204020204" pitchFamily="34" charset="-122"/>
              </a:endParaRPr>
            </a:p>
          </p:txBody>
        </p:sp>
        <p:sp>
          <p:nvSpPr>
            <p:cNvPr id="31801" name="Freeform 67"/>
            <p:cNvSpPr>
              <a:spLocks noChangeArrowheads="1"/>
            </p:cNvSpPr>
            <p:nvPr/>
          </p:nvSpPr>
          <p:spPr bwMode="auto">
            <a:xfrm>
              <a:off x="1920" y="1872"/>
              <a:ext cx="145" cy="289"/>
            </a:xfrm>
            <a:custGeom>
              <a:avLst/>
              <a:gdLst>
                <a:gd name="T0" fmla="*/ 0 w 145"/>
                <a:gd name="T1" fmla="*/ 288 h 289"/>
                <a:gd name="T2" fmla="*/ 0 w 145"/>
                <a:gd name="T3" fmla="*/ 192 h 289"/>
                <a:gd name="T4" fmla="*/ 48 w 145"/>
                <a:gd name="T5" fmla="*/ 144 h 289"/>
                <a:gd name="T6" fmla="*/ 0 w 145"/>
                <a:gd name="T7" fmla="*/ 96 h 289"/>
                <a:gd name="T8" fmla="*/ 0 w 145"/>
                <a:gd name="T9" fmla="*/ 0 h 289"/>
                <a:gd name="T10" fmla="*/ 144 w 145"/>
                <a:gd name="T11" fmla="*/ 96 h 289"/>
                <a:gd name="T12" fmla="*/ 144 w 145"/>
                <a:gd name="T13" fmla="*/ 192 h 289"/>
                <a:gd name="T14" fmla="*/ 0 w 145"/>
                <a:gd name="T15" fmla="*/ 288 h 289"/>
                <a:gd name="T16" fmla="*/ 0 60000 65536"/>
                <a:gd name="T17" fmla="*/ 0 60000 65536"/>
                <a:gd name="T18" fmla="*/ 0 60000 65536"/>
                <a:gd name="T19" fmla="*/ 0 60000 65536"/>
                <a:gd name="T20" fmla="*/ 0 60000 65536"/>
                <a:gd name="T21" fmla="*/ 0 60000 65536"/>
                <a:gd name="T22" fmla="*/ 0 60000 65536"/>
                <a:gd name="T23" fmla="*/ 0 60000 65536"/>
                <a:gd name="T24" fmla="*/ 0 w 145"/>
                <a:gd name="T25" fmla="*/ 0 h 289"/>
                <a:gd name="T26" fmla="*/ 145 w 145"/>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 h="289">
                  <a:moveTo>
                    <a:pt x="0" y="288"/>
                  </a:moveTo>
                  <a:lnTo>
                    <a:pt x="0" y="192"/>
                  </a:lnTo>
                  <a:lnTo>
                    <a:pt x="48" y="144"/>
                  </a:lnTo>
                  <a:lnTo>
                    <a:pt x="0" y="96"/>
                  </a:lnTo>
                  <a:lnTo>
                    <a:pt x="0" y="0"/>
                  </a:lnTo>
                  <a:lnTo>
                    <a:pt x="144" y="96"/>
                  </a:lnTo>
                  <a:lnTo>
                    <a:pt x="144" y="192"/>
                  </a:lnTo>
                  <a:lnTo>
                    <a:pt x="0" y="288"/>
                  </a:lnTo>
                </a:path>
              </a:pathLst>
            </a:custGeom>
            <a:noFill/>
            <a:ln w="12700" cap="rnd">
              <a:solidFill>
                <a:schemeClr val="tx1"/>
              </a:solidFill>
              <a:round/>
              <a:headEnd/>
              <a:tailEnd/>
            </a:ln>
          </p:spPr>
          <p:txBody>
            <a:bodyPr/>
            <a:lstStyle/>
            <a:p>
              <a:endParaRPr lang="zh-CN" altLang="en-US" dirty="0">
                <a:ea typeface="微软雅黑" panose="020B0503020204020204" pitchFamily="34" charset="-122"/>
              </a:endParaRPr>
            </a:p>
          </p:txBody>
        </p:sp>
        <p:sp>
          <p:nvSpPr>
            <p:cNvPr id="31802" name="Line 68"/>
            <p:cNvSpPr>
              <a:spLocks noChangeShapeType="1"/>
            </p:cNvSpPr>
            <p:nvPr/>
          </p:nvSpPr>
          <p:spPr bwMode="auto">
            <a:xfrm>
              <a:off x="1828" y="2112"/>
              <a:ext cx="88"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03" name="Line 69"/>
            <p:cNvSpPr>
              <a:spLocks noChangeShapeType="1"/>
            </p:cNvSpPr>
            <p:nvPr/>
          </p:nvSpPr>
          <p:spPr bwMode="auto">
            <a:xfrm flipH="1" flipV="1">
              <a:off x="2396" y="1196"/>
              <a:ext cx="824" cy="200"/>
            </a:xfrm>
            <a:prstGeom prst="line">
              <a:avLst/>
            </a:prstGeom>
            <a:noFill/>
            <a:ln w="12700">
              <a:solidFill>
                <a:schemeClr val="tx1"/>
              </a:solidFill>
              <a:prstDash val="sysDot"/>
              <a:round/>
              <a:headEnd/>
              <a:tailEnd/>
            </a:ln>
          </p:spPr>
          <p:txBody>
            <a:bodyPr/>
            <a:lstStyle/>
            <a:p>
              <a:endParaRPr lang="zh-CN" altLang="en-US" dirty="0">
                <a:ea typeface="微软雅黑" panose="020B0503020204020204" pitchFamily="34" charset="-122"/>
              </a:endParaRPr>
            </a:p>
          </p:txBody>
        </p:sp>
        <p:sp>
          <p:nvSpPr>
            <p:cNvPr id="31804" name="Line 70"/>
            <p:cNvSpPr>
              <a:spLocks noChangeShapeType="1"/>
            </p:cNvSpPr>
            <p:nvPr/>
          </p:nvSpPr>
          <p:spPr bwMode="auto">
            <a:xfrm flipH="1">
              <a:off x="2396" y="1684"/>
              <a:ext cx="824" cy="2008"/>
            </a:xfrm>
            <a:prstGeom prst="line">
              <a:avLst/>
            </a:prstGeom>
            <a:noFill/>
            <a:ln w="12700">
              <a:solidFill>
                <a:schemeClr val="tx1"/>
              </a:solidFill>
              <a:prstDash val="sysDot"/>
              <a:round/>
              <a:headEnd/>
              <a:tailEnd/>
            </a:ln>
          </p:spPr>
          <p:txBody>
            <a:bodyPr/>
            <a:lstStyle/>
            <a:p>
              <a:endParaRPr lang="zh-CN" altLang="en-US" dirty="0">
                <a:ea typeface="微软雅黑" panose="020B0503020204020204" pitchFamily="34" charset="-122"/>
              </a:endParaRPr>
            </a:p>
          </p:txBody>
        </p:sp>
        <p:sp>
          <p:nvSpPr>
            <p:cNvPr id="31805" name="Rectangle 71"/>
            <p:cNvSpPr>
              <a:spLocks noChangeArrowheads="1"/>
            </p:cNvSpPr>
            <p:nvPr/>
          </p:nvSpPr>
          <p:spPr bwMode="auto">
            <a:xfrm>
              <a:off x="4887" y="1763"/>
              <a:ext cx="707" cy="398"/>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DRAM </a:t>
              </a:r>
            </a:p>
            <a:p>
              <a:r>
                <a:rPr lang="en-US" altLang="zh-CN" dirty="0">
                  <a:solidFill>
                    <a:schemeClr val="accent1"/>
                  </a:solidFill>
                  <a:ea typeface="微软雅黑" panose="020B0503020204020204" pitchFamily="34" charset="-122"/>
                </a:rPr>
                <a:t>Controller</a:t>
              </a:r>
            </a:p>
          </p:txBody>
        </p:sp>
        <p:sp>
          <p:nvSpPr>
            <p:cNvPr id="31806" name="Rectangle 72"/>
            <p:cNvSpPr>
              <a:spLocks noChangeArrowheads="1"/>
            </p:cNvSpPr>
            <p:nvPr/>
          </p:nvSpPr>
          <p:spPr bwMode="auto">
            <a:xfrm>
              <a:off x="4468" y="1636"/>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07" name="Rectangle 73"/>
            <p:cNvSpPr>
              <a:spLocks noChangeArrowheads="1"/>
            </p:cNvSpPr>
            <p:nvPr/>
          </p:nvSpPr>
          <p:spPr bwMode="auto">
            <a:xfrm>
              <a:off x="4468" y="1492"/>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08" name="Rectangle 74"/>
            <p:cNvSpPr>
              <a:spLocks noChangeArrowheads="1"/>
            </p:cNvSpPr>
            <p:nvPr/>
          </p:nvSpPr>
          <p:spPr bwMode="auto">
            <a:xfrm>
              <a:off x="4468" y="1348"/>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09" name="Rectangle 75"/>
            <p:cNvSpPr>
              <a:spLocks noChangeArrowheads="1"/>
            </p:cNvSpPr>
            <p:nvPr/>
          </p:nvSpPr>
          <p:spPr bwMode="auto">
            <a:xfrm>
              <a:off x="4468" y="1204"/>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10" name="Rectangle 76"/>
            <p:cNvSpPr>
              <a:spLocks noChangeArrowheads="1"/>
            </p:cNvSpPr>
            <p:nvPr/>
          </p:nvSpPr>
          <p:spPr bwMode="auto">
            <a:xfrm>
              <a:off x="3220" y="3124"/>
              <a:ext cx="42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11" name="Rectangle 77"/>
            <p:cNvSpPr>
              <a:spLocks noChangeArrowheads="1"/>
            </p:cNvSpPr>
            <p:nvPr/>
          </p:nvSpPr>
          <p:spPr bwMode="auto">
            <a:xfrm>
              <a:off x="3207" y="3087"/>
              <a:ext cx="362" cy="303"/>
            </a:xfrm>
            <a:prstGeom prst="rect">
              <a:avLst/>
            </a:prstGeom>
            <a:noFill/>
            <a:ln w="12700">
              <a:noFill/>
              <a:miter lim="800000"/>
              <a:headEnd/>
              <a:tailEnd/>
            </a:ln>
          </p:spPr>
          <p:txBody>
            <a:bodyPr wrap="none" lIns="90488" tIns="44450" rIns="90488" bIns="44450">
              <a:spAutoFit/>
            </a:bodyPr>
            <a:lstStyle/>
            <a:p>
              <a:r>
                <a:rPr lang="en-US" altLang="zh-CN" sz="1400" dirty="0" err="1">
                  <a:solidFill>
                    <a:schemeClr val="accent1"/>
                  </a:solidFill>
                  <a:ea typeface="微软雅黑" panose="020B0503020204020204" pitchFamily="34" charset="-122"/>
                </a:rPr>
                <a:t>SBus</a:t>
              </a:r>
              <a:endParaRPr lang="en-US" altLang="zh-CN" sz="1400" dirty="0">
                <a:solidFill>
                  <a:schemeClr val="accent1"/>
                </a:solidFill>
                <a:ea typeface="微软雅黑" panose="020B0503020204020204" pitchFamily="34" charset="-122"/>
              </a:endParaRPr>
            </a:p>
            <a:p>
              <a:r>
                <a:rPr lang="en-US" altLang="zh-CN" sz="1200" dirty="0">
                  <a:solidFill>
                    <a:schemeClr val="accent1"/>
                  </a:solidFill>
                  <a:ea typeface="微软雅黑" panose="020B0503020204020204" pitchFamily="34" charset="-122"/>
                </a:rPr>
                <a:t>DMA</a:t>
              </a:r>
            </a:p>
          </p:txBody>
        </p:sp>
        <p:sp>
          <p:nvSpPr>
            <p:cNvPr id="31812" name="Line 78"/>
            <p:cNvSpPr>
              <a:spLocks noChangeShapeType="1"/>
            </p:cNvSpPr>
            <p:nvPr/>
          </p:nvSpPr>
          <p:spPr bwMode="auto">
            <a:xfrm flipH="1">
              <a:off x="3068" y="3264"/>
              <a:ext cx="152"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13" name="Line 79"/>
            <p:cNvSpPr>
              <a:spLocks noChangeShapeType="1"/>
            </p:cNvSpPr>
            <p:nvPr/>
          </p:nvSpPr>
          <p:spPr bwMode="auto">
            <a:xfrm>
              <a:off x="3652" y="3168"/>
              <a:ext cx="28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14" name="Line 80"/>
            <p:cNvSpPr>
              <a:spLocks noChangeShapeType="1"/>
            </p:cNvSpPr>
            <p:nvPr/>
          </p:nvSpPr>
          <p:spPr bwMode="auto">
            <a:xfrm>
              <a:off x="3652" y="3312"/>
              <a:ext cx="28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15" name="Rectangle 81"/>
            <p:cNvSpPr>
              <a:spLocks noChangeArrowheads="1"/>
            </p:cNvSpPr>
            <p:nvPr/>
          </p:nvSpPr>
          <p:spPr bwMode="auto">
            <a:xfrm>
              <a:off x="3927" y="3010"/>
              <a:ext cx="400"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2"/>
                  </a:solidFill>
                  <a:ea typeface="微软雅黑" panose="020B0503020204020204" pitchFamily="34" charset="-122"/>
                </a:rPr>
                <a:t>SCSI</a:t>
              </a:r>
            </a:p>
          </p:txBody>
        </p:sp>
        <p:sp>
          <p:nvSpPr>
            <p:cNvPr id="31816" name="Rectangle 82"/>
            <p:cNvSpPr>
              <a:spLocks noChangeArrowheads="1"/>
            </p:cNvSpPr>
            <p:nvPr/>
          </p:nvSpPr>
          <p:spPr bwMode="auto">
            <a:xfrm>
              <a:off x="3927" y="3202"/>
              <a:ext cx="657" cy="225"/>
            </a:xfrm>
            <a:prstGeom prst="rect">
              <a:avLst/>
            </a:prstGeom>
            <a:noFill/>
            <a:ln w="12700">
              <a:noFill/>
              <a:miter lim="800000"/>
              <a:headEnd/>
              <a:tailEnd/>
            </a:ln>
          </p:spPr>
          <p:txBody>
            <a:bodyPr wrap="none" lIns="90488" tIns="44450" rIns="90488" bIns="44450">
              <a:spAutoFit/>
            </a:bodyPr>
            <a:lstStyle/>
            <a:p>
              <a:r>
                <a:rPr lang="en-US" altLang="zh-CN" dirty="0">
                  <a:solidFill>
                    <a:schemeClr val="accent2"/>
                  </a:solidFill>
                  <a:ea typeface="微软雅黑" panose="020B0503020204020204" pitchFamily="34" charset="-122"/>
                </a:rPr>
                <a:t>Ethernet</a:t>
              </a:r>
            </a:p>
          </p:txBody>
        </p:sp>
        <p:sp>
          <p:nvSpPr>
            <p:cNvPr id="31817" name="Rectangle 83"/>
            <p:cNvSpPr>
              <a:spLocks noChangeArrowheads="1"/>
            </p:cNvSpPr>
            <p:nvPr/>
          </p:nvSpPr>
          <p:spPr bwMode="auto">
            <a:xfrm>
              <a:off x="4756" y="2452"/>
              <a:ext cx="520" cy="184"/>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18" name="Line 84"/>
            <p:cNvSpPr>
              <a:spLocks noChangeShapeType="1"/>
            </p:cNvSpPr>
            <p:nvPr/>
          </p:nvSpPr>
          <p:spPr bwMode="auto">
            <a:xfrm>
              <a:off x="4992" y="2226"/>
              <a:ext cx="0" cy="204"/>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819" name="Line 85"/>
            <p:cNvSpPr>
              <a:spLocks noChangeShapeType="1"/>
            </p:cNvSpPr>
            <p:nvPr/>
          </p:nvSpPr>
          <p:spPr bwMode="auto">
            <a:xfrm>
              <a:off x="4896" y="2644"/>
              <a:ext cx="0" cy="114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0" name="Rectangle 86"/>
            <p:cNvSpPr>
              <a:spLocks noChangeArrowheads="1"/>
            </p:cNvSpPr>
            <p:nvPr/>
          </p:nvSpPr>
          <p:spPr bwMode="auto">
            <a:xfrm>
              <a:off x="4887" y="2640"/>
              <a:ext cx="446" cy="208"/>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tx2"/>
                  </a:solidFill>
                  <a:ea typeface="微软雅黑" panose="020B0503020204020204" pitchFamily="34" charset="-122"/>
                </a:rPr>
                <a:t>STDIO</a:t>
              </a:r>
            </a:p>
          </p:txBody>
        </p:sp>
        <p:sp>
          <p:nvSpPr>
            <p:cNvPr id="31821" name="Line 87"/>
            <p:cNvSpPr>
              <a:spLocks noChangeShapeType="1"/>
            </p:cNvSpPr>
            <p:nvPr/>
          </p:nvSpPr>
          <p:spPr bwMode="auto">
            <a:xfrm>
              <a:off x="4900" y="2928"/>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2" name="Rectangle 88"/>
            <p:cNvSpPr>
              <a:spLocks noChangeArrowheads="1"/>
            </p:cNvSpPr>
            <p:nvPr/>
          </p:nvSpPr>
          <p:spPr bwMode="auto">
            <a:xfrm>
              <a:off x="5079" y="2847"/>
              <a:ext cx="375" cy="189"/>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serial</a:t>
              </a:r>
            </a:p>
          </p:txBody>
        </p:sp>
        <p:sp>
          <p:nvSpPr>
            <p:cNvPr id="31823" name="Line 89"/>
            <p:cNvSpPr>
              <a:spLocks noChangeShapeType="1"/>
            </p:cNvSpPr>
            <p:nvPr/>
          </p:nvSpPr>
          <p:spPr bwMode="auto">
            <a:xfrm>
              <a:off x="4900" y="3120"/>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4" name="Line 90"/>
            <p:cNvSpPr>
              <a:spLocks noChangeShapeType="1"/>
            </p:cNvSpPr>
            <p:nvPr/>
          </p:nvSpPr>
          <p:spPr bwMode="auto">
            <a:xfrm>
              <a:off x="4900" y="3312"/>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5" name="Line 91"/>
            <p:cNvSpPr>
              <a:spLocks noChangeShapeType="1"/>
            </p:cNvSpPr>
            <p:nvPr/>
          </p:nvSpPr>
          <p:spPr bwMode="auto">
            <a:xfrm>
              <a:off x="4900" y="3168"/>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6" name="Rectangle 92"/>
            <p:cNvSpPr>
              <a:spLocks noChangeArrowheads="1"/>
            </p:cNvSpPr>
            <p:nvPr/>
          </p:nvSpPr>
          <p:spPr bwMode="auto">
            <a:xfrm>
              <a:off x="5079" y="2991"/>
              <a:ext cx="292" cy="189"/>
            </a:xfrm>
            <a:prstGeom prst="rect">
              <a:avLst/>
            </a:prstGeom>
            <a:noFill/>
            <a:ln w="12700">
              <a:noFill/>
              <a:miter lim="800000"/>
              <a:headEnd/>
              <a:tailEnd/>
            </a:ln>
          </p:spPr>
          <p:txBody>
            <a:bodyPr wrap="none" lIns="90488" tIns="44450" rIns="90488" bIns="44450">
              <a:spAutoFit/>
            </a:bodyPr>
            <a:lstStyle/>
            <a:p>
              <a:r>
                <a:rPr lang="en-US" altLang="zh-CN" sz="1400" dirty="0" err="1">
                  <a:ea typeface="微软雅黑" panose="020B0503020204020204" pitchFamily="34" charset="-122"/>
                </a:rPr>
                <a:t>kbd</a:t>
              </a:r>
              <a:endParaRPr lang="en-US" altLang="zh-CN" sz="1400" dirty="0">
                <a:ea typeface="微软雅黑" panose="020B0503020204020204" pitchFamily="34" charset="-122"/>
              </a:endParaRPr>
            </a:p>
          </p:txBody>
        </p:sp>
        <p:sp>
          <p:nvSpPr>
            <p:cNvPr id="31827" name="Rectangle 93"/>
            <p:cNvSpPr>
              <a:spLocks noChangeArrowheads="1"/>
            </p:cNvSpPr>
            <p:nvPr/>
          </p:nvSpPr>
          <p:spPr bwMode="auto">
            <a:xfrm>
              <a:off x="5079" y="3087"/>
              <a:ext cx="448" cy="187"/>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mouse</a:t>
              </a:r>
            </a:p>
          </p:txBody>
        </p:sp>
        <p:sp>
          <p:nvSpPr>
            <p:cNvPr id="31828" name="Rectangle 94"/>
            <p:cNvSpPr>
              <a:spLocks noChangeArrowheads="1"/>
            </p:cNvSpPr>
            <p:nvPr/>
          </p:nvSpPr>
          <p:spPr bwMode="auto">
            <a:xfrm>
              <a:off x="5079" y="3231"/>
              <a:ext cx="386" cy="187"/>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audio</a:t>
              </a:r>
            </a:p>
          </p:txBody>
        </p:sp>
        <p:sp>
          <p:nvSpPr>
            <p:cNvPr id="31829" name="Rectangle 95"/>
            <p:cNvSpPr>
              <a:spLocks noChangeArrowheads="1"/>
            </p:cNvSpPr>
            <p:nvPr/>
          </p:nvSpPr>
          <p:spPr bwMode="auto">
            <a:xfrm>
              <a:off x="5079" y="3375"/>
              <a:ext cx="300" cy="189"/>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RTC</a:t>
              </a:r>
            </a:p>
          </p:txBody>
        </p:sp>
        <p:sp>
          <p:nvSpPr>
            <p:cNvPr id="31830" name="Rectangle 96"/>
            <p:cNvSpPr>
              <a:spLocks noChangeArrowheads="1"/>
            </p:cNvSpPr>
            <p:nvPr/>
          </p:nvSpPr>
          <p:spPr bwMode="auto">
            <a:xfrm>
              <a:off x="5079" y="3663"/>
              <a:ext cx="423" cy="189"/>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Floppy</a:t>
              </a:r>
            </a:p>
          </p:txBody>
        </p:sp>
        <p:sp>
          <p:nvSpPr>
            <p:cNvPr id="31831" name="Line 97"/>
            <p:cNvSpPr>
              <a:spLocks noChangeShapeType="1"/>
            </p:cNvSpPr>
            <p:nvPr/>
          </p:nvSpPr>
          <p:spPr bwMode="auto">
            <a:xfrm>
              <a:off x="4900" y="3456"/>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32" name="Line 98"/>
            <p:cNvSpPr>
              <a:spLocks noChangeShapeType="1"/>
            </p:cNvSpPr>
            <p:nvPr/>
          </p:nvSpPr>
          <p:spPr bwMode="auto">
            <a:xfrm>
              <a:off x="4900" y="3600"/>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33" name="Line 99"/>
            <p:cNvSpPr>
              <a:spLocks noChangeShapeType="1"/>
            </p:cNvSpPr>
            <p:nvPr/>
          </p:nvSpPr>
          <p:spPr bwMode="auto">
            <a:xfrm>
              <a:off x="4900" y="3744"/>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useBgFill="1">
          <p:nvSpPr>
            <p:cNvPr id="31834" name="Rectangle 100"/>
            <p:cNvSpPr>
              <a:spLocks noChangeArrowheads="1"/>
            </p:cNvSpPr>
            <p:nvPr/>
          </p:nvSpPr>
          <p:spPr bwMode="auto">
            <a:xfrm>
              <a:off x="3224" y="3512"/>
              <a:ext cx="656" cy="368"/>
            </a:xfrm>
            <a:prstGeom prst="rect">
              <a:avLst/>
            </a:prstGeom>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35" name="Line 101"/>
            <p:cNvSpPr>
              <a:spLocks noChangeShapeType="1"/>
            </p:cNvSpPr>
            <p:nvPr/>
          </p:nvSpPr>
          <p:spPr bwMode="auto">
            <a:xfrm flipH="1">
              <a:off x="3060" y="3744"/>
              <a:ext cx="168" cy="0"/>
            </a:xfrm>
            <a:prstGeom prst="line">
              <a:avLst/>
            </a:prstGeom>
            <a:noFill/>
            <a:ln w="38100" cmpd="dbl">
              <a:solidFill>
                <a:schemeClr val="tx1"/>
              </a:solidFill>
              <a:round/>
              <a:headEnd/>
              <a:tailEnd/>
            </a:ln>
          </p:spPr>
          <p:txBody>
            <a:bodyPr/>
            <a:lstStyle/>
            <a:p>
              <a:endParaRPr lang="zh-CN" altLang="en-US" dirty="0">
                <a:ea typeface="微软雅黑" panose="020B0503020204020204" pitchFamily="34" charset="-122"/>
              </a:endParaRPr>
            </a:p>
          </p:txBody>
        </p:sp>
        <p:sp>
          <p:nvSpPr>
            <p:cNvPr id="31836" name="Rectangle 102"/>
            <p:cNvSpPr>
              <a:spLocks noChangeArrowheads="1"/>
            </p:cNvSpPr>
            <p:nvPr/>
          </p:nvSpPr>
          <p:spPr bwMode="auto">
            <a:xfrm>
              <a:off x="3207" y="3490"/>
              <a:ext cx="466" cy="398"/>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1"/>
                  </a:solidFill>
                  <a:ea typeface="微软雅黑" panose="020B0503020204020204" pitchFamily="34" charset="-122"/>
                </a:rPr>
                <a:t>SBus</a:t>
              </a:r>
              <a:endParaRPr lang="en-US" altLang="zh-CN" dirty="0">
                <a:solidFill>
                  <a:schemeClr val="accent1"/>
                </a:solidFill>
                <a:ea typeface="微软雅黑" panose="020B0503020204020204" pitchFamily="34" charset="-122"/>
              </a:endParaRPr>
            </a:p>
            <a:p>
              <a:r>
                <a:rPr lang="en-US" altLang="zh-CN" dirty="0">
                  <a:solidFill>
                    <a:schemeClr val="accent1"/>
                  </a:solidFill>
                  <a:ea typeface="微软雅黑" panose="020B0503020204020204" pitchFamily="34" charset="-122"/>
                </a:rPr>
                <a:t>Cards</a:t>
              </a:r>
            </a:p>
          </p:txBody>
        </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p:txBody>
          <a:bodyPr/>
          <a:lstStyle/>
          <a:p>
            <a:r>
              <a:rPr lang="zh-CN" altLang="en-US" smtClean="0"/>
              <a:t>指令集架构</a:t>
            </a:r>
            <a:r>
              <a:rPr lang="en-US" altLang="zh-CN" smtClean="0"/>
              <a:t> vs.</a:t>
            </a:r>
            <a:r>
              <a:rPr lang="zh-CN" altLang="en-US" smtClean="0"/>
              <a:t>微体系结构</a:t>
            </a:r>
          </a:p>
        </p:txBody>
      </p:sp>
      <p:sp>
        <p:nvSpPr>
          <p:cNvPr id="33795" name="内容占位符 2"/>
          <p:cNvSpPr>
            <a:spLocks noGrp="1" noChangeArrowheads="1"/>
          </p:cNvSpPr>
          <p:nvPr>
            <p:ph idx="1"/>
          </p:nvPr>
        </p:nvSpPr>
        <p:spPr/>
        <p:txBody>
          <a:bodyPr>
            <a:normAutofit fontScale="77500" lnSpcReduction="20000"/>
          </a:bodyPr>
          <a:lstStyle/>
          <a:p>
            <a:r>
              <a:rPr lang="en-US" altLang="zh-CN" smtClean="0"/>
              <a:t>Architecture / Instruction Set Architecture (ISA)</a:t>
            </a:r>
          </a:p>
          <a:p>
            <a:pPr lvl="1"/>
            <a:r>
              <a:rPr lang="en-US" altLang="zh-CN" smtClean="0"/>
              <a:t>Class of ISA: register-memory or register-register architectures</a:t>
            </a:r>
          </a:p>
          <a:p>
            <a:pPr lvl="1"/>
            <a:r>
              <a:rPr lang="en-US" altLang="zh-CN" smtClean="0"/>
              <a:t>Programmer visible state (Register and Memory) </a:t>
            </a:r>
          </a:p>
          <a:p>
            <a:pPr lvl="1"/>
            <a:r>
              <a:rPr lang="en-US" altLang="zh-CN" smtClean="0"/>
              <a:t>Addressing Modes: how memory addresses are computed</a:t>
            </a:r>
          </a:p>
          <a:p>
            <a:pPr lvl="1"/>
            <a:r>
              <a:rPr lang="en-US" altLang="zh-CN" smtClean="0"/>
              <a:t>Data types and sizes for integer and floating-point operands</a:t>
            </a:r>
          </a:p>
          <a:p>
            <a:pPr lvl="1"/>
            <a:r>
              <a:rPr lang="en-US" altLang="zh-CN" smtClean="0"/>
              <a:t>Instructions, encoding, and operation</a:t>
            </a:r>
          </a:p>
          <a:p>
            <a:pPr lvl="1"/>
            <a:r>
              <a:rPr lang="en-US" altLang="zh-CN" smtClean="0"/>
              <a:t>Exception and Interrupt semantics</a:t>
            </a:r>
          </a:p>
          <a:p>
            <a:r>
              <a:rPr lang="en-US" altLang="zh-CN" smtClean="0"/>
              <a:t>Microarchitecture / Organization</a:t>
            </a:r>
          </a:p>
          <a:p>
            <a:pPr lvl="1"/>
            <a:r>
              <a:rPr lang="en-US" altLang="zh-CN" smtClean="0"/>
              <a:t>Tradeoffs on how to implement the ISA for speed, energy, cost</a:t>
            </a:r>
          </a:p>
          <a:p>
            <a:pPr lvl="1"/>
            <a:r>
              <a:rPr lang="en-US" altLang="zh-CN" smtClean="0"/>
              <a:t>Pipeline width and depth, cache size, peak power, bus width, execution order, etc</a:t>
            </a:r>
            <a:endParaRPr lang="zh-CN" altLang="en-US" dirty="0" smtClean="0"/>
          </a:p>
        </p:txBody>
      </p:sp>
      <p:sp>
        <p:nvSpPr>
          <p:cNvPr id="33796" name="日期占位符 3"/>
          <p:cNvSpPr>
            <a:spLocks noGrp="1" noChangeArrowheads="1"/>
          </p:cNvSpPr>
          <p:nvPr>
            <p:ph type="dt" sz="half" idx="10"/>
          </p:nvPr>
        </p:nvSpPr>
        <p:spPr/>
        <p:txBody>
          <a:bodyPr/>
          <a:lstStyle/>
          <a:p>
            <a:fld id="{98BB2979-3569-4A46-8616-CE61437FEE45}" type="datetime1">
              <a:rPr lang="en-US" altLang="zh-CN" smtClean="0"/>
              <a:pPr/>
              <a:t>3/4/2019</a:t>
            </a:fld>
            <a:endParaRPr lang="en-US" altLang="zh-CN" smtClean="0"/>
          </a:p>
        </p:txBody>
      </p:sp>
      <p:sp>
        <p:nvSpPr>
          <p:cNvPr id="33798" name="灯片编号占位符 1"/>
          <p:cNvSpPr>
            <a:spLocks noGrp="1" noChangeArrowheads="1"/>
          </p:cNvSpPr>
          <p:nvPr>
            <p:ph type="sldNum" sz="quarter" idx="12"/>
          </p:nvPr>
        </p:nvSpPr>
        <p:spPr/>
        <p:txBody>
          <a:bodyPr/>
          <a:lstStyle/>
          <a:p>
            <a:fld id="{C20DC086-C1F0-48AE-934B-2E0D5CC49041}" type="slidenum">
              <a:rPr lang="en-US" altLang="zh-CN" smtClean="0"/>
              <a:pPr/>
              <a:t>18</a:t>
            </a:fld>
            <a:endParaRPr lang="en-US" altLang="zh-CN"/>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p:txBody>
          <a:bodyPr/>
          <a:lstStyle/>
          <a:p>
            <a:r>
              <a:rPr lang="zh-CN" altLang="en-US" smtClean="0"/>
              <a:t>计算机体系结构设计者的任务</a:t>
            </a:r>
            <a:endParaRPr lang="en-US" altLang="en-US" smtClean="0"/>
          </a:p>
        </p:txBody>
      </p:sp>
      <p:sp>
        <p:nvSpPr>
          <p:cNvPr id="35843" name="Rectangle 5"/>
          <p:cNvSpPr>
            <a:spLocks noGrp="1" noChangeArrowheads="1"/>
          </p:cNvSpPr>
          <p:nvPr>
            <p:ph idx="1"/>
          </p:nvPr>
        </p:nvSpPr>
        <p:spPr/>
        <p:txBody>
          <a:bodyPr>
            <a:normAutofit fontScale="92500" lnSpcReduction="10000"/>
          </a:bodyPr>
          <a:lstStyle/>
          <a:p>
            <a:r>
              <a:rPr lang="zh-CN" altLang="en-US" dirty="0" smtClean="0"/>
              <a:t>设计和实现不同档次的计算机系统</a:t>
            </a:r>
            <a:endParaRPr lang="en-US" altLang="en-US" dirty="0" smtClean="0"/>
          </a:p>
          <a:p>
            <a:pPr lvl="1"/>
            <a:r>
              <a:rPr lang="en-US" altLang="en-US" dirty="0" smtClean="0"/>
              <a:t>Understand software demands</a:t>
            </a:r>
          </a:p>
          <a:p>
            <a:pPr lvl="1"/>
            <a:r>
              <a:rPr lang="en-US" altLang="en-US" dirty="0" smtClean="0"/>
              <a:t>Understand technology trends</a:t>
            </a:r>
          </a:p>
          <a:p>
            <a:pPr lvl="1"/>
            <a:r>
              <a:rPr lang="en-US" altLang="en-US" dirty="0" smtClean="0"/>
              <a:t>Understand architecture trends</a:t>
            </a:r>
          </a:p>
          <a:p>
            <a:pPr lvl="1"/>
            <a:r>
              <a:rPr lang="en-US" altLang="en-US" dirty="0" smtClean="0"/>
              <a:t>Understand economics of computer systems</a:t>
            </a:r>
          </a:p>
          <a:p>
            <a:r>
              <a:rPr lang="zh-CN" altLang="en-US" dirty="0" smtClean="0"/>
              <a:t>最大化性能、可编程性等指标</a:t>
            </a:r>
            <a:endParaRPr lang="en-US" altLang="en-US" dirty="0" smtClean="0"/>
          </a:p>
          <a:p>
            <a:pPr lvl="1"/>
            <a:r>
              <a:rPr lang="zh-CN" altLang="en-US" dirty="0" smtClean="0"/>
              <a:t>在一定的技术和成本的限制下</a:t>
            </a:r>
            <a:endParaRPr lang="en-US" altLang="en-US" dirty="0" smtClean="0"/>
          </a:p>
          <a:p>
            <a:r>
              <a:rPr lang="zh-CN" altLang="en-US" dirty="0" smtClean="0"/>
              <a:t>体系结构现状</a:t>
            </a:r>
            <a:r>
              <a:rPr lang="en-US" altLang="zh-CN" dirty="0" smtClean="0"/>
              <a:t>:</a:t>
            </a:r>
            <a:endParaRPr lang="en-US" altLang="en-US" dirty="0" smtClean="0"/>
          </a:p>
          <a:p>
            <a:pPr lvl="1"/>
            <a:r>
              <a:rPr lang="zh-CN" altLang="en-US" dirty="0" smtClean="0"/>
              <a:t>现代微处理器大多为多核处理器</a:t>
            </a:r>
            <a:endParaRPr lang="en-US" altLang="en-US" dirty="0" smtClean="0"/>
          </a:p>
          <a:p>
            <a:pPr lvl="1"/>
            <a:r>
              <a:rPr lang="zh-CN" altLang="en-US" dirty="0" smtClean="0"/>
              <a:t>单芯片中通常集成多个处理器核心</a:t>
            </a:r>
            <a:endParaRPr lang="en-US" altLang="en-US" dirty="0" smtClean="0"/>
          </a:p>
          <a:p>
            <a:pPr lvl="1"/>
            <a:r>
              <a:rPr lang="zh-CN" altLang="en-US" dirty="0" smtClean="0"/>
              <a:t>每个处理器核心支持多线程执行</a:t>
            </a:r>
            <a:endParaRPr lang="en-US" altLang="en-US" dirty="0" smtClean="0"/>
          </a:p>
        </p:txBody>
      </p:sp>
      <p:sp>
        <p:nvSpPr>
          <p:cNvPr id="35845" name="日期占位符 4"/>
          <p:cNvSpPr>
            <a:spLocks noGrp="1" noChangeArrowheads="1"/>
          </p:cNvSpPr>
          <p:nvPr>
            <p:ph type="dt" sz="half" idx="10"/>
          </p:nvPr>
        </p:nvSpPr>
        <p:spPr/>
        <p:txBody>
          <a:bodyPr/>
          <a:lstStyle/>
          <a:p>
            <a:fld id="{FC5C7137-9D08-486E-8727-40077271E10E}" type="datetime1">
              <a:rPr lang="en-US" altLang="zh-CN" smtClean="0"/>
              <a:pPr/>
              <a:t>3/4/2019</a:t>
            </a:fld>
            <a:endParaRPr lang="en-US" altLang="zh-CN" smtClean="0"/>
          </a:p>
        </p:txBody>
      </p:sp>
      <p:sp>
        <p:nvSpPr>
          <p:cNvPr id="35846" name="灯片编号占位符 1"/>
          <p:cNvSpPr>
            <a:spLocks noGrp="1" noChangeArrowheads="1"/>
          </p:cNvSpPr>
          <p:nvPr>
            <p:ph type="sldNum" sz="quarter" idx="12"/>
          </p:nvPr>
        </p:nvSpPr>
        <p:spPr/>
        <p:txBody>
          <a:bodyPr/>
          <a:lstStyle/>
          <a:p>
            <a:fld id="{7211FB71-CCE0-491D-B376-09E8D0CFA604}" type="slidenum">
              <a:rPr lang="en-US" altLang="zh-CN" smtClean="0"/>
              <a:pPr/>
              <a:t>19</a:t>
            </a:fld>
            <a:endParaRPr lang="en-US" altLang="zh-CN"/>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p:nvPr>
        </p:nvSpPr>
        <p:spPr/>
        <p:txBody>
          <a:bodyPr/>
          <a:lstStyle/>
          <a:p>
            <a:r>
              <a:rPr lang="en-US" altLang="zh-CN" smtClean="0"/>
              <a:t>Welcome to …… </a:t>
            </a:r>
            <a:endParaRPr lang="zh-CN" altLang="en-US" smtClean="0"/>
          </a:p>
        </p:txBody>
      </p:sp>
      <p:sp>
        <p:nvSpPr>
          <p:cNvPr id="7171" name="内容占位符 2"/>
          <p:cNvSpPr>
            <a:spLocks noGrp="1"/>
          </p:cNvSpPr>
          <p:nvPr>
            <p:ph idx="1"/>
          </p:nvPr>
        </p:nvSpPr>
        <p:spPr/>
        <p:txBody>
          <a:bodyPr>
            <a:normAutofit fontScale="92500" lnSpcReduction="10000"/>
          </a:bodyPr>
          <a:lstStyle/>
          <a:p>
            <a:r>
              <a:rPr lang="zh-CN" altLang="en-US" smtClean="0"/>
              <a:t>主讲：周学海</a:t>
            </a:r>
            <a:r>
              <a:rPr lang="en-US" altLang="zh-CN" smtClean="0"/>
              <a:t>(xhzhou@ustc.edu.cn)</a:t>
            </a:r>
          </a:p>
          <a:p>
            <a:r>
              <a:rPr lang="en-US" altLang="zh-CN" smtClean="0"/>
              <a:t>                   </a:t>
            </a:r>
          </a:p>
          <a:p>
            <a:r>
              <a:rPr lang="zh-CN" altLang="en-US" smtClean="0"/>
              <a:t>办公地点</a:t>
            </a:r>
            <a:r>
              <a:rPr lang="en-US" altLang="zh-CN" smtClean="0"/>
              <a:t>: </a:t>
            </a:r>
            <a:r>
              <a:rPr lang="zh-CN" altLang="en-US" smtClean="0"/>
              <a:t>嵌入式系统实验室</a:t>
            </a:r>
            <a:endParaRPr lang="en-US" altLang="zh-CN" smtClean="0"/>
          </a:p>
          <a:p>
            <a:r>
              <a:rPr lang="en-US" altLang="zh-CN" smtClean="0"/>
              <a:t>                   </a:t>
            </a:r>
            <a:r>
              <a:rPr lang="zh-CN" altLang="en-US" smtClean="0"/>
              <a:t>（西活北一层）</a:t>
            </a:r>
            <a:endParaRPr lang="en-US" altLang="zh-CN" smtClean="0"/>
          </a:p>
          <a:p>
            <a:r>
              <a:rPr lang="zh-CN" altLang="en-US" smtClean="0"/>
              <a:t>办公电话：</a:t>
            </a:r>
            <a:r>
              <a:rPr lang="en-US" altLang="zh-CN" smtClean="0"/>
              <a:t>0551-63606864</a:t>
            </a:r>
          </a:p>
          <a:p>
            <a:r>
              <a:rPr lang="en-US" altLang="zh-CN" smtClean="0"/>
              <a:t>                     0551-63492149</a:t>
            </a:r>
          </a:p>
          <a:p>
            <a:r>
              <a:rPr lang="zh-CN" altLang="en-US" smtClean="0"/>
              <a:t>课程主页</a:t>
            </a:r>
            <a:r>
              <a:rPr lang="en-US" altLang="zh-CN" smtClean="0"/>
              <a:t>: </a:t>
            </a:r>
          </a:p>
          <a:p>
            <a:r>
              <a:rPr lang="en-US" altLang="zh-CN" smtClean="0"/>
              <a:t>    </a:t>
            </a:r>
            <a:r>
              <a:rPr lang="en-US" altLang="zh-CN" smtClean="0">
                <a:hlinkClick r:id="rId3"/>
              </a:rPr>
              <a:t>http://staff.ustc.edu.cn/~xhzhou/CA-Spring2019/CA.html</a:t>
            </a:r>
            <a:endParaRPr lang="en-US" altLang="zh-CN" smtClean="0"/>
          </a:p>
          <a:p>
            <a:r>
              <a:rPr lang="en-US" altLang="zh-CN" smtClean="0"/>
              <a:t>      ….</a:t>
            </a:r>
            <a:endParaRPr lang="en-US" altLang="zh-CN" dirty="0" smtClean="0"/>
          </a:p>
        </p:txBody>
      </p:sp>
      <p:sp>
        <p:nvSpPr>
          <p:cNvPr id="6148" name="日期占位符 3"/>
          <p:cNvSpPr>
            <a:spLocks noGrp="1" noChangeArrowheads="1"/>
          </p:cNvSpPr>
          <p:nvPr>
            <p:ph type="dt" sz="half" idx="10"/>
          </p:nvPr>
        </p:nvSpPr>
        <p:spPr/>
        <p:txBody>
          <a:bodyPr/>
          <a:lstStyle/>
          <a:p>
            <a:fld id="{F9D1FCD2-29B2-4926-B81B-015E29004ADE}" type="datetime1">
              <a:rPr lang="en-US" altLang="zh-CN" smtClean="0"/>
              <a:pPr/>
              <a:t>3/4/2019</a:t>
            </a:fld>
            <a:endParaRPr lang="en-US" altLang="zh-CN" smtClean="0"/>
          </a:p>
        </p:txBody>
      </p:sp>
      <p:sp>
        <p:nvSpPr>
          <p:cNvPr id="6150" name="灯片编号占位符 1"/>
          <p:cNvSpPr>
            <a:spLocks noGrp="1" noChangeArrowheads="1"/>
          </p:cNvSpPr>
          <p:nvPr>
            <p:ph type="sldNum" sz="quarter" idx="12"/>
          </p:nvPr>
        </p:nvSpPr>
        <p:spPr/>
        <p:txBody>
          <a:bodyPr/>
          <a:lstStyle/>
          <a:p>
            <a:fld id="{6D25809D-F06C-4EA8-8D25-42734AA58C8D}" type="slidenum">
              <a:rPr lang="en-US" altLang="zh-CN" smtClean="0"/>
              <a:pPr/>
              <a:t>2</a:t>
            </a:fld>
            <a:endParaRPr lang="en-US" altLang="zh-CN"/>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3" name="Rectangle 30"/>
          <p:cNvSpPr>
            <a:spLocks noGrp="1" noChangeArrowheads="1"/>
          </p:cNvSpPr>
          <p:nvPr>
            <p:ph type="title"/>
          </p:nvPr>
        </p:nvSpPr>
        <p:spPr/>
        <p:txBody>
          <a:bodyPr/>
          <a:lstStyle/>
          <a:p>
            <a:pPr eaLnBrk="1" hangingPunct="1"/>
            <a:r>
              <a:rPr lang="zh-CN" altLang="en-US" sz="4000" dirty="0" smtClean="0"/>
              <a:t>计算机体系结构设计过程</a:t>
            </a:r>
          </a:p>
        </p:txBody>
      </p:sp>
      <p:sp>
        <p:nvSpPr>
          <p:cNvPr id="36866" name="日期占位符 3"/>
          <p:cNvSpPr>
            <a:spLocks noGrp="1" noChangeArrowheads="1"/>
          </p:cNvSpPr>
          <p:nvPr>
            <p:ph type="dt" sz="half" idx="10"/>
          </p:nvPr>
        </p:nvSpPr>
        <p:spPr>
          <a:noFill/>
          <a:ln>
            <a:headEnd/>
            <a:tailEnd/>
          </a:ln>
        </p:spPr>
        <p:txBody>
          <a:bodyPr>
            <a:prstTxWarp prst="textNoShape">
              <a:avLst/>
            </a:prstTxWarp>
          </a:bodyPr>
          <a:lstStyle/>
          <a:p>
            <a:fld id="{C247D133-5594-4AF0-9417-5C38A0B740CD}" type="datetime1">
              <a:rPr lang="en-US" altLang="zh-CN" smtClean="0"/>
              <a:pPr/>
              <a:t>3/4/2019</a:t>
            </a:fld>
            <a:endParaRPr lang="en-US" altLang="zh-CN" smtClean="0"/>
          </a:p>
        </p:txBody>
      </p:sp>
      <p:sp>
        <p:nvSpPr>
          <p:cNvPr id="36875" name="灯片编号占位符 1"/>
          <p:cNvSpPr>
            <a:spLocks noGrp="1" noChangeArrowheads="1"/>
          </p:cNvSpPr>
          <p:nvPr>
            <p:ph type="sldNum" sz="quarter" idx="12"/>
          </p:nvPr>
        </p:nvSpPr>
        <p:spPr>
          <a:noFill/>
          <a:ln>
            <a:headEnd/>
            <a:tailEnd/>
          </a:ln>
        </p:spPr>
        <p:txBody>
          <a:bodyPr/>
          <a:lstStyle/>
          <a:p>
            <a:fld id="{E783369D-F2CE-4F2C-9CCF-1ECBD9AB0BAA}" type="slidenum">
              <a:rPr lang="en-US" altLang="zh-CN"/>
              <a:pPr/>
              <a:t>20</a:t>
            </a:fld>
            <a:endParaRPr lang="en-US" altLang="zh-CN"/>
          </a:p>
        </p:txBody>
      </p:sp>
      <p:pic>
        <p:nvPicPr>
          <p:cNvPr id="36868" name="Picture 2"/>
          <p:cNvPicPr>
            <a:picLocks noChangeArrowheads="1"/>
          </p:cNvPicPr>
          <p:nvPr/>
        </p:nvPicPr>
        <p:blipFill>
          <a:blip r:embed="rId3"/>
          <a:srcRect/>
          <a:stretch>
            <a:fillRect/>
          </a:stretch>
        </p:blipFill>
        <p:spPr bwMode="auto">
          <a:xfrm>
            <a:off x="381000" y="1143000"/>
            <a:ext cx="2057400" cy="1905000"/>
          </a:xfrm>
          <a:prstGeom prst="rect">
            <a:avLst/>
          </a:prstGeom>
          <a:noFill/>
          <a:ln w="12700">
            <a:noFill/>
            <a:miter lim="800000"/>
            <a:headEnd/>
            <a:tailEnd/>
          </a:ln>
        </p:spPr>
      </p:pic>
      <p:sp>
        <p:nvSpPr>
          <p:cNvPr id="36869" name="Rectangle 3"/>
          <p:cNvSpPr>
            <a:spLocks noChangeArrowheads="1"/>
          </p:cNvSpPr>
          <p:nvPr/>
        </p:nvSpPr>
        <p:spPr bwMode="auto">
          <a:xfrm>
            <a:off x="3962400" y="1371600"/>
            <a:ext cx="4876800" cy="1316258"/>
          </a:xfrm>
          <a:prstGeom prst="rect">
            <a:avLst/>
          </a:prstGeom>
          <a:noFill/>
          <a:ln w="12700">
            <a:noFill/>
            <a:miter lim="800000"/>
            <a:headEnd/>
            <a:tailEnd/>
          </a:ln>
        </p:spPr>
        <p:txBody>
          <a:bodyPr lIns="63500" tIns="25400" rIns="63500" bIns="25400">
            <a:spAutoFit/>
          </a:bodyPr>
          <a:lstStyle/>
          <a:p>
            <a:pPr>
              <a:lnSpc>
                <a:spcPct val="130000"/>
              </a:lnSpc>
            </a:pPr>
            <a:r>
              <a:rPr lang="zh-CN" altLang="en-US" sz="2400" b="1" dirty="0">
                <a:solidFill>
                  <a:srgbClr val="800080"/>
                </a:solidFill>
                <a:latin typeface="微软雅黑" pitchFamily="34" charset="-122"/>
                <a:ea typeface="微软雅黑" pitchFamily="34" charset="-122"/>
              </a:rPr>
              <a:t>体系结构设计是循环渐进的过程:</a:t>
            </a:r>
          </a:p>
          <a:p>
            <a:pPr>
              <a:lnSpc>
                <a:spcPct val="85000"/>
              </a:lnSpc>
              <a:buFontTx/>
              <a:buChar char="•"/>
            </a:pPr>
            <a:r>
              <a:rPr lang="en-US" altLang="zh-CN" sz="2000" b="1" dirty="0">
                <a:latin typeface="微软雅黑" pitchFamily="34" charset="-122"/>
                <a:ea typeface="微软雅黑" pitchFamily="34" charset="-122"/>
              </a:rPr>
              <a:t>Search the possible design space</a:t>
            </a:r>
          </a:p>
          <a:p>
            <a:pPr>
              <a:lnSpc>
                <a:spcPct val="85000"/>
              </a:lnSpc>
              <a:buFontTx/>
              <a:buChar char="•"/>
            </a:pPr>
            <a:r>
              <a:rPr lang="en-US" altLang="zh-CN" sz="2000" b="1" dirty="0">
                <a:latin typeface="微软雅黑" pitchFamily="34" charset="-122"/>
                <a:ea typeface="微软雅黑" pitchFamily="34" charset="-122"/>
              </a:rPr>
              <a:t> Make selections </a:t>
            </a:r>
          </a:p>
          <a:p>
            <a:pPr>
              <a:lnSpc>
                <a:spcPct val="85000"/>
              </a:lnSpc>
              <a:buFontTx/>
              <a:buChar char="•"/>
            </a:pPr>
            <a:r>
              <a:rPr lang="en-US" altLang="zh-CN" sz="2000" b="1" dirty="0">
                <a:latin typeface="微软雅黑" pitchFamily="34" charset="-122"/>
                <a:ea typeface="微软雅黑" pitchFamily="34" charset="-122"/>
              </a:rPr>
              <a:t> Evaluate the selections made</a:t>
            </a:r>
            <a:endParaRPr lang="zh-CN" altLang="en-US" sz="2000" b="1" dirty="0">
              <a:latin typeface="微软雅黑" pitchFamily="34" charset="-122"/>
              <a:ea typeface="微软雅黑" pitchFamily="34" charset="-122"/>
            </a:endParaRPr>
          </a:p>
        </p:txBody>
      </p:sp>
      <p:grpSp>
        <p:nvGrpSpPr>
          <p:cNvPr id="2" name="Group 4"/>
          <p:cNvGrpSpPr>
            <a:grpSpLocks/>
          </p:cNvGrpSpPr>
          <p:nvPr/>
        </p:nvGrpSpPr>
        <p:grpSpPr bwMode="auto">
          <a:xfrm>
            <a:off x="6172200" y="3403600"/>
            <a:ext cx="2362200" cy="1263650"/>
            <a:chOff x="3644" y="1552"/>
            <a:chExt cx="1488" cy="796"/>
          </a:xfrm>
        </p:grpSpPr>
        <p:sp>
          <p:nvSpPr>
            <p:cNvPr id="36888" name="Line 5"/>
            <p:cNvSpPr>
              <a:spLocks noChangeShapeType="1"/>
            </p:cNvSpPr>
            <p:nvPr/>
          </p:nvSpPr>
          <p:spPr bwMode="auto">
            <a:xfrm>
              <a:off x="4320" y="1552"/>
              <a:ext cx="0" cy="16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89" name="Line 6"/>
            <p:cNvSpPr>
              <a:spLocks noChangeShapeType="1"/>
            </p:cNvSpPr>
            <p:nvPr/>
          </p:nvSpPr>
          <p:spPr bwMode="auto">
            <a:xfrm flipH="1">
              <a:off x="4112" y="1744"/>
              <a:ext cx="224" cy="112"/>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90" name="Line 7"/>
            <p:cNvSpPr>
              <a:spLocks noChangeShapeType="1"/>
            </p:cNvSpPr>
            <p:nvPr/>
          </p:nvSpPr>
          <p:spPr bwMode="auto">
            <a:xfrm>
              <a:off x="4144" y="1888"/>
              <a:ext cx="160" cy="112"/>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91" name="Line 8"/>
            <p:cNvSpPr>
              <a:spLocks noChangeShapeType="1"/>
            </p:cNvSpPr>
            <p:nvPr/>
          </p:nvSpPr>
          <p:spPr bwMode="auto">
            <a:xfrm flipH="1">
              <a:off x="4160" y="2032"/>
              <a:ext cx="176" cy="208"/>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92" name="Line 9"/>
            <p:cNvSpPr>
              <a:spLocks noChangeShapeType="1"/>
            </p:cNvSpPr>
            <p:nvPr/>
          </p:nvSpPr>
          <p:spPr bwMode="auto">
            <a:xfrm>
              <a:off x="4324" y="2020"/>
              <a:ext cx="184"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3" name="Line 10"/>
            <p:cNvSpPr>
              <a:spLocks noChangeShapeType="1"/>
            </p:cNvSpPr>
            <p:nvPr/>
          </p:nvSpPr>
          <p:spPr bwMode="auto">
            <a:xfrm flipH="1">
              <a:off x="3740" y="1876"/>
              <a:ext cx="392"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4" name="Line 11"/>
            <p:cNvSpPr>
              <a:spLocks noChangeShapeType="1"/>
            </p:cNvSpPr>
            <p:nvPr/>
          </p:nvSpPr>
          <p:spPr bwMode="auto">
            <a:xfrm>
              <a:off x="3748" y="2068"/>
              <a:ext cx="232" cy="28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5" name="Line 12"/>
            <p:cNvSpPr>
              <a:spLocks noChangeShapeType="1"/>
            </p:cNvSpPr>
            <p:nvPr/>
          </p:nvSpPr>
          <p:spPr bwMode="auto">
            <a:xfrm>
              <a:off x="4324" y="1732"/>
              <a:ext cx="52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6" name="Line 13"/>
            <p:cNvSpPr>
              <a:spLocks noChangeShapeType="1"/>
            </p:cNvSpPr>
            <p:nvPr/>
          </p:nvSpPr>
          <p:spPr bwMode="auto">
            <a:xfrm flipH="1">
              <a:off x="4700" y="1876"/>
              <a:ext cx="152"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7" name="Line 14"/>
            <p:cNvSpPr>
              <a:spLocks noChangeShapeType="1"/>
            </p:cNvSpPr>
            <p:nvPr/>
          </p:nvSpPr>
          <p:spPr bwMode="auto">
            <a:xfrm>
              <a:off x="4852" y="1876"/>
              <a:ext cx="280" cy="28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8" name="Line 15"/>
            <p:cNvSpPr>
              <a:spLocks noChangeShapeType="1"/>
            </p:cNvSpPr>
            <p:nvPr/>
          </p:nvSpPr>
          <p:spPr bwMode="auto">
            <a:xfrm flipH="1">
              <a:off x="3644" y="2068"/>
              <a:ext cx="104" cy="28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sp>
        <p:nvSpPr>
          <p:cNvPr id="36871" name="Rectangle 16"/>
          <p:cNvSpPr>
            <a:spLocks noChangeArrowheads="1"/>
          </p:cNvSpPr>
          <p:nvPr/>
        </p:nvSpPr>
        <p:spPr bwMode="auto">
          <a:xfrm>
            <a:off x="1828800" y="5334000"/>
            <a:ext cx="1566863" cy="361950"/>
          </a:xfrm>
          <a:prstGeom prst="rect">
            <a:avLst/>
          </a:prstGeom>
          <a:noFill/>
          <a:ln w="38100">
            <a:noFill/>
            <a:miter lim="800000"/>
            <a:headEnd/>
            <a:tailEnd/>
          </a:ln>
        </p:spPr>
        <p:txBody>
          <a:bodyPr lIns="63500" tIns="25400" rIns="63500" bIns="25400">
            <a:spAutoFit/>
          </a:bodyPr>
          <a:lstStyle/>
          <a:p>
            <a:pPr>
              <a:lnSpc>
                <a:spcPct val="85000"/>
              </a:lnSpc>
            </a:pPr>
            <a:r>
              <a:rPr lang="en-US" altLang="zh-CN" sz="2400" b="1" dirty="0">
                <a:ea typeface="微软雅黑" panose="020B0503020204020204" pitchFamily="34" charset="-122"/>
              </a:rPr>
              <a:t>Bad Ideas</a:t>
            </a:r>
          </a:p>
        </p:txBody>
      </p:sp>
      <p:grpSp>
        <p:nvGrpSpPr>
          <p:cNvPr id="3" name="Group 17"/>
          <p:cNvGrpSpPr>
            <a:grpSpLocks/>
          </p:cNvGrpSpPr>
          <p:nvPr/>
        </p:nvGrpSpPr>
        <p:grpSpPr bwMode="auto">
          <a:xfrm>
            <a:off x="0" y="2971801"/>
            <a:ext cx="6034088" cy="2747963"/>
            <a:chOff x="632" y="2176"/>
            <a:chExt cx="3801" cy="1731"/>
          </a:xfrm>
        </p:grpSpPr>
        <p:sp>
          <p:nvSpPr>
            <p:cNvPr id="36876" name="Oval 18" descr="20%"/>
            <p:cNvSpPr>
              <a:spLocks noChangeArrowheads="1"/>
            </p:cNvSpPr>
            <p:nvPr/>
          </p:nvSpPr>
          <p:spPr bwMode="auto">
            <a:xfrm>
              <a:off x="1876" y="2452"/>
              <a:ext cx="760" cy="760"/>
            </a:xfrm>
            <a:prstGeom prst="ellipse">
              <a:avLst/>
            </a:prstGeom>
            <a:blipFill dpi="0" rotWithShape="0">
              <a:blip r:embed="rId4"/>
              <a:srcRect/>
              <a:tile tx="0" ty="0" sx="100000" sy="100000" flip="none" algn="tl"/>
            </a:blipFill>
            <a:ln w="12700">
              <a:solidFill>
                <a:schemeClr val="tx1"/>
              </a:solidFill>
              <a:round/>
              <a:headEnd/>
              <a:tailEnd/>
            </a:ln>
            <a:effectLst>
              <a:outerShdw dist="107763" dir="2700000" algn="ctr" rotWithShape="0">
                <a:schemeClr val="bg2"/>
              </a:outerShdw>
            </a:effectLst>
          </p:spPr>
          <p:txBody>
            <a:bodyPr wrap="none" anchor="ctr"/>
            <a:lstStyle/>
            <a:p>
              <a:endParaRPr lang="zh-CN" altLang="en-US" dirty="0">
                <a:ea typeface="微软雅黑" panose="020B0503020204020204" pitchFamily="34" charset="-122"/>
              </a:endParaRPr>
            </a:p>
          </p:txBody>
        </p:sp>
        <p:sp>
          <p:nvSpPr>
            <p:cNvPr id="36877" name="Oval 19" descr="20%"/>
            <p:cNvSpPr>
              <a:spLocks noChangeArrowheads="1"/>
            </p:cNvSpPr>
            <p:nvPr/>
          </p:nvSpPr>
          <p:spPr bwMode="auto">
            <a:xfrm>
              <a:off x="2692" y="2692"/>
              <a:ext cx="472" cy="472"/>
            </a:xfrm>
            <a:prstGeom prst="ellipse">
              <a:avLst/>
            </a:prstGeom>
            <a:blipFill dpi="0" rotWithShape="0">
              <a:blip r:embed="rId4"/>
              <a:srcRect/>
              <a:tile tx="0" ty="0" sx="100000" sy="100000" flip="none" algn="tl"/>
            </a:blipFill>
            <a:ln w="12700">
              <a:solidFill>
                <a:schemeClr val="tx1"/>
              </a:solidFill>
              <a:round/>
              <a:headEnd/>
              <a:tailEnd/>
            </a:ln>
            <a:effectLst>
              <a:outerShdw dist="107763" dir="2700000" algn="ctr" rotWithShape="0">
                <a:schemeClr val="bg2"/>
              </a:outerShdw>
            </a:effectLst>
          </p:spPr>
          <p:txBody>
            <a:bodyPr wrap="none" anchor="ctr"/>
            <a:lstStyle/>
            <a:p>
              <a:endParaRPr lang="zh-CN" altLang="en-US" dirty="0">
                <a:ea typeface="微软雅黑" panose="020B0503020204020204" pitchFamily="34" charset="-122"/>
              </a:endParaRPr>
            </a:p>
          </p:txBody>
        </p:sp>
        <p:sp>
          <p:nvSpPr>
            <p:cNvPr id="36878" name="Oval 20" descr="20%"/>
            <p:cNvSpPr>
              <a:spLocks noChangeArrowheads="1"/>
            </p:cNvSpPr>
            <p:nvPr/>
          </p:nvSpPr>
          <p:spPr bwMode="auto">
            <a:xfrm>
              <a:off x="3220" y="2884"/>
              <a:ext cx="328" cy="280"/>
            </a:xfrm>
            <a:prstGeom prst="ellipse">
              <a:avLst/>
            </a:prstGeom>
            <a:blipFill dpi="0" rotWithShape="0">
              <a:blip r:embed="rId4"/>
              <a:srcRect/>
              <a:tile tx="0" ty="0" sx="100000" sy="100000" flip="none" algn="tl"/>
            </a:blipFill>
            <a:ln w="12700">
              <a:solidFill>
                <a:schemeClr val="tx1"/>
              </a:solidFill>
              <a:round/>
              <a:headEnd/>
              <a:tailEnd/>
            </a:ln>
            <a:effectLst>
              <a:outerShdw dist="107763" dir="2700000" algn="ctr" rotWithShape="0">
                <a:schemeClr val="bg2"/>
              </a:outerShdw>
            </a:effectLst>
          </p:spPr>
          <p:txBody>
            <a:bodyPr wrap="none" anchor="ctr"/>
            <a:lstStyle/>
            <a:p>
              <a:endParaRPr lang="zh-CN" altLang="en-US" dirty="0">
                <a:ea typeface="微软雅黑" panose="020B0503020204020204" pitchFamily="34" charset="-122"/>
              </a:endParaRPr>
            </a:p>
          </p:txBody>
        </p:sp>
        <p:sp>
          <p:nvSpPr>
            <p:cNvPr id="36879" name="Rectangle 21"/>
            <p:cNvSpPr>
              <a:spLocks noChangeArrowheads="1"/>
            </p:cNvSpPr>
            <p:nvPr/>
          </p:nvSpPr>
          <p:spPr bwMode="auto">
            <a:xfrm>
              <a:off x="632" y="2176"/>
              <a:ext cx="837" cy="251"/>
            </a:xfrm>
            <a:prstGeom prst="rect">
              <a:avLst/>
            </a:prstGeom>
            <a:noFill/>
            <a:ln w="12700">
              <a:noFill/>
              <a:miter lim="800000"/>
              <a:headEnd/>
              <a:tailEnd/>
            </a:ln>
          </p:spPr>
          <p:txBody>
            <a:bodyPr wrap="none" lIns="63500" tIns="25400" rIns="63500" bIns="25400">
              <a:spAutoFit/>
            </a:bodyPr>
            <a:lstStyle/>
            <a:p>
              <a:pPr>
                <a:lnSpc>
                  <a:spcPct val="94000"/>
                </a:lnSpc>
              </a:pPr>
              <a:r>
                <a:rPr lang="en-US" altLang="zh-CN" sz="2400" b="1" dirty="0">
                  <a:ea typeface="微软雅黑" panose="020B0503020204020204" pitchFamily="34" charset="-122"/>
                </a:rPr>
                <a:t>Creativity</a:t>
              </a:r>
            </a:p>
          </p:txBody>
        </p:sp>
        <p:sp>
          <p:nvSpPr>
            <p:cNvPr id="36880" name="Line 22"/>
            <p:cNvSpPr>
              <a:spLocks noChangeShapeType="1"/>
            </p:cNvSpPr>
            <p:nvPr/>
          </p:nvSpPr>
          <p:spPr bwMode="auto">
            <a:xfrm>
              <a:off x="1692" y="2364"/>
              <a:ext cx="360" cy="72"/>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1" name="Line 23"/>
            <p:cNvSpPr>
              <a:spLocks noChangeShapeType="1"/>
            </p:cNvSpPr>
            <p:nvPr/>
          </p:nvSpPr>
          <p:spPr bwMode="auto">
            <a:xfrm>
              <a:off x="2688" y="3084"/>
              <a:ext cx="0" cy="696"/>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2" name="Line 24"/>
            <p:cNvSpPr>
              <a:spLocks noChangeShapeType="1"/>
            </p:cNvSpPr>
            <p:nvPr/>
          </p:nvSpPr>
          <p:spPr bwMode="auto">
            <a:xfrm>
              <a:off x="3216" y="3084"/>
              <a:ext cx="0" cy="552"/>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3" name="Line 25"/>
            <p:cNvSpPr>
              <a:spLocks noChangeShapeType="1"/>
            </p:cNvSpPr>
            <p:nvPr/>
          </p:nvSpPr>
          <p:spPr bwMode="auto">
            <a:xfrm>
              <a:off x="3600" y="3084"/>
              <a:ext cx="0" cy="408"/>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4" name="AutoShape 26"/>
            <p:cNvSpPr>
              <a:spLocks noChangeArrowheads="1"/>
            </p:cNvSpPr>
            <p:nvPr/>
          </p:nvSpPr>
          <p:spPr bwMode="auto">
            <a:xfrm>
              <a:off x="2028" y="3276"/>
              <a:ext cx="1800" cy="72"/>
            </a:xfrm>
            <a:prstGeom prst="roundRect">
              <a:avLst>
                <a:gd name="adj" fmla="val 12495"/>
              </a:avLst>
            </a:prstGeom>
            <a:noFill/>
            <a:ln w="38100" cmpd="dbl">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679963" name="Rectangle 27"/>
            <p:cNvSpPr>
              <a:spLocks noChangeArrowheads="1"/>
            </p:cNvSpPr>
            <p:nvPr/>
          </p:nvSpPr>
          <p:spPr bwMode="auto">
            <a:xfrm>
              <a:off x="3656" y="3464"/>
              <a:ext cx="777" cy="202"/>
            </a:xfrm>
            <a:prstGeom prst="rect">
              <a:avLst/>
            </a:prstGeom>
            <a:noFill/>
            <a:ln w="38100" cmpd="dbl">
              <a:noFill/>
              <a:miter lim="800000"/>
            </a:ln>
            <a:effectLst/>
          </p:spPr>
          <p:txBody>
            <a:bodyPr wrap="none" lIns="63500" tIns="25400" rIns="63500" bIns="25400">
              <a:spAutoFit/>
            </a:bodyPr>
            <a:lstStyle/>
            <a:p>
              <a:pPr>
                <a:lnSpc>
                  <a:spcPct val="97000"/>
                </a:lnSpc>
                <a:defRPr/>
              </a:pPr>
              <a:r>
                <a:rPr lang="en-US" altLang="zh-CN" b="1" i="1" dirty="0">
                  <a:effectLst>
                    <a:outerShdw blurRad="38100" dist="38100" dir="2700000" algn="tl">
                      <a:srgbClr val="C0C0C0"/>
                    </a:outerShdw>
                  </a:effectLst>
                  <a:ea typeface="微软雅黑" panose="020B0503020204020204" pitchFamily="34" charset="-122"/>
                  <a:sym typeface="+mn-ea"/>
                </a:rPr>
                <a:t>Good Ideas</a:t>
              </a:r>
            </a:p>
          </p:txBody>
        </p:sp>
        <p:sp>
          <p:nvSpPr>
            <p:cNvPr id="36886" name="Rectangle 28"/>
            <p:cNvSpPr>
              <a:spLocks noChangeArrowheads="1"/>
            </p:cNvSpPr>
            <p:nvPr/>
          </p:nvSpPr>
          <p:spPr bwMode="auto">
            <a:xfrm>
              <a:off x="2888" y="3672"/>
              <a:ext cx="1341" cy="235"/>
            </a:xfrm>
            <a:prstGeom prst="rect">
              <a:avLst/>
            </a:prstGeom>
            <a:noFill/>
            <a:ln w="38100">
              <a:noFill/>
              <a:miter lim="800000"/>
              <a:headEnd/>
              <a:tailEnd/>
            </a:ln>
          </p:spPr>
          <p:txBody>
            <a:bodyPr wrap="none" lIns="63500" tIns="25400" rIns="63500" bIns="25400">
              <a:spAutoFit/>
            </a:bodyPr>
            <a:lstStyle/>
            <a:p>
              <a:pPr>
                <a:lnSpc>
                  <a:spcPct val="87000"/>
                </a:lnSpc>
              </a:pPr>
              <a:r>
                <a:rPr lang="en-US" altLang="zh-CN" sz="2400" b="1" dirty="0">
                  <a:ea typeface="微软雅黑" panose="020B0503020204020204" pitchFamily="34" charset="-122"/>
                </a:rPr>
                <a:t>Mediocre Ideas</a:t>
              </a:r>
            </a:p>
          </p:txBody>
        </p:sp>
        <p:sp>
          <p:nvSpPr>
            <p:cNvPr id="36887" name="Rectangle 29"/>
            <p:cNvSpPr>
              <a:spLocks noChangeArrowheads="1"/>
            </p:cNvSpPr>
            <p:nvPr/>
          </p:nvSpPr>
          <p:spPr bwMode="auto">
            <a:xfrm>
              <a:off x="1976" y="2608"/>
              <a:ext cx="871" cy="477"/>
            </a:xfrm>
            <a:prstGeom prst="rect">
              <a:avLst/>
            </a:prstGeom>
            <a:noFill/>
            <a:ln w="381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Cost /</a:t>
              </a:r>
            </a:p>
            <a:p>
              <a:pPr>
                <a:lnSpc>
                  <a:spcPct val="85000"/>
                </a:lnSpc>
              </a:pPr>
              <a:r>
                <a:rPr lang="en-US" altLang="zh-CN" b="1" dirty="0">
                  <a:ea typeface="微软雅黑" panose="020B0503020204020204" pitchFamily="34" charset="-122"/>
                </a:rPr>
                <a:t>Performance</a:t>
              </a:r>
            </a:p>
            <a:p>
              <a:pPr>
                <a:lnSpc>
                  <a:spcPct val="85000"/>
                </a:lnSpc>
              </a:pPr>
              <a:r>
                <a:rPr lang="en-US" altLang="zh-CN" b="1" dirty="0">
                  <a:ea typeface="微软雅黑" panose="020B0503020204020204" pitchFamily="34" charset="-122"/>
                </a:rPr>
                <a:t>Analysis</a:t>
              </a:r>
            </a:p>
          </p:txBody>
        </p:sp>
      </p:grpSp>
      <p:sp>
        <p:nvSpPr>
          <p:cNvPr id="36874" name="Rectangle 31"/>
          <p:cNvSpPr>
            <a:spLocks noChangeArrowheads="1"/>
          </p:cNvSpPr>
          <p:nvPr/>
        </p:nvSpPr>
        <p:spPr bwMode="auto">
          <a:xfrm>
            <a:off x="358923" y="5663725"/>
            <a:ext cx="8468883" cy="831639"/>
          </a:xfrm>
          <a:prstGeom prst="rect">
            <a:avLst/>
          </a:prstGeom>
          <a:noFill/>
          <a:ln w="9525">
            <a:noFill/>
            <a:miter lim="800000"/>
            <a:headEnd/>
            <a:tailEnd/>
          </a:ln>
        </p:spPr>
        <p:txBody>
          <a:bodyPr wrap="square" lIns="92075" tIns="46038" rIns="92075" bIns="46038">
            <a:spAutoFit/>
          </a:bodyPr>
          <a:lstStyle/>
          <a:p>
            <a:r>
              <a:rPr lang="en-US" altLang="zh-CN" sz="2400" b="1" dirty="0">
                <a:solidFill>
                  <a:schemeClr val="hlink"/>
                </a:solidFill>
                <a:ea typeface="微软雅黑" panose="020B0503020204020204" pitchFamily="34" charset="-122"/>
              </a:rPr>
              <a:t>Good measurement </a:t>
            </a:r>
            <a:r>
              <a:rPr lang="en-US" altLang="zh-CN" sz="2400" b="1" dirty="0" smtClean="0">
                <a:solidFill>
                  <a:schemeClr val="hlink"/>
                </a:solidFill>
                <a:ea typeface="微软雅黑" panose="020B0503020204020204" pitchFamily="34" charset="-122"/>
              </a:rPr>
              <a:t> tools </a:t>
            </a:r>
            <a:r>
              <a:rPr lang="en-US" altLang="zh-CN" sz="2400" b="1" dirty="0">
                <a:solidFill>
                  <a:schemeClr val="hlink"/>
                </a:solidFill>
                <a:ea typeface="微软雅黑" panose="020B0503020204020204" pitchFamily="34" charset="-122"/>
              </a:rPr>
              <a:t>are required to accurately evaluate the selection. </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9" name="Rectangle 21"/>
          <p:cNvSpPr>
            <a:spLocks noGrp="1" noChangeArrowheads="1"/>
          </p:cNvSpPr>
          <p:nvPr>
            <p:ph type="title"/>
          </p:nvPr>
        </p:nvSpPr>
        <p:spPr/>
        <p:txBody>
          <a:bodyPr/>
          <a:lstStyle/>
          <a:p>
            <a:r>
              <a:rPr lang="zh-CN" altLang="en-US" smtClean="0"/>
              <a:t>计算机工程方法学</a:t>
            </a:r>
            <a:endParaRPr lang="zh-CN" altLang="en-US" dirty="0" smtClean="0"/>
          </a:p>
        </p:txBody>
      </p:sp>
      <p:sp>
        <p:nvSpPr>
          <p:cNvPr id="38914" name="日期占位符 3"/>
          <p:cNvSpPr>
            <a:spLocks noGrp="1" noChangeArrowheads="1"/>
          </p:cNvSpPr>
          <p:nvPr>
            <p:ph type="dt" sz="half" idx="10"/>
          </p:nvPr>
        </p:nvSpPr>
        <p:spPr/>
        <p:txBody>
          <a:bodyPr/>
          <a:lstStyle/>
          <a:p>
            <a:fld id="{9A1EAA43-9274-4B9F-B8B6-A38013895246}" type="datetime1">
              <a:rPr lang="en-US" altLang="zh-CN" smtClean="0"/>
              <a:pPr/>
              <a:t>3/4/2019</a:t>
            </a:fld>
            <a:endParaRPr lang="en-US" altLang="zh-CN" smtClean="0"/>
          </a:p>
        </p:txBody>
      </p:sp>
      <p:sp>
        <p:nvSpPr>
          <p:cNvPr id="38920" name="灯片编号占位符 1"/>
          <p:cNvSpPr>
            <a:spLocks noGrp="1" noChangeArrowheads="1"/>
          </p:cNvSpPr>
          <p:nvPr>
            <p:ph type="sldNum" sz="quarter" idx="12"/>
          </p:nvPr>
        </p:nvSpPr>
        <p:spPr/>
        <p:txBody>
          <a:bodyPr/>
          <a:lstStyle/>
          <a:p>
            <a:fld id="{9FB0540C-CE11-471D-96D4-17C7FFA7A649}" type="slidenum">
              <a:rPr lang="en-US" altLang="zh-CN" smtClean="0"/>
              <a:pPr/>
              <a:t>21</a:t>
            </a:fld>
            <a:endParaRPr lang="en-US" altLang="zh-CN"/>
          </a:p>
        </p:txBody>
      </p:sp>
      <p:grpSp>
        <p:nvGrpSpPr>
          <p:cNvPr id="2" name="Group 2"/>
          <p:cNvGrpSpPr>
            <a:grpSpLocks/>
          </p:cNvGrpSpPr>
          <p:nvPr/>
        </p:nvGrpSpPr>
        <p:grpSpPr bwMode="auto">
          <a:xfrm>
            <a:off x="1066800" y="990600"/>
            <a:ext cx="7281731" cy="4483100"/>
            <a:chOff x="363" y="872"/>
            <a:chExt cx="5123" cy="3185"/>
          </a:xfrm>
        </p:grpSpPr>
        <p:grpSp>
          <p:nvGrpSpPr>
            <p:cNvPr id="3" name="Group 3"/>
            <p:cNvGrpSpPr>
              <a:grpSpLocks/>
            </p:cNvGrpSpPr>
            <p:nvPr/>
          </p:nvGrpSpPr>
          <p:grpSpPr bwMode="auto">
            <a:xfrm>
              <a:off x="1334" y="872"/>
              <a:ext cx="3065" cy="3185"/>
              <a:chOff x="1334" y="872"/>
              <a:chExt cx="3065" cy="3185"/>
            </a:xfrm>
          </p:grpSpPr>
          <p:sp>
            <p:nvSpPr>
              <p:cNvPr id="38932" name="Freeform 4"/>
              <p:cNvSpPr>
                <a:spLocks noChangeArrowheads="1"/>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a:noFill/>
                <a:round/>
                <a:headEnd/>
                <a:tailEnd/>
              </a:ln>
            </p:spPr>
            <p:txBody>
              <a:bodyPr/>
              <a:lstStyle/>
              <a:p>
                <a:endParaRPr lang="zh-CN" altLang="en-US" dirty="0">
                  <a:ea typeface="微软雅黑" panose="020B0503020204020204" pitchFamily="34" charset="-122"/>
                </a:endParaRPr>
              </a:p>
            </p:txBody>
          </p:sp>
          <p:grpSp>
            <p:nvGrpSpPr>
              <p:cNvPr id="4" name="Group 5"/>
              <p:cNvGrpSpPr>
                <a:grpSpLocks/>
              </p:cNvGrpSpPr>
              <p:nvPr/>
            </p:nvGrpSpPr>
            <p:grpSpPr bwMode="auto">
              <a:xfrm>
                <a:off x="1334" y="872"/>
                <a:ext cx="3065" cy="3185"/>
                <a:chOff x="1334" y="872"/>
                <a:chExt cx="3065" cy="3185"/>
              </a:xfrm>
            </p:grpSpPr>
            <p:sp>
              <p:nvSpPr>
                <p:cNvPr id="38934" name="Freeform 6"/>
                <p:cNvSpPr>
                  <a:spLocks noChangeArrowheads="1"/>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a:noFill/>
                  <a:round/>
                  <a:headEnd/>
                  <a:tailEnd/>
                </a:ln>
              </p:spPr>
              <p:txBody>
                <a:bodyPr/>
                <a:lstStyle/>
                <a:p>
                  <a:endParaRPr lang="zh-CN" altLang="en-US" dirty="0">
                    <a:ea typeface="微软雅黑" panose="020B0503020204020204" pitchFamily="34" charset="-122"/>
                  </a:endParaRPr>
                </a:p>
              </p:txBody>
            </p:sp>
            <p:sp>
              <p:nvSpPr>
                <p:cNvPr id="38935" name="Freeform 7"/>
                <p:cNvSpPr>
                  <a:spLocks noChangeArrowheads="1"/>
                </p:cNvSpPr>
                <p:nvPr/>
              </p:nvSpPr>
              <p:spPr bwMode="auto">
                <a:xfrm>
                  <a:off x="3074" y="1208"/>
                  <a:ext cx="1325"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a:noFill/>
                  <a:round/>
                  <a:headEnd/>
                  <a:tailEnd/>
                </a:ln>
              </p:spPr>
              <p:txBody>
                <a:bodyPr/>
                <a:lstStyle/>
                <a:p>
                  <a:endParaRPr lang="zh-CN" altLang="en-US" dirty="0">
                    <a:ea typeface="微软雅黑" panose="020B0503020204020204" pitchFamily="34" charset="-122"/>
                  </a:endParaRPr>
                </a:p>
              </p:txBody>
            </p:sp>
            <p:sp>
              <p:nvSpPr>
                <p:cNvPr id="38936" name="Freeform 8"/>
                <p:cNvSpPr>
                  <a:spLocks noChangeArrowheads="1"/>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a:noFill/>
                  <a:round/>
                  <a:headEnd/>
                  <a:tailEnd/>
                </a:ln>
              </p:spPr>
              <p:txBody>
                <a:bodyPr/>
                <a:lstStyle/>
                <a:p>
                  <a:endParaRPr lang="zh-CN" altLang="en-US" dirty="0">
                    <a:ea typeface="微软雅黑" panose="020B0503020204020204" pitchFamily="34" charset="-122"/>
                  </a:endParaRPr>
                </a:p>
              </p:txBody>
            </p:sp>
          </p:grpSp>
        </p:grpSp>
        <p:sp>
          <p:nvSpPr>
            <p:cNvPr id="681993" name="Rectangle 9"/>
            <p:cNvSpPr>
              <a:spLocks noChangeArrowheads="1"/>
            </p:cNvSpPr>
            <p:nvPr/>
          </p:nvSpPr>
          <p:spPr bwMode="auto">
            <a:xfrm>
              <a:off x="3093" y="2859"/>
              <a:ext cx="1384" cy="851"/>
            </a:xfrm>
            <a:prstGeom prst="rect">
              <a:avLst/>
            </a:prstGeom>
            <a:noFill/>
            <a:ln w="12700">
              <a:noFill/>
              <a:miter lim="800000"/>
            </a:ln>
            <a:effectLst/>
          </p:spPr>
          <p:txBody>
            <a:bodyPr wrap="none" lIns="90488" tIns="44450" rIns="90488" bIns="44450">
              <a:spAutoFit/>
            </a:bodyPr>
            <a:lstStyle/>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Simulate New</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Designs and</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Organizations</a:t>
              </a:r>
            </a:p>
          </p:txBody>
        </p:sp>
        <p:sp>
          <p:nvSpPr>
            <p:cNvPr id="38923" name="Rectangle 10"/>
            <p:cNvSpPr>
              <a:spLocks noChangeArrowheads="1"/>
            </p:cNvSpPr>
            <p:nvPr/>
          </p:nvSpPr>
          <p:spPr bwMode="auto">
            <a:xfrm>
              <a:off x="2187" y="2266"/>
              <a:ext cx="1308" cy="676"/>
            </a:xfrm>
            <a:prstGeom prst="rect">
              <a:avLst/>
            </a:prstGeom>
            <a:noFill/>
            <a:ln w="12700">
              <a:noFill/>
              <a:miter lim="800000"/>
              <a:headEnd/>
              <a:tailEnd/>
            </a:ln>
          </p:spPr>
          <p:txBody>
            <a:bodyPr wrap="none" lIns="90488" tIns="44450" rIns="90488" bIns="44450">
              <a:spAutoFit/>
            </a:bodyPr>
            <a:lstStyle/>
            <a:p>
              <a:pPr algn="ctr"/>
              <a:r>
                <a:rPr lang="en-US" altLang="zh-CN" sz="2800" b="1" dirty="0">
                  <a:ea typeface="微软雅黑" panose="020B0503020204020204" pitchFamily="34" charset="-122"/>
                </a:rPr>
                <a:t>Technology</a:t>
              </a:r>
            </a:p>
            <a:p>
              <a:pPr algn="ctr"/>
              <a:r>
                <a:rPr lang="en-US" altLang="zh-CN" sz="2800" b="1" dirty="0">
                  <a:ea typeface="微软雅黑" panose="020B0503020204020204" pitchFamily="34" charset="-122"/>
                </a:rPr>
                <a:t>Trends</a:t>
              </a:r>
            </a:p>
          </p:txBody>
        </p:sp>
        <p:grpSp>
          <p:nvGrpSpPr>
            <p:cNvPr id="5" name="Group 11"/>
            <p:cNvGrpSpPr>
              <a:grpSpLocks/>
            </p:cNvGrpSpPr>
            <p:nvPr/>
          </p:nvGrpSpPr>
          <p:grpSpPr bwMode="auto">
            <a:xfrm>
              <a:off x="2098" y="1179"/>
              <a:ext cx="3388" cy="1155"/>
              <a:chOff x="2098" y="1179"/>
              <a:chExt cx="3388" cy="1155"/>
            </a:xfrm>
          </p:grpSpPr>
          <p:sp>
            <p:nvSpPr>
              <p:cNvPr id="681996" name="Rectangle 12"/>
              <p:cNvSpPr>
                <a:spLocks noChangeArrowheads="1"/>
              </p:cNvSpPr>
              <p:nvPr/>
            </p:nvSpPr>
            <p:spPr bwMode="auto">
              <a:xfrm>
                <a:off x="2098" y="1179"/>
                <a:ext cx="1669" cy="851"/>
              </a:xfrm>
              <a:prstGeom prst="rect">
                <a:avLst/>
              </a:prstGeom>
              <a:noFill/>
              <a:ln w="12700">
                <a:noFill/>
                <a:miter lim="800000"/>
              </a:ln>
              <a:effectLst/>
            </p:spPr>
            <p:txBody>
              <a:bodyPr wrap="none" lIns="90488" tIns="44450" rIns="90488" bIns="44450">
                <a:spAutoFit/>
              </a:bodyPr>
              <a:lstStyle/>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Evaluate Existing</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Systems for </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Bottlenecks</a:t>
                </a:r>
              </a:p>
            </p:txBody>
          </p:sp>
          <p:sp>
            <p:nvSpPr>
              <p:cNvPr id="38931" name="Rectangle 13"/>
              <p:cNvSpPr>
                <a:spLocks noChangeArrowheads="1"/>
              </p:cNvSpPr>
              <p:nvPr/>
            </p:nvSpPr>
            <p:spPr bwMode="auto">
              <a:xfrm>
                <a:off x="4203" y="2008"/>
                <a:ext cx="1283" cy="326"/>
              </a:xfrm>
              <a:prstGeom prst="rect">
                <a:avLst/>
              </a:prstGeom>
              <a:noFill/>
              <a:ln w="12700">
                <a:noFill/>
                <a:miter lim="800000"/>
                <a:headEnd/>
                <a:tailEnd/>
              </a:ln>
            </p:spPr>
            <p:txBody>
              <a:bodyPr wrap="none" lIns="90488" tIns="44450" rIns="90488" bIns="44450">
                <a:spAutoFit/>
              </a:bodyPr>
              <a:lstStyle/>
              <a:p>
                <a:r>
                  <a:rPr lang="en-US" altLang="zh-CN" sz="2400" b="1" i="1" dirty="0">
                    <a:ea typeface="微软雅黑" panose="020B0503020204020204" pitchFamily="34" charset="-122"/>
                  </a:rPr>
                  <a:t>Benchmarks</a:t>
                </a:r>
              </a:p>
            </p:txBody>
          </p:sp>
        </p:grpSp>
        <p:sp>
          <p:nvSpPr>
            <p:cNvPr id="38925" name="Rectangle 14"/>
            <p:cNvSpPr>
              <a:spLocks noChangeArrowheads="1"/>
            </p:cNvSpPr>
            <p:nvPr/>
          </p:nvSpPr>
          <p:spPr bwMode="auto">
            <a:xfrm>
              <a:off x="891" y="3699"/>
              <a:ext cx="1086" cy="326"/>
            </a:xfrm>
            <a:prstGeom prst="rect">
              <a:avLst/>
            </a:prstGeom>
            <a:noFill/>
            <a:ln w="12700">
              <a:noFill/>
              <a:miter lim="800000"/>
              <a:headEnd/>
              <a:tailEnd/>
            </a:ln>
          </p:spPr>
          <p:txBody>
            <a:bodyPr wrap="none" lIns="90488" tIns="44450" rIns="90488" bIns="44450">
              <a:spAutoFit/>
            </a:bodyPr>
            <a:lstStyle/>
            <a:p>
              <a:r>
                <a:rPr lang="en-US" altLang="zh-CN" sz="2400" b="1" i="1" dirty="0">
                  <a:ea typeface="微软雅黑" panose="020B0503020204020204" pitchFamily="34" charset="-122"/>
                </a:rPr>
                <a:t>Workloads</a:t>
              </a:r>
            </a:p>
          </p:txBody>
        </p:sp>
        <p:grpSp>
          <p:nvGrpSpPr>
            <p:cNvPr id="6" name="Group 15"/>
            <p:cNvGrpSpPr>
              <a:grpSpLocks/>
            </p:cNvGrpSpPr>
            <p:nvPr/>
          </p:nvGrpSpPr>
          <p:grpSpPr bwMode="auto">
            <a:xfrm>
              <a:off x="363" y="1311"/>
              <a:ext cx="2315" cy="2041"/>
              <a:chOff x="363" y="1311"/>
              <a:chExt cx="2315" cy="2041"/>
            </a:xfrm>
          </p:grpSpPr>
          <p:sp>
            <p:nvSpPr>
              <p:cNvPr id="682000" name="Rectangle 16"/>
              <p:cNvSpPr>
                <a:spLocks noChangeArrowheads="1"/>
              </p:cNvSpPr>
              <p:nvPr/>
            </p:nvSpPr>
            <p:spPr bwMode="auto">
              <a:xfrm>
                <a:off x="815" y="2763"/>
                <a:ext cx="1863" cy="589"/>
              </a:xfrm>
              <a:prstGeom prst="rect">
                <a:avLst/>
              </a:prstGeom>
              <a:noFill/>
              <a:ln w="12700">
                <a:noFill/>
                <a:miter lim="800000"/>
              </a:ln>
              <a:effectLst/>
            </p:spPr>
            <p:txBody>
              <a:bodyPr wrap="none" lIns="90488" tIns="44450" rIns="90488" bIns="44450">
                <a:spAutoFit/>
              </a:bodyPr>
              <a:lstStyle/>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Implement Next</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Generation System</a:t>
                </a:r>
              </a:p>
            </p:txBody>
          </p:sp>
          <p:sp>
            <p:nvSpPr>
              <p:cNvPr id="38929" name="Rectangle 17"/>
              <p:cNvSpPr>
                <a:spLocks noChangeArrowheads="1"/>
              </p:cNvSpPr>
              <p:nvPr/>
            </p:nvSpPr>
            <p:spPr bwMode="auto">
              <a:xfrm>
                <a:off x="363" y="1311"/>
                <a:ext cx="1574" cy="589"/>
              </a:xfrm>
              <a:prstGeom prst="rect">
                <a:avLst/>
              </a:prstGeom>
              <a:noFill/>
              <a:ln w="12700">
                <a:noFill/>
                <a:miter lim="800000"/>
                <a:headEnd/>
                <a:tailEnd/>
              </a:ln>
            </p:spPr>
            <p:txBody>
              <a:bodyPr wrap="none" lIns="90488" tIns="44450" rIns="90488" bIns="44450">
                <a:spAutoFit/>
              </a:bodyPr>
              <a:lstStyle/>
              <a:p>
                <a:r>
                  <a:rPr lang="en-US" altLang="zh-CN" sz="2400" b="1" i="1" dirty="0">
                    <a:ea typeface="微软雅黑" panose="020B0503020204020204" pitchFamily="34" charset="-122"/>
                  </a:rPr>
                  <a:t>Implementation</a:t>
                </a:r>
              </a:p>
              <a:p>
                <a:r>
                  <a:rPr lang="en-US" altLang="zh-CN" sz="2400" b="1" i="1" dirty="0">
                    <a:ea typeface="微软雅黑" panose="020B0503020204020204" pitchFamily="34" charset="-122"/>
                  </a:rPr>
                  <a:t>Complexity</a:t>
                </a:r>
              </a:p>
            </p:txBody>
          </p:sp>
        </p:grpSp>
        <p:sp>
          <p:nvSpPr>
            <p:cNvPr id="38927" name="Text Box 18"/>
            <p:cNvSpPr txBox="1">
              <a:spLocks noChangeArrowheads="1"/>
            </p:cNvSpPr>
            <p:nvPr/>
          </p:nvSpPr>
          <p:spPr bwMode="auto">
            <a:xfrm>
              <a:off x="4166" y="1402"/>
              <a:ext cx="1116" cy="415"/>
            </a:xfrm>
            <a:prstGeom prst="rect">
              <a:avLst/>
            </a:prstGeom>
            <a:noFill/>
            <a:ln w="12700">
              <a:noFill/>
              <a:miter lim="800000"/>
              <a:headEnd/>
              <a:tailEnd/>
            </a:ln>
          </p:spPr>
          <p:txBody>
            <a:bodyPr wrap="none">
              <a:spAutoFit/>
            </a:bodyPr>
            <a:lstStyle/>
            <a:p>
              <a:r>
                <a:rPr lang="en-US" altLang="zh-CN" sz="3200" b="1" dirty="0">
                  <a:solidFill>
                    <a:srgbClr val="008000"/>
                  </a:solidFill>
                  <a:ea typeface="微软雅黑" panose="020B0503020204020204" pitchFamily="34" charset="-122"/>
                </a:rPr>
                <a:t>Analysis</a:t>
              </a:r>
              <a:endParaRPr lang="en-US" altLang="zh-CN" dirty="0">
                <a:ea typeface="微软雅黑" panose="020B0503020204020204" pitchFamily="34" charset="-122"/>
              </a:endParaRPr>
            </a:p>
          </p:txBody>
        </p:sp>
      </p:grpSp>
      <p:sp>
        <p:nvSpPr>
          <p:cNvPr id="38917" name="Text Box 19"/>
          <p:cNvSpPr txBox="1">
            <a:spLocks noChangeArrowheads="1"/>
          </p:cNvSpPr>
          <p:nvPr/>
        </p:nvSpPr>
        <p:spPr bwMode="auto">
          <a:xfrm>
            <a:off x="4114800" y="5638800"/>
            <a:ext cx="1374094" cy="584775"/>
          </a:xfrm>
          <a:prstGeom prst="rect">
            <a:avLst/>
          </a:prstGeom>
          <a:noFill/>
          <a:ln w="12700">
            <a:noFill/>
            <a:miter lim="800000"/>
            <a:headEnd/>
            <a:tailEnd/>
          </a:ln>
        </p:spPr>
        <p:txBody>
          <a:bodyPr wrap="none">
            <a:spAutoFit/>
          </a:bodyPr>
          <a:lstStyle/>
          <a:p>
            <a:r>
              <a:rPr lang="en-US" altLang="zh-CN" sz="3200" b="1" dirty="0">
                <a:solidFill>
                  <a:srgbClr val="0000FF"/>
                </a:solidFill>
                <a:ea typeface="微软雅黑" panose="020B0503020204020204" pitchFamily="34" charset="-122"/>
              </a:rPr>
              <a:t>Design</a:t>
            </a:r>
            <a:endParaRPr lang="en-US" altLang="zh-CN" dirty="0">
              <a:solidFill>
                <a:srgbClr val="0000FF"/>
              </a:solidFill>
              <a:ea typeface="微软雅黑" panose="020B0503020204020204" pitchFamily="34" charset="-122"/>
            </a:endParaRPr>
          </a:p>
        </p:txBody>
      </p:sp>
      <p:sp>
        <p:nvSpPr>
          <p:cNvPr id="38918" name="Text Box 20"/>
          <p:cNvSpPr txBox="1">
            <a:spLocks noChangeArrowheads="1"/>
          </p:cNvSpPr>
          <p:nvPr/>
        </p:nvSpPr>
        <p:spPr bwMode="auto">
          <a:xfrm>
            <a:off x="468313" y="2492375"/>
            <a:ext cx="2122487" cy="1066800"/>
          </a:xfrm>
          <a:prstGeom prst="rect">
            <a:avLst/>
          </a:prstGeom>
          <a:noFill/>
          <a:ln w="12700">
            <a:noFill/>
            <a:miter lim="800000"/>
            <a:headEnd/>
            <a:tailEnd/>
          </a:ln>
        </p:spPr>
        <p:txBody>
          <a:bodyPr>
            <a:spAutoFit/>
          </a:bodyPr>
          <a:lstStyle/>
          <a:p>
            <a:r>
              <a:rPr lang="en-US" altLang="zh-CN" sz="3200" b="1" dirty="0" err="1">
                <a:solidFill>
                  <a:schemeClr val="hlink"/>
                </a:solidFill>
                <a:ea typeface="微软雅黑" panose="020B0503020204020204" pitchFamily="34" charset="-122"/>
              </a:rPr>
              <a:t>Imple</a:t>
            </a:r>
            <a:r>
              <a:rPr lang="en-US" altLang="zh-CN" sz="3200" b="1" dirty="0">
                <a:solidFill>
                  <a:schemeClr val="hlink"/>
                </a:solidFill>
                <a:ea typeface="微软雅黑" panose="020B0503020204020204" pitchFamily="34" charset="-122"/>
              </a:rPr>
              <a:t>-</a:t>
            </a:r>
          </a:p>
          <a:p>
            <a:r>
              <a:rPr lang="en-US" altLang="zh-CN" sz="3200" b="1" dirty="0">
                <a:solidFill>
                  <a:schemeClr val="hlink"/>
                </a:solidFill>
                <a:ea typeface="微软雅黑" panose="020B0503020204020204" pitchFamily="34" charset="-122"/>
              </a:rPr>
              <a:t>mentation</a:t>
            </a:r>
            <a:endParaRPr lang="en-US" altLang="zh-CN" sz="3200" dirty="0">
              <a:solidFill>
                <a:schemeClr val="hlink"/>
              </a:solidFill>
              <a:ea typeface="微软雅黑" panose="020B0503020204020204" pitchFamily="34"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mtClean="0"/>
              <a:t>课程目标</a:t>
            </a:r>
            <a:endParaRPr lang="en-US" altLang="zh-CN" smtClean="0"/>
          </a:p>
        </p:txBody>
      </p:sp>
      <p:sp>
        <p:nvSpPr>
          <p:cNvPr id="40963" name="Rectangle 3"/>
          <p:cNvSpPr>
            <a:spLocks noGrp="1" noChangeArrowheads="1"/>
          </p:cNvSpPr>
          <p:nvPr>
            <p:ph idx="1"/>
          </p:nvPr>
        </p:nvSpPr>
        <p:spPr/>
        <p:txBody>
          <a:bodyPr/>
          <a:lstStyle/>
          <a:p>
            <a:r>
              <a:rPr lang="zh-CN" altLang="en-US" smtClean="0"/>
              <a:t>掌握系统定量分析的基本方法和技术</a:t>
            </a:r>
          </a:p>
          <a:p>
            <a:r>
              <a:rPr lang="zh-CN" altLang="en-US" smtClean="0"/>
              <a:t>深入理解提高</a:t>
            </a:r>
            <a:r>
              <a:rPr lang="en-US" altLang="zh-CN" smtClean="0"/>
              <a:t>CPU</a:t>
            </a:r>
            <a:r>
              <a:rPr lang="zh-CN" altLang="en-US" smtClean="0"/>
              <a:t>性能的基本方法</a:t>
            </a:r>
          </a:p>
          <a:p>
            <a:r>
              <a:rPr lang="zh-CN" altLang="en-US" smtClean="0"/>
              <a:t>深入理解存储系统的基本原理和优化方法</a:t>
            </a:r>
          </a:p>
          <a:p>
            <a:r>
              <a:rPr lang="zh-CN" altLang="en-US" smtClean="0"/>
              <a:t>理解数据级并行、指令级并行、线程级并行的基本原理和方法</a:t>
            </a:r>
            <a:endParaRPr lang="en-US" altLang="zh-CN" smtClean="0"/>
          </a:p>
          <a:p>
            <a:r>
              <a:rPr lang="zh-CN" altLang="en-US" smtClean="0"/>
              <a:t>初步理解面向特定领域的处理器设计</a:t>
            </a:r>
            <a:endParaRPr lang="en-US" altLang="zh-CN" smtClean="0"/>
          </a:p>
        </p:txBody>
      </p:sp>
      <p:sp>
        <p:nvSpPr>
          <p:cNvPr id="40964" name="日期占位符 3"/>
          <p:cNvSpPr>
            <a:spLocks noGrp="1" noChangeArrowheads="1"/>
          </p:cNvSpPr>
          <p:nvPr>
            <p:ph type="dt" sz="half" idx="10"/>
          </p:nvPr>
        </p:nvSpPr>
        <p:spPr/>
        <p:txBody>
          <a:bodyPr/>
          <a:lstStyle/>
          <a:p>
            <a:fld id="{E076AA9B-E745-4382-818A-30C77A785316}" type="datetime1">
              <a:rPr lang="en-US" altLang="zh-CN" smtClean="0"/>
              <a:pPr/>
              <a:t>3/4/2019</a:t>
            </a:fld>
            <a:endParaRPr lang="en-US" altLang="zh-CN" smtClean="0"/>
          </a:p>
        </p:txBody>
      </p:sp>
      <p:sp>
        <p:nvSpPr>
          <p:cNvPr id="40966" name="灯片编号占位符 1"/>
          <p:cNvSpPr>
            <a:spLocks noGrp="1" noChangeArrowheads="1"/>
          </p:cNvSpPr>
          <p:nvPr>
            <p:ph type="sldNum" sz="quarter" idx="12"/>
          </p:nvPr>
        </p:nvSpPr>
        <p:spPr/>
        <p:txBody>
          <a:bodyPr/>
          <a:lstStyle/>
          <a:p>
            <a:fld id="{B6AAED48-EFF1-444E-80F2-7D4F360FA59A}" type="slidenum">
              <a:rPr lang="en-US" altLang="zh-CN" smtClean="0"/>
              <a:pPr/>
              <a:t>22</a:t>
            </a:fld>
            <a:endParaRPr lang="en-US" altLang="zh-CN"/>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smtClean="0"/>
              <a:t>本课程的主要内容</a:t>
            </a:r>
          </a:p>
        </p:txBody>
      </p:sp>
      <p:sp>
        <p:nvSpPr>
          <p:cNvPr id="43011" name="Rectangle 3"/>
          <p:cNvSpPr>
            <a:spLocks noGrp="1" noChangeArrowheads="1"/>
          </p:cNvSpPr>
          <p:nvPr>
            <p:ph idx="1"/>
          </p:nvPr>
        </p:nvSpPr>
        <p:spPr>
          <a:xfrm>
            <a:off x="457200" y="1118511"/>
            <a:ext cx="8478983" cy="5051833"/>
          </a:xfrm>
        </p:spPr>
        <p:txBody>
          <a:bodyPr>
            <a:normAutofit fontScale="85000" lnSpcReduction="20000"/>
          </a:bodyPr>
          <a:lstStyle/>
          <a:p>
            <a:r>
              <a:rPr lang="zh-CN" altLang="en-US" dirty="0" smtClean="0"/>
              <a:t>简单机器设计（</a:t>
            </a:r>
            <a:r>
              <a:rPr lang="en-US" altLang="zh-CN" dirty="0" smtClean="0"/>
              <a:t>Chapter 1, Appendix A, Appendix C</a:t>
            </a:r>
            <a:r>
              <a:rPr lang="zh-CN" altLang="en-US" dirty="0" smtClean="0"/>
              <a:t>）</a:t>
            </a:r>
            <a:endParaRPr lang="en-US" altLang="zh-CN" dirty="0" smtClean="0"/>
          </a:p>
          <a:p>
            <a:pPr lvl="1"/>
            <a:r>
              <a:rPr lang="en-US" altLang="zh-CN" dirty="0" smtClean="0"/>
              <a:t>ISAs, Iron Law, simple pipelines</a:t>
            </a:r>
          </a:p>
          <a:p>
            <a:r>
              <a:rPr lang="zh-CN" altLang="en-US" dirty="0" smtClean="0"/>
              <a:t>存储系统</a:t>
            </a:r>
            <a:r>
              <a:rPr lang="en-US" altLang="zh-CN" dirty="0" smtClean="0"/>
              <a:t>(Chapter 2</a:t>
            </a:r>
            <a:r>
              <a:rPr lang="zh-CN" altLang="en-US" dirty="0" smtClean="0"/>
              <a:t>，</a:t>
            </a:r>
            <a:r>
              <a:rPr lang="en-US" altLang="zh-CN" dirty="0" smtClean="0"/>
              <a:t>Appendix B)</a:t>
            </a:r>
          </a:p>
          <a:p>
            <a:pPr lvl="1"/>
            <a:r>
              <a:rPr lang="en-US" altLang="zh-CN" dirty="0" smtClean="0"/>
              <a:t>DRAM, caches, virtual memory systems</a:t>
            </a:r>
          </a:p>
          <a:p>
            <a:r>
              <a:rPr lang="zh-CN" altLang="en-US" dirty="0" smtClean="0"/>
              <a:t>指令级并行</a:t>
            </a:r>
            <a:r>
              <a:rPr lang="en-US" altLang="zh-CN" dirty="0" smtClean="0"/>
              <a:t>(Chapter 3) </a:t>
            </a:r>
          </a:p>
          <a:p>
            <a:pPr lvl="1"/>
            <a:r>
              <a:rPr lang="en-US" altLang="zh-CN" dirty="0" smtClean="0"/>
              <a:t>score-boarding, out-of-order issue</a:t>
            </a:r>
          </a:p>
          <a:p>
            <a:r>
              <a:rPr lang="zh-CN" altLang="en-US" dirty="0" smtClean="0"/>
              <a:t>数据级并行</a:t>
            </a:r>
            <a:r>
              <a:rPr lang="en-US" altLang="zh-CN" dirty="0" smtClean="0"/>
              <a:t>(Chapter 4)</a:t>
            </a:r>
          </a:p>
          <a:p>
            <a:pPr lvl="1"/>
            <a:r>
              <a:rPr lang="en-US" altLang="zh-CN" dirty="0" smtClean="0"/>
              <a:t>vector machines, VLIW machines, multithreaded machines</a:t>
            </a:r>
          </a:p>
          <a:p>
            <a:r>
              <a:rPr lang="zh-CN" altLang="en-US" dirty="0" smtClean="0"/>
              <a:t>线程级并行</a:t>
            </a:r>
            <a:r>
              <a:rPr lang="en-US" altLang="zh-CN" dirty="0" smtClean="0"/>
              <a:t>(Chapter 5)</a:t>
            </a:r>
          </a:p>
          <a:p>
            <a:pPr lvl="1"/>
            <a:r>
              <a:rPr lang="en-US" altLang="zh-CN" dirty="0" smtClean="0"/>
              <a:t> memory models, cache coherence, synchronization</a:t>
            </a:r>
          </a:p>
          <a:p>
            <a:r>
              <a:rPr lang="zh-CN" altLang="en-US" dirty="0" smtClean="0"/>
              <a:t>面向特定领域的处理器体系结构（</a:t>
            </a:r>
            <a:r>
              <a:rPr lang="en-US" altLang="zh-CN" dirty="0" smtClean="0"/>
              <a:t>DSA</a:t>
            </a:r>
            <a:r>
              <a:rPr lang="zh-CN" altLang="en-US" dirty="0" smtClean="0"/>
              <a:t>）</a:t>
            </a:r>
            <a:endParaRPr lang="en-US" altLang="zh-CN" dirty="0" smtClean="0"/>
          </a:p>
          <a:p>
            <a:pPr lvl="1"/>
            <a:r>
              <a:rPr lang="en-US" altLang="zh-CN" dirty="0" smtClean="0"/>
              <a:t>IPU</a:t>
            </a:r>
            <a:r>
              <a:rPr lang="zh-CN" altLang="en-US" dirty="0" smtClean="0"/>
              <a:t>、</a:t>
            </a:r>
            <a:r>
              <a:rPr lang="en-US" altLang="zh-CN" dirty="0" smtClean="0"/>
              <a:t>DSP</a:t>
            </a:r>
            <a:r>
              <a:rPr lang="zh-CN" altLang="en-US" dirty="0" smtClean="0"/>
              <a:t>、</a:t>
            </a:r>
            <a:r>
              <a:rPr lang="en-US" altLang="zh-CN" dirty="0" smtClean="0"/>
              <a:t>GPU</a:t>
            </a:r>
          </a:p>
        </p:txBody>
      </p:sp>
      <p:sp>
        <p:nvSpPr>
          <p:cNvPr id="43012" name="日期占位符 1"/>
          <p:cNvSpPr>
            <a:spLocks noGrp="1" noChangeArrowheads="1"/>
          </p:cNvSpPr>
          <p:nvPr>
            <p:ph type="dt" sz="half" idx="10"/>
          </p:nvPr>
        </p:nvSpPr>
        <p:spPr/>
        <p:txBody>
          <a:bodyPr/>
          <a:lstStyle/>
          <a:p>
            <a:fld id="{F07DA533-D8A7-4ADD-AA01-C4018FEDE3D8}" type="datetime1">
              <a:rPr lang="en-US" altLang="zh-CN" smtClean="0"/>
              <a:pPr/>
              <a:t>3/4/2019</a:t>
            </a:fld>
            <a:endParaRPr lang="en-US" altLang="zh-CN" smtClean="0"/>
          </a:p>
        </p:txBody>
      </p:sp>
      <p:sp>
        <p:nvSpPr>
          <p:cNvPr id="43014" name="灯片编号占位符 1"/>
          <p:cNvSpPr>
            <a:spLocks noGrp="1" noChangeArrowheads="1"/>
          </p:cNvSpPr>
          <p:nvPr>
            <p:ph type="sldNum" sz="quarter" idx="12"/>
          </p:nvPr>
        </p:nvSpPr>
        <p:spPr/>
        <p:txBody>
          <a:bodyPr/>
          <a:lstStyle/>
          <a:p>
            <a:fld id="{5D038C62-D97B-4102-83C7-F835920F6DF3}" type="slidenum">
              <a:rPr lang="en-US" altLang="zh-CN" smtClean="0"/>
              <a:pPr/>
              <a:t>23</a:t>
            </a:fld>
            <a:endParaRPr lang="en-US" altLang="zh-CN"/>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r>
              <a:rPr lang="zh-CN" altLang="en-US" smtClean="0"/>
              <a:t>为什么学这门课</a:t>
            </a:r>
          </a:p>
        </p:txBody>
      </p:sp>
      <p:sp>
        <p:nvSpPr>
          <p:cNvPr id="45061" name="Rectangle 3"/>
          <p:cNvSpPr>
            <a:spLocks noGrp="1" noChangeArrowheads="1"/>
          </p:cNvSpPr>
          <p:nvPr>
            <p:ph idx="1"/>
          </p:nvPr>
        </p:nvSpPr>
        <p:spPr/>
        <p:txBody>
          <a:bodyPr>
            <a:normAutofit fontScale="77500" lnSpcReduction="20000"/>
          </a:bodyPr>
          <a:lstStyle/>
          <a:p>
            <a:pPr>
              <a:buNone/>
            </a:pPr>
            <a:r>
              <a:rPr lang="zh-CN" altLang="en-US" dirty="0" smtClean="0"/>
              <a:t>深入理解计算机体系结构</a:t>
            </a:r>
            <a:r>
              <a:rPr lang="en-US" altLang="zh-CN" dirty="0" smtClean="0"/>
              <a:t>:</a:t>
            </a:r>
          </a:p>
          <a:p>
            <a:r>
              <a:rPr lang="zh-CN" altLang="en-US" dirty="0" smtClean="0"/>
              <a:t>开展体系结构研究与设计的基础</a:t>
            </a:r>
            <a:endParaRPr lang="en-US" altLang="zh-CN" dirty="0" smtClean="0"/>
          </a:p>
          <a:p>
            <a:pPr lvl="1"/>
            <a:r>
              <a:rPr lang="zh-CN" altLang="en-US" dirty="0" smtClean="0"/>
              <a:t>体系结构领域仍然存在许多挑战性问题</a:t>
            </a:r>
            <a:endParaRPr lang="en-US" altLang="zh-CN" dirty="0" smtClean="0"/>
          </a:p>
          <a:p>
            <a:pPr lvl="2"/>
            <a:r>
              <a:rPr lang="zh-CN" altLang="en-US" dirty="0" smtClean="0"/>
              <a:t>例如：</a:t>
            </a:r>
            <a:r>
              <a:rPr lang="en-US" altLang="zh-CN" dirty="0" smtClean="0"/>
              <a:t>CPU</a:t>
            </a:r>
            <a:r>
              <a:rPr lang="zh-CN" altLang="en-US" dirty="0" smtClean="0"/>
              <a:t>与</a:t>
            </a:r>
            <a:r>
              <a:rPr lang="en-US" altLang="zh-CN" dirty="0" smtClean="0"/>
              <a:t>memory</a:t>
            </a:r>
            <a:r>
              <a:rPr lang="zh-CN" altLang="en-US" dirty="0" smtClean="0"/>
              <a:t>之间性能差异</a:t>
            </a:r>
            <a:endParaRPr lang="en-US" altLang="zh-CN" dirty="0" smtClean="0"/>
          </a:p>
          <a:p>
            <a:pPr lvl="2"/>
            <a:r>
              <a:rPr lang="zh-CN" altLang="en-US" dirty="0" smtClean="0"/>
              <a:t>功耗和能耗问题</a:t>
            </a:r>
            <a:endParaRPr lang="en-US" altLang="zh-CN" dirty="0" smtClean="0"/>
          </a:p>
          <a:p>
            <a:pPr lvl="2"/>
            <a:r>
              <a:rPr lang="zh-CN" altLang="en-US" dirty="0" smtClean="0"/>
              <a:t>体系结构与应用特征的适配性问题等</a:t>
            </a:r>
            <a:endParaRPr lang="en-US" altLang="zh-CN" dirty="0" smtClean="0"/>
          </a:p>
          <a:p>
            <a:pPr lvl="1"/>
            <a:r>
              <a:rPr lang="en-US" altLang="zh-CN" dirty="0" smtClean="0"/>
              <a:t>…….</a:t>
            </a:r>
          </a:p>
          <a:p>
            <a:r>
              <a:rPr lang="zh-CN" altLang="en-US" dirty="0" smtClean="0"/>
              <a:t>更好地设计与实现操作系统、编译器</a:t>
            </a:r>
            <a:endParaRPr lang="en-US" altLang="zh-CN" dirty="0" smtClean="0"/>
          </a:p>
          <a:p>
            <a:pPr lvl="1"/>
            <a:r>
              <a:rPr lang="zh-CN" altLang="en-US" dirty="0"/>
              <a:t>需要重新评估当前的假设和</a:t>
            </a:r>
            <a:r>
              <a:rPr lang="zh-CN" altLang="en-US" dirty="0" smtClean="0"/>
              <a:t>权衡</a:t>
            </a:r>
            <a:endParaRPr lang="en-US" altLang="zh-CN" dirty="0" smtClean="0"/>
          </a:p>
          <a:p>
            <a:pPr lvl="2"/>
            <a:r>
              <a:rPr lang="zh-CN" altLang="en-US" dirty="0"/>
              <a:t>例如</a:t>
            </a:r>
            <a:r>
              <a:rPr lang="en-US" altLang="zh-CN" dirty="0" smtClean="0"/>
              <a:t>: </a:t>
            </a:r>
            <a:r>
              <a:rPr lang="zh-CN" altLang="en-US" dirty="0" smtClean="0"/>
              <a:t>当面临网络性能持续提升、并行系统、异构系统日益普遍</a:t>
            </a:r>
            <a:endParaRPr lang="en-US" altLang="zh-CN" dirty="0" smtClean="0"/>
          </a:p>
          <a:p>
            <a:pPr lvl="1"/>
            <a:r>
              <a:rPr lang="zh-CN" altLang="en-US" dirty="0"/>
              <a:t>现代计算机需要更好的优化编译器和更好的</a:t>
            </a:r>
            <a:r>
              <a:rPr lang="zh-CN" altLang="en-US" dirty="0" smtClean="0"/>
              <a:t>编程语言</a:t>
            </a:r>
            <a:endParaRPr lang="en-US" altLang="zh-CN" dirty="0" smtClean="0"/>
          </a:p>
          <a:p>
            <a:r>
              <a:rPr lang="zh-CN" altLang="en-US" dirty="0" smtClean="0"/>
              <a:t>更好地设计与实现应用程序</a:t>
            </a:r>
            <a:endParaRPr lang="en-US" altLang="zh-CN" dirty="0" smtClean="0"/>
          </a:p>
          <a:p>
            <a:pPr lvl="1"/>
            <a:r>
              <a:rPr lang="zh-CN" altLang="en-US" dirty="0" smtClean="0"/>
              <a:t>可更好地理解算法</a:t>
            </a:r>
            <a:r>
              <a:rPr lang="zh-CN" altLang="en-US" dirty="0"/>
              <a:t>、数据结构和编程语言选择对性能的影响</a:t>
            </a:r>
            <a:endParaRPr lang="en-US" altLang="zh-CN" dirty="0" smtClean="0"/>
          </a:p>
        </p:txBody>
      </p:sp>
      <p:sp>
        <p:nvSpPr>
          <p:cNvPr id="45058" name="日期占位符 3"/>
          <p:cNvSpPr>
            <a:spLocks noGrp="1" noChangeArrowheads="1"/>
          </p:cNvSpPr>
          <p:nvPr>
            <p:ph type="dt" sz="half" idx="10"/>
          </p:nvPr>
        </p:nvSpPr>
        <p:spPr/>
        <p:txBody>
          <a:bodyPr/>
          <a:lstStyle/>
          <a:p>
            <a:fld id="{BBE50477-1470-4591-9379-9FDF475B7C43}" type="datetime1">
              <a:rPr lang="en-US" altLang="zh-CN" smtClean="0"/>
              <a:pPr/>
              <a:t>3/4/2019</a:t>
            </a:fld>
            <a:endParaRPr lang="en-US" altLang="zh-CN" smtClean="0"/>
          </a:p>
        </p:txBody>
      </p:sp>
      <p:sp>
        <p:nvSpPr>
          <p:cNvPr id="45062" name="灯片编号占位符 1"/>
          <p:cNvSpPr>
            <a:spLocks noGrp="1" noChangeArrowheads="1"/>
          </p:cNvSpPr>
          <p:nvPr>
            <p:ph type="sldNum" sz="quarter" idx="12"/>
          </p:nvPr>
        </p:nvSpPr>
        <p:spPr/>
        <p:txBody>
          <a:bodyPr/>
          <a:lstStyle/>
          <a:p>
            <a:fld id="{EAB0B74A-B35B-493F-B645-7D9606535E24}" type="slidenum">
              <a:rPr lang="en-US" altLang="zh-CN" smtClean="0"/>
              <a:pPr/>
              <a:t>24</a:t>
            </a:fld>
            <a:endParaRPr lang="en-US" altLang="zh-CN"/>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zh-CN" altLang="en-US" smtClean="0"/>
              <a:t>评分规则</a:t>
            </a:r>
          </a:p>
        </p:txBody>
      </p:sp>
      <p:sp>
        <p:nvSpPr>
          <p:cNvPr id="46085" name="Rectangle 3"/>
          <p:cNvSpPr>
            <a:spLocks noGrp="1" noChangeArrowheads="1"/>
          </p:cNvSpPr>
          <p:nvPr>
            <p:ph idx="1"/>
          </p:nvPr>
        </p:nvSpPr>
        <p:spPr/>
        <p:txBody>
          <a:bodyPr/>
          <a:lstStyle/>
          <a:p>
            <a:r>
              <a:rPr lang="zh-CN" altLang="en-US" dirty="0" smtClean="0"/>
              <a:t>授课</a:t>
            </a:r>
          </a:p>
          <a:p>
            <a:pPr lvl="1"/>
            <a:r>
              <a:rPr lang="zh-CN" altLang="en-US" dirty="0" smtClean="0"/>
              <a:t>授课总学时</a:t>
            </a:r>
            <a:r>
              <a:rPr lang="en-US" altLang="zh-CN" dirty="0" smtClean="0"/>
              <a:t>60</a:t>
            </a:r>
            <a:r>
              <a:rPr lang="zh-CN" altLang="en-US" dirty="0" smtClean="0"/>
              <a:t>学时，实验</a:t>
            </a:r>
            <a:r>
              <a:rPr lang="en-US" altLang="zh-CN" dirty="0" smtClean="0"/>
              <a:t>30</a:t>
            </a:r>
            <a:r>
              <a:rPr lang="zh-CN" altLang="en-US" dirty="0" smtClean="0"/>
              <a:t>学时</a:t>
            </a:r>
          </a:p>
          <a:p>
            <a:pPr lvl="1"/>
            <a:r>
              <a:rPr lang="en-US" altLang="zh-CN" dirty="0" smtClean="0"/>
              <a:t>3C304:</a:t>
            </a:r>
            <a:r>
              <a:rPr lang="zh-CN" altLang="en-US" dirty="0" smtClean="0"/>
              <a:t> </a:t>
            </a:r>
            <a:r>
              <a:rPr lang="en-US" altLang="zh-CN" dirty="0" smtClean="0"/>
              <a:t>1(3,4)</a:t>
            </a:r>
            <a:r>
              <a:rPr lang="zh-CN" altLang="en-US" dirty="0" smtClean="0"/>
              <a:t>，</a:t>
            </a:r>
            <a:r>
              <a:rPr lang="en-US" altLang="zh-CN" dirty="0" smtClean="0"/>
              <a:t>3(6,7)</a:t>
            </a:r>
          </a:p>
          <a:p>
            <a:pPr lvl="1"/>
            <a:r>
              <a:rPr lang="en-US" altLang="zh-CN" dirty="0" smtClean="0"/>
              <a:t>3C304: 1(6,7),   3(3,4)</a:t>
            </a:r>
          </a:p>
          <a:p>
            <a:r>
              <a:rPr lang="zh-CN" altLang="en-US" dirty="0" smtClean="0"/>
              <a:t>评分</a:t>
            </a:r>
          </a:p>
          <a:p>
            <a:pPr lvl="1"/>
            <a:r>
              <a:rPr lang="zh-CN" altLang="en-US" dirty="0" smtClean="0"/>
              <a:t>平时作业     </a:t>
            </a:r>
            <a:r>
              <a:rPr lang="en-US" altLang="zh-CN" dirty="0" smtClean="0"/>
              <a:t>1</a:t>
            </a:r>
            <a:r>
              <a:rPr lang="zh-CN" altLang="en-US" dirty="0" smtClean="0"/>
              <a:t>0％</a:t>
            </a:r>
          </a:p>
          <a:p>
            <a:pPr lvl="1"/>
            <a:r>
              <a:rPr lang="zh-CN" altLang="en-US" dirty="0" smtClean="0"/>
              <a:t>实验             </a:t>
            </a:r>
            <a:r>
              <a:rPr lang="en-US" altLang="zh-CN" dirty="0" smtClean="0"/>
              <a:t>40</a:t>
            </a:r>
            <a:r>
              <a:rPr lang="zh-CN" altLang="en-US" dirty="0" smtClean="0"/>
              <a:t>％</a:t>
            </a:r>
            <a:endParaRPr lang="en-US" altLang="zh-CN" dirty="0" smtClean="0"/>
          </a:p>
          <a:p>
            <a:pPr lvl="1"/>
            <a:r>
              <a:rPr lang="zh-CN" altLang="en-US" dirty="0" smtClean="0"/>
              <a:t>期终考试     </a:t>
            </a:r>
            <a:r>
              <a:rPr lang="en-US" altLang="zh-CN" dirty="0"/>
              <a:t>5</a:t>
            </a:r>
            <a:r>
              <a:rPr lang="en-US" altLang="zh-CN" dirty="0" smtClean="0"/>
              <a:t>0</a:t>
            </a:r>
            <a:r>
              <a:rPr lang="zh-CN" altLang="en-US" dirty="0" smtClean="0"/>
              <a:t>％</a:t>
            </a:r>
          </a:p>
        </p:txBody>
      </p:sp>
      <p:sp>
        <p:nvSpPr>
          <p:cNvPr id="46082" name="日期占位符 3"/>
          <p:cNvSpPr>
            <a:spLocks noGrp="1" noChangeArrowheads="1"/>
          </p:cNvSpPr>
          <p:nvPr>
            <p:ph type="dt" sz="half" idx="10"/>
          </p:nvPr>
        </p:nvSpPr>
        <p:spPr/>
        <p:txBody>
          <a:bodyPr/>
          <a:lstStyle/>
          <a:p>
            <a:fld id="{58FC25C7-49A8-4FA3-9D32-F4CDC097EF9B}" type="datetime1">
              <a:rPr lang="en-US" altLang="zh-CN" smtClean="0"/>
              <a:pPr/>
              <a:t>3/4/2019</a:t>
            </a:fld>
            <a:endParaRPr lang="en-US" altLang="zh-CN" smtClean="0"/>
          </a:p>
        </p:txBody>
      </p:sp>
      <p:sp>
        <p:nvSpPr>
          <p:cNvPr id="46086" name="灯片编号占位符 1"/>
          <p:cNvSpPr>
            <a:spLocks noGrp="1" noChangeArrowheads="1"/>
          </p:cNvSpPr>
          <p:nvPr>
            <p:ph type="sldNum" sz="quarter" idx="12"/>
          </p:nvPr>
        </p:nvSpPr>
        <p:spPr/>
        <p:txBody>
          <a:bodyPr/>
          <a:lstStyle/>
          <a:p>
            <a:fld id="{FF8832C2-22A3-4646-A1EC-B09BE67E84BB}" type="slidenum">
              <a:rPr lang="en-US" altLang="zh-CN" smtClean="0"/>
              <a:pPr/>
              <a:t>25</a:t>
            </a:fld>
            <a:endParaRPr lang="en-US" altLang="zh-CN"/>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r>
              <a:rPr lang="zh-CN" altLang="en-US" smtClean="0"/>
              <a:t>关于作弊</a:t>
            </a:r>
          </a:p>
        </p:txBody>
      </p:sp>
      <p:sp>
        <p:nvSpPr>
          <p:cNvPr id="48133" name="Rectangle 3"/>
          <p:cNvSpPr>
            <a:spLocks noGrp="1" noChangeArrowheads="1"/>
          </p:cNvSpPr>
          <p:nvPr>
            <p:ph idx="1"/>
          </p:nvPr>
        </p:nvSpPr>
        <p:spPr/>
        <p:txBody>
          <a:bodyPr/>
          <a:lstStyle/>
          <a:p>
            <a:r>
              <a:rPr lang="zh-CN" altLang="en-US" dirty="0" smtClean="0"/>
              <a:t>作业</a:t>
            </a:r>
          </a:p>
          <a:p>
            <a:r>
              <a:rPr lang="zh-CN" altLang="en-US" dirty="0" smtClean="0"/>
              <a:t>实验</a:t>
            </a:r>
          </a:p>
          <a:p>
            <a:r>
              <a:rPr lang="zh-CN" altLang="en-US" dirty="0" smtClean="0"/>
              <a:t>考试（测验）</a:t>
            </a:r>
          </a:p>
          <a:p>
            <a:endParaRPr lang="zh-CN" altLang="en-US" dirty="0" smtClean="0"/>
          </a:p>
        </p:txBody>
      </p:sp>
      <p:sp>
        <p:nvSpPr>
          <p:cNvPr id="48130" name="日期占位符 3"/>
          <p:cNvSpPr>
            <a:spLocks noGrp="1" noChangeArrowheads="1"/>
          </p:cNvSpPr>
          <p:nvPr>
            <p:ph type="dt" sz="half" idx="10"/>
          </p:nvPr>
        </p:nvSpPr>
        <p:spPr/>
        <p:txBody>
          <a:bodyPr/>
          <a:lstStyle/>
          <a:p>
            <a:fld id="{528653DB-FC07-473F-9BAB-C7BBC4C512E0}" type="datetime1">
              <a:rPr lang="en-US" altLang="zh-CN" smtClean="0"/>
              <a:pPr/>
              <a:t>3/4/2019</a:t>
            </a:fld>
            <a:endParaRPr lang="en-US" altLang="zh-CN" smtClean="0"/>
          </a:p>
        </p:txBody>
      </p:sp>
      <p:sp>
        <p:nvSpPr>
          <p:cNvPr id="48134" name="灯片编号占位符 1"/>
          <p:cNvSpPr>
            <a:spLocks noGrp="1" noChangeArrowheads="1"/>
          </p:cNvSpPr>
          <p:nvPr>
            <p:ph type="sldNum" sz="quarter" idx="12"/>
          </p:nvPr>
        </p:nvSpPr>
        <p:spPr/>
        <p:txBody>
          <a:bodyPr/>
          <a:lstStyle/>
          <a:p>
            <a:fld id="{72F52F9F-FA52-4F82-8003-5D7EBC8DC44A}" type="slidenum">
              <a:rPr lang="en-US" altLang="zh-CN" smtClean="0"/>
              <a:pPr/>
              <a:t>26</a:t>
            </a:fld>
            <a:endParaRPr lang="en-US" altLang="zh-CN"/>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dirty="0" smtClean="0"/>
              <a:t>02/27-review</a:t>
            </a:r>
            <a:endParaRPr lang="en-AU" altLang="zh-CN" dirty="0" smtClean="0"/>
          </a:p>
        </p:txBody>
      </p:sp>
      <p:sp>
        <p:nvSpPr>
          <p:cNvPr id="50179" name="Rectangle 3"/>
          <p:cNvSpPr>
            <a:spLocks noGrp="1" noChangeArrowheads="1"/>
          </p:cNvSpPr>
          <p:nvPr>
            <p:ph idx="1"/>
          </p:nvPr>
        </p:nvSpPr>
        <p:spPr/>
        <p:txBody>
          <a:bodyPr>
            <a:normAutofit fontScale="92500"/>
          </a:bodyPr>
          <a:lstStyle/>
          <a:p>
            <a:r>
              <a:rPr lang="zh-CN" altLang="en-US" dirty="0" smtClean="0"/>
              <a:t>过去的观点</a:t>
            </a:r>
            <a:r>
              <a:rPr lang="en-US" altLang="zh-CN" dirty="0" smtClean="0"/>
              <a:t>:</a:t>
            </a:r>
          </a:p>
          <a:p>
            <a:pPr lvl="1"/>
            <a:r>
              <a:rPr lang="en-US" altLang="zh-CN" dirty="0" smtClean="0"/>
              <a:t>Instruction Set Architecture (ISA) </a:t>
            </a:r>
            <a:r>
              <a:rPr lang="zh-CN" altLang="en-US" dirty="0" smtClean="0"/>
              <a:t>设计</a:t>
            </a:r>
            <a:endParaRPr lang="en-US" altLang="zh-CN" dirty="0" smtClean="0"/>
          </a:p>
          <a:p>
            <a:pPr lvl="1"/>
            <a:r>
              <a:rPr lang="zh-CN" altLang="en-US" dirty="0" smtClean="0"/>
              <a:t>即 体系结构设计需要关注并确定</a:t>
            </a:r>
            <a:r>
              <a:rPr lang="en-US" altLang="zh-CN" dirty="0" smtClean="0"/>
              <a:t>:</a:t>
            </a:r>
          </a:p>
          <a:p>
            <a:pPr lvl="2"/>
            <a:r>
              <a:rPr lang="zh-CN" altLang="en-US" dirty="0" smtClean="0"/>
              <a:t>寄存器组织、如何访问存储器、寻址方式、指令操作数、硬件支持的操作种类、指令编码方式、中断和异常的语义等</a:t>
            </a:r>
            <a:endParaRPr lang="en-US" altLang="zh-CN" dirty="0" smtClean="0"/>
          </a:p>
          <a:p>
            <a:pPr lvl="2"/>
            <a:endParaRPr lang="en-US" altLang="zh-CN" dirty="0" smtClean="0"/>
          </a:p>
          <a:p>
            <a:r>
              <a:rPr lang="zh-CN" altLang="en-US" dirty="0" smtClean="0"/>
              <a:t>目前的观点</a:t>
            </a:r>
            <a:r>
              <a:rPr lang="en-US" altLang="zh-CN" dirty="0" smtClean="0"/>
              <a:t>:</a:t>
            </a:r>
          </a:p>
          <a:p>
            <a:pPr lvl="1"/>
            <a:r>
              <a:rPr lang="zh-CN" altLang="en-US" dirty="0" smtClean="0"/>
              <a:t>根据目标机器的特定需求，在成本、功耗、可用性等约束下最大化机器性能</a:t>
            </a:r>
            <a:endParaRPr lang="en-US" altLang="zh-CN" dirty="0" smtClean="0"/>
          </a:p>
          <a:p>
            <a:pPr lvl="1"/>
            <a:r>
              <a:rPr lang="zh-CN" altLang="en-US" dirty="0" smtClean="0"/>
              <a:t>包括</a:t>
            </a:r>
            <a:r>
              <a:rPr lang="en-US" altLang="zh-CN" dirty="0" smtClean="0"/>
              <a:t> ISA, </a:t>
            </a:r>
            <a:r>
              <a:rPr lang="zh-CN" altLang="en-US" dirty="0" smtClean="0"/>
              <a:t>计算机组织（微体系结构）</a:t>
            </a:r>
            <a:r>
              <a:rPr lang="en-US" altLang="zh-CN" dirty="0" smtClean="0"/>
              <a:t>, </a:t>
            </a:r>
            <a:r>
              <a:rPr lang="zh-CN" altLang="en-US" dirty="0" smtClean="0"/>
              <a:t>硬件实现</a:t>
            </a:r>
            <a:endParaRPr lang="en-US" altLang="zh-CN" dirty="0" smtClean="0"/>
          </a:p>
        </p:txBody>
      </p:sp>
      <p:sp>
        <p:nvSpPr>
          <p:cNvPr id="50180" name="日期占位符 3"/>
          <p:cNvSpPr>
            <a:spLocks noGrp="1" noChangeArrowheads="1"/>
          </p:cNvSpPr>
          <p:nvPr>
            <p:ph type="dt" sz="half" idx="10"/>
          </p:nvPr>
        </p:nvSpPr>
        <p:spPr/>
        <p:txBody>
          <a:bodyPr/>
          <a:lstStyle/>
          <a:p>
            <a:fld id="{52091556-993F-4ADA-91BC-817D463F810E}" type="datetime1">
              <a:rPr lang="en-US" altLang="zh-CN" smtClean="0"/>
              <a:pPr/>
              <a:t>3/4/2019</a:t>
            </a:fld>
            <a:endParaRPr lang="en-US" altLang="zh-CN" smtClean="0"/>
          </a:p>
        </p:txBody>
      </p:sp>
      <p:sp>
        <p:nvSpPr>
          <p:cNvPr id="50182" name="灯片编号占位符 1"/>
          <p:cNvSpPr>
            <a:spLocks noGrp="1" noChangeArrowheads="1"/>
          </p:cNvSpPr>
          <p:nvPr>
            <p:ph type="sldNum" sz="quarter" idx="12"/>
          </p:nvPr>
        </p:nvSpPr>
        <p:spPr/>
        <p:txBody>
          <a:bodyPr/>
          <a:lstStyle/>
          <a:p>
            <a:fld id="{9F969F04-EBD5-493C-A58A-24B345B23C36}" type="slidenum">
              <a:rPr lang="en-US" altLang="zh-CN" smtClean="0"/>
              <a:pPr/>
              <a:t>27</a:t>
            </a:fld>
            <a:endParaRPr lang="en-US" altLang="zh-CN"/>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6"/>
          <p:cNvSpPr>
            <a:spLocks noGrp="1" noChangeArrowheads="1"/>
          </p:cNvSpPr>
          <p:nvPr>
            <p:ph type="title"/>
          </p:nvPr>
        </p:nvSpPr>
        <p:spPr/>
        <p:txBody>
          <a:bodyPr/>
          <a:lstStyle/>
          <a:p>
            <a:r>
              <a:rPr lang="en-US" altLang="zh-CN" smtClean="0"/>
              <a:t>Chapter1 </a:t>
            </a:r>
            <a:r>
              <a:rPr lang="zh-CN" altLang="en-US" smtClean="0"/>
              <a:t>量化设计与分析基础</a:t>
            </a:r>
            <a:r>
              <a:rPr lang="en-US" altLang="zh-CN" smtClean="0"/>
              <a:t> </a:t>
            </a:r>
            <a:endParaRPr lang="zh-CN" altLang="en-US" smtClean="0"/>
          </a:p>
        </p:txBody>
      </p:sp>
      <p:sp>
        <p:nvSpPr>
          <p:cNvPr id="52227" name="内容占位符 8"/>
          <p:cNvSpPr>
            <a:spLocks noGrp="1" noChangeArrowheads="1"/>
          </p:cNvSpPr>
          <p:nvPr>
            <p:ph idx="1"/>
          </p:nvPr>
        </p:nvSpPr>
        <p:spPr/>
        <p:txBody>
          <a:bodyPr/>
          <a:lstStyle/>
          <a:p>
            <a:r>
              <a:rPr lang="en-US" altLang="zh-CN" smtClean="0"/>
              <a:t>1.1 </a:t>
            </a:r>
            <a:r>
              <a:rPr lang="zh-CN" altLang="en-US" smtClean="0"/>
              <a:t>引言</a:t>
            </a:r>
            <a:endParaRPr lang="en-US" altLang="zh-CN" smtClean="0"/>
          </a:p>
          <a:p>
            <a:pPr lvl="1"/>
            <a:r>
              <a:rPr lang="zh-CN" altLang="en-US" smtClean="0"/>
              <a:t>计算机体系结构的定义</a:t>
            </a:r>
            <a:endParaRPr lang="en-US" altLang="zh-CN" smtClean="0"/>
          </a:p>
          <a:p>
            <a:pPr lvl="1"/>
            <a:r>
              <a:rPr lang="zh-CN" altLang="en-US" smtClean="0"/>
              <a:t>计算机的分类</a:t>
            </a:r>
            <a:endParaRPr lang="en-US" altLang="zh-CN" smtClean="0"/>
          </a:p>
          <a:p>
            <a:pPr lvl="1"/>
            <a:r>
              <a:rPr lang="zh-CN" altLang="en-US" smtClean="0"/>
              <a:t>现代计算机系统发展趋势</a:t>
            </a:r>
            <a:endParaRPr lang="en-US" altLang="zh-CN" smtClean="0"/>
          </a:p>
          <a:p>
            <a:r>
              <a:rPr lang="en-US" altLang="zh-CN" smtClean="0"/>
              <a:t>1.2 </a:t>
            </a:r>
            <a:r>
              <a:rPr lang="zh-CN" altLang="en-US" smtClean="0"/>
              <a:t>定量分析基础</a:t>
            </a:r>
            <a:endParaRPr lang="en-US" altLang="zh-CN" smtClean="0"/>
          </a:p>
          <a:p>
            <a:endParaRPr lang="en-US" altLang="zh-CN" smtClean="0"/>
          </a:p>
          <a:p>
            <a:endParaRPr lang="en-US" altLang="zh-CN" smtClean="0"/>
          </a:p>
          <a:p>
            <a:endParaRPr lang="zh-CN" altLang="en-US" smtClean="0"/>
          </a:p>
        </p:txBody>
      </p:sp>
      <p:sp>
        <p:nvSpPr>
          <p:cNvPr id="52228" name="日期占位符 3"/>
          <p:cNvSpPr>
            <a:spLocks noGrp="1" noChangeArrowheads="1"/>
          </p:cNvSpPr>
          <p:nvPr>
            <p:ph type="dt" sz="half" idx="10"/>
          </p:nvPr>
        </p:nvSpPr>
        <p:spPr/>
        <p:txBody>
          <a:bodyPr/>
          <a:lstStyle/>
          <a:p>
            <a:fld id="{91F4C5BA-24D0-4FA9-BDE7-832DD8A1B4C1}" type="datetime1">
              <a:rPr lang="en-US" altLang="zh-CN" smtClean="0"/>
              <a:pPr/>
              <a:t>3/4/2019</a:t>
            </a:fld>
            <a:endParaRPr lang="en-US" altLang="zh-CN" smtClean="0"/>
          </a:p>
        </p:txBody>
      </p:sp>
      <p:sp>
        <p:nvSpPr>
          <p:cNvPr id="52230" name="灯片编号占位符 1"/>
          <p:cNvSpPr>
            <a:spLocks noGrp="1" noChangeArrowheads="1"/>
          </p:cNvSpPr>
          <p:nvPr>
            <p:ph type="sldNum" sz="quarter" idx="12"/>
          </p:nvPr>
        </p:nvSpPr>
        <p:spPr/>
        <p:txBody>
          <a:bodyPr/>
          <a:lstStyle/>
          <a:p>
            <a:fld id="{9B67DAE9-4ADE-4EEF-B9CA-C9127D33624C}" type="slidenum">
              <a:rPr lang="en-US" altLang="zh-CN" smtClean="0"/>
              <a:pPr/>
              <a:t>28</a:t>
            </a:fld>
            <a:endParaRPr lang="en-US" altLang="zh-CN"/>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smtClean="0"/>
              <a:t>Computing Devices Then…</a:t>
            </a:r>
          </a:p>
        </p:txBody>
      </p:sp>
      <p:sp>
        <p:nvSpPr>
          <p:cNvPr id="53254" name="日期占位符 1"/>
          <p:cNvSpPr>
            <a:spLocks noGrp="1" noChangeArrowheads="1"/>
          </p:cNvSpPr>
          <p:nvPr>
            <p:ph type="dt" sz="half" idx="10"/>
          </p:nvPr>
        </p:nvSpPr>
        <p:spPr/>
        <p:txBody>
          <a:bodyPr/>
          <a:lstStyle/>
          <a:p>
            <a:fld id="{F75DD57B-9F01-412C-8CC5-2B0580370699}" type="datetime1">
              <a:rPr lang="en-US" altLang="zh-CN" smtClean="0"/>
              <a:pPr/>
              <a:t>3/4/2019</a:t>
            </a:fld>
            <a:endParaRPr lang="en-US" altLang="zh-CN" smtClean="0"/>
          </a:p>
        </p:txBody>
      </p:sp>
      <p:sp>
        <p:nvSpPr>
          <p:cNvPr id="53256" name="灯片编号占位符 1"/>
          <p:cNvSpPr>
            <a:spLocks noGrp="1" noChangeArrowheads="1"/>
          </p:cNvSpPr>
          <p:nvPr>
            <p:ph type="sldNum" sz="quarter" idx="12"/>
          </p:nvPr>
        </p:nvSpPr>
        <p:spPr/>
        <p:txBody>
          <a:bodyPr/>
          <a:lstStyle/>
          <a:p>
            <a:fld id="{CE56689D-E2A4-44E2-9192-0B93B03D8472}" type="slidenum">
              <a:rPr lang="en-US" altLang="zh-CN" smtClean="0"/>
              <a:pPr/>
              <a:t>29</a:t>
            </a:fld>
            <a:endParaRPr lang="en-US" altLang="zh-CN"/>
          </a:p>
        </p:txBody>
      </p:sp>
      <p:sp>
        <p:nvSpPr>
          <p:cNvPr id="53252" name="Rectangle 4"/>
          <p:cNvSpPr>
            <a:spLocks noGrp="1" noChangeArrowheads="1"/>
          </p:cNvSpPr>
          <p:nvPr>
            <p:ph idx="4294967295"/>
          </p:nvPr>
        </p:nvSpPr>
        <p:spPr>
          <a:xfrm>
            <a:off x="3808413" y="6427788"/>
            <a:ext cx="5335587" cy="282575"/>
          </a:xfrm>
        </p:spPr>
        <p:txBody>
          <a:bodyPr>
            <a:normAutofit fontScale="92500" lnSpcReduction="20000"/>
          </a:bodyPr>
          <a:lstStyle/>
          <a:p>
            <a:pPr marL="290513" indent="-290513" defTabSz="1006475" eaLnBrk="1" hangingPunct="1">
              <a:buFontTx/>
              <a:buNone/>
              <a:tabLst>
                <a:tab pos="1146175" algn="l"/>
              </a:tabLst>
            </a:pPr>
            <a:r>
              <a:rPr lang="en-US" altLang="zh-CN" sz="1600" dirty="0" smtClean="0"/>
              <a:t>EDSAC, University of Cambridge, UK, 1949</a:t>
            </a:r>
          </a:p>
        </p:txBody>
      </p:sp>
      <p:pic>
        <p:nvPicPr>
          <p:cNvPr id="53251" name="Picture 3"/>
          <p:cNvPicPr>
            <a:picLocks noChangeAspect="1" noChangeArrowheads="1"/>
          </p:cNvPicPr>
          <p:nvPr/>
        </p:nvPicPr>
        <p:blipFill>
          <a:blip r:embed="rId3"/>
          <a:srcRect/>
          <a:stretch>
            <a:fillRect/>
          </a:stretch>
        </p:blipFill>
        <p:spPr bwMode="auto">
          <a:xfrm>
            <a:off x="617039" y="1036637"/>
            <a:ext cx="7480300" cy="5319713"/>
          </a:xfrm>
          <a:prstGeom prst="rect">
            <a:avLst/>
          </a:prstGeom>
          <a:noFill/>
          <a:ln w="9525">
            <a:noFill/>
            <a:miter lim="800000"/>
            <a:headEnd/>
            <a:tailEnd/>
          </a:ln>
        </p:spPr>
      </p:pic>
      <p:sp>
        <p:nvSpPr>
          <p:cNvPr id="53253" name="Text Box 5"/>
          <p:cNvSpPr txBox="1">
            <a:spLocks noChangeArrowheads="1"/>
          </p:cNvSpPr>
          <p:nvPr/>
        </p:nvSpPr>
        <p:spPr bwMode="auto">
          <a:xfrm>
            <a:off x="1085838" y="1147823"/>
            <a:ext cx="184175" cy="396755"/>
          </a:xfrm>
          <a:prstGeom prst="rect">
            <a:avLst/>
          </a:prstGeom>
          <a:noFill/>
          <a:ln w="12700">
            <a:noFill/>
            <a:miter lim="800000"/>
            <a:headEnd/>
            <a:tailEnd/>
          </a:ln>
        </p:spPr>
        <p:txBody>
          <a:bodyPr wrap="none" lIns="91165" tIns="45583" rIns="91165" bIns="45583" anchor="ctr">
            <a:spAutoFit/>
          </a:bodyPr>
          <a:lstStyle/>
          <a:p>
            <a:pPr algn="ctr" defTabSz="820738">
              <a:lnSpc>
                <a:spcPct val="90000"/>
              </a:lnSpc>
              <a:buClr>
                <a:schemeClr val="tx1"/>
              </a:buClr>
              <a:buFont typeface="Wingdings" pitchFamily="2" charset="2"/>
              <a:buNone/>
            </a:pPr>
            <a:endParaRPr lang="en-US" altLang="zh-CN" sz="22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smtClean="0"/>
              <a:t>助教</a:t>
            </a:r>
          </a:p>
        </p:txBody>
      </p:sp>
      <p:sp>
        <p:nvSpPr>
          <p:cNvPr id="8195" name="日期占位符 3"/>
          <p:cNvSpPr>
            <a:spLocks noGrp="1"/>
          </p:cNvSpPr>
          <p:nvPr>
            <p:ph type="dt" sz="half" idx="10"/>
          </p:nvPr>
        </p:nvSpPr>
        <p:spPr/>
        <p:txBody>
          <a:bodyPr/>
          <a:lstStyle/>
          <a:p>
            <a:fld id="{77203D3D-F02F-4B16-972B-5D6A77E7A65E}" type="datetime1">
              <a:rPr lang="en-US" altLang="zh-CN" smtClean="0"/>
              <a:pPr/>
              <a:t>3/4/2019</a:t>
            </a:fld>
            <a:endParaRPr lang="en-US" altLang="zh-CN" smtClean="0"/>
          </a:p>
        </p:txBody>
      </p:sp>
      <p:sp>
        <p:nvSpPr>
          <p:cNvPr id="8250" name="灯片编号占位符 7"/>
          <p:cNvSpPr>
            <a:spLocks noGrp="1"/>
          </p:cNvSpPr>
          <p:nvPr>
            <p:ph type="sldNum" sz="quarter" idx="12"/>
          </p:nvPr>
        </p:nvSpPr>
        <p:spPr/>
        <p:txBody>
          <a:bodyPr/>
          <a:lstStyle/>
          <a:p>
            <a:fld id="{D88460A1-2A75-47A0-A20E-809403234974}" type="slidenum">
              <a:rPr lang="en-US" altLang="zh-CN" smtClean="0"/>
              <a:pPr/>
              <a:t>3</a:t>
            </a:fld>
            <a:endParaRPr lang="en-US" altLang="zh-CN"/>
          </a:p>
        </p:txBody>
      </p:sp>
      <p:graphicFrame>
        <p:nvGraphicFramePr>
          <p:cNvPr id="6" name="表格 5"/>
          <p:cNvGraphicFramePr>
            <a:graphicFrameLocks noGrp="1"/>
          </p:cNvGraphicFramePr>
          <p:nvPr>
            <p:extLst>
              <p:ext uri="{D42A27DB-BD31-4B8C-83A1-F6EECF244321}">
                <p14:modId xmlns:p14="http://schemas.microsoft.com/office/powerpoint/2010/main" val="263778492"/>
              </p:ext>
            </p:extLst>
          </p:nvPr>
        </p:nvGraphicFramePr>
        <p:xfrm>
          <a:off x="2032514" y="1143303"/>
          <a:ext cx="5669864" cy="4972056"/>
        </p:xfrm>
        <a:graphic>
          <a:graphicData uri="http://schemas.openxmlformats.org/drawingml/2006/table">
            <a:tbl>
              <a:tblPr/>
              <a:tblGrid>
                <a:gridCol w="1971075">
                  <a:extLst>
                    <a:ext uri="{9D8B030D-6E8A-4147-A177-3AD203B41FA5}">
                      <a16:colId xmlns:a16="http://schemas.microsoft.com/office/drawing/2014/main" val="2716721934"/>
                    </a:ext>
                  </a:extLst>
                </a:gridCol>
                <a:gridCol w="3698789">
                  <a:extLst>
                    <a:ext uri="{9D8B030D-6E8A-4147-A177-3AD203B41FA5}">
                      <a16:colId xmlns:a16="http://schemas.microsoft.com/office/drawing/2014/main" val="1128822889"/>
                    </a:ext>
                  </a:extLst>
                </a:gridCol>
              </a:tblGrid>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 </a:t>
                      </a:r>
                      <a:r>
                        <a:rPr kumimoji="0" lang="zh-CN" alt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姓名</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电子邮件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256587029"/>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王轩</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wgg@mail.ustc.edu.cn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2165943964"/>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席兴宇</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xixingyu@mail.ustc.edu.cn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2826743529"/>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凌康志</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candrol@mail.ustc.edu.cn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306109292"/>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齐豪</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theqihao@mail.ustc.edu.cn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928181017"/>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黄一凡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hyf15@mail.ustc.edu.cn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270591494"/>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4202210153"/>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夏昊珺</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xhjustc@mail.ustc.edu.cn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621034239"/>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朱骁睿</a:t>
                      </a:r>
                      <a:endPar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zzxrui@mail.ustc.edu.cn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3061136033"/>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蔡子凯</a:t>
                      </a:r>
                      <a:endPar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caiziki@mail.ustc.edu.cn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2649756326"/>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齐寒</a:t>
                      </a:r>
                      <a:endPar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qh970107@mail.ustc.edu.cn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97835823"/>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877044685"/>
                  </a:ext>
                </a:extLst>
              </a:tr>
            </a:tbl>
          </a:graphicData>
        </a:graphic>
      </p:graphicFrame>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Rectangle 6"/>
          <p:cNvSpPr>
            <a:spLocks noGrp="1" noChangeArrowheads="1"/>
          </p:cNvSpPr>
          <p:nvPr>
            <p:ph type="title"/>
          </p:nvPr>
        </p:nvSpPr>
        <p:spPr/>
        <p:txBody>
          <a:bodyPr/>
          <a:lstStyle/>
          <a:p>
            <a:pPr algn="l"/>
            <a:r>
              <a:rPr lang="en-US" altLang="zh-CN" dirty="0" smtClean="0"/>
              <a:t>Computing Systems Today</a:t>
            </a:r>
          </a:p>
        </p:txBody>
      </p:sp>
      <p:sp>
        <p:nvSpPr>
          <p:cNvPr id="55298" name="日期占位符 3"/>
          <p:cNvSpPr>
            <a:spLocks noGrp="1" noChangeArrowheads="1"/>
          </p:cNvSpPr>
          <p:nvPr>
            <p:ph type="dt" sz="half" idx="10"/>
          </p:nvPr>
        </p:nvSpPr>
        <p:spPr/>
        <p:txBody>
          <a:bodyPr/>
          <a:lstStyle/>
          <a:p>
            <a:fld id="{F82F8DE1-3894-4DCB-9E8B-2E1CBE9E6A16}" type="datetime1">
              <a:rPr lang="en-US" altLang="zh-CN" smtClean="0"/>
              <a:pPr/>
              <a:t>3/4/2019</a:t>
            </a:fld>
            <a:endParaRPr lang="en-US" altLang="zh-CN" smtClean="0"/>
          </a:p>
        </p:txBody>
      </p:sp>
      <p:sp>
        <p:nvSpPr>
          <p:cNvPr id="55324" name="灯片编号占位符 1"/>
          <p:cNvSpPr>
            <a:spLocks noGrp="1" noChangeArrowheads="1"/>
          </p:cNvSpPr>
          <p:nvPr>
            <p:ph type="sldNum" sz="quarter" idx="12"/>
          </p:nvPr>
        </p:nvSpPr>
        <p:spPr/>
        <p:txBody>
          <a:bodyPr/>
          <a:lstStyle/>
          <a:p>
            <a:fld id="{B0AE0EF3-09A9-4DC9-AB59-422A41DFCFF1}" type="slidenum">
              <a:rPr lang="en-US" altLang="zh-CN" smtClean="0"/>
              <a:pPr/>
              <a:t>30</a:t>
            </a:fld>
            <a:endParaRPr lang="en-US" altLang="zh-CN"/>
          </a:p>
        </p:txBody>
      </p:sp>
      <p:sp>
        <p:nvSpPr>
          <p:cNvPr id="55313" name="Rectangle 478"/>
          <p:cNvSpPr>
            <a:spLocks noGrp="1" noChangeArrowheads="1"/>
          </p:cNvSpPr>
          <p:nvPr>
            <p:ph idx="4294967295"/>
          </p:nvPr>
        </p:nvSpPr>
        <p:spPr>
          <a:xfrm>
            <a:off x="0" y="1081088"/>
            <a:ext cx="6934200" cy="2735262"/>
          </a:xfrm>
        </p:spPr>
        <p:txBody>
          <a:bodyPr/>
          <a:lstStyle/>
          <a:p>
            <a:pPr eaLnBrk="1" hangingPunct="1">
              <a:lnSpc>
                <a:spcPct val="80000"/>
              </a:lnSpc>
              <a:spcBef>
                <a:spcPct val="20000"/>
              </a:spcBef>
            </a:pPr>
            <a:r>
              <a:rPr lang="en-US" altLang="zh-CN" dirty="0" smtClean="0"/>
              <a:t>The world is a large parallel system</a:t>
            </a:r>
          </a:p>
          <a:p>
            <a:pPr lvl="1" eaLnBrk="1" hangingPunct="1">
              <a:lnSpc>
                <a:spcPct val="80000"/>
              </a:lnSpc>
              <a:spcBef>
                <a:spcPct val="20000"/>
              </a:spcBef>
            </a:pPr>
            <a:r>
              <a:rPr lang="en-US" altLang="zh-CN" dirty="0" smtClean="0"/>
              <a:t>Microprocessors in everything</a:t>
            </a:r>
          </a:p>
          <a:p>
            <a:pPr lvl="1" eaLnBrk="1" hangingPunct="1">
              <a:lnSpc>
                <a:spcPct val="80000"/>
              </a:lnSpc>
              <a:spcBef>
                <a:spcPct val="20000"/>
              </a:spcBef>
            </a:pPr>
            <a:r>
              <a:rPr lang="en-US" altLang="zh-CN" dirty="0" smtClean="0"/>
              <a:t>Vast infrastructure behind them</a:t>
            </a:r>
          </a:p>
          <a:p>
            <a:pPr eaLnBrk="1" hangingPunct="1">
              <a:lnSpc>
                <a:spcPct val="80000"/>
              </a:lnSpc>
              <a:spcBef>
                <a:spcPct val="20000"/>
              </a:spcBef>
            </a:pPr>
            <a:endParaRPr lang="zh-CN" altLang="en-US" dirty="0" smtClean="0"/>
          </a:p>
        </p:txBody>
      </p:sp>
      <p:pic>
        <p:nvPicPr>
          <p:cNvPr id="55300" name="Picture 2"/>
          <p:cNvPicPr>
            <a:picLocks noChangeAspect="1" noChangeArrowheads="1"/>
          </p:cNvPicPr>
          <p:nvPr/>
        </p:nvPicPr>
        <p:blipFill>
          <a:blip r:embed="rId4"/>
          <a:srcRect l="11815" t="11986" r="12236" b="16104"/>
          <a:stretch>
            <a:fillRect/>
          </a:stretch>
        </p:blipFill>
        <p:spPr bwMode="auto">
          <a:xfrm>
            <a:off x="3733800" y="5257800"/>
            <a:ext cx="1676400" cy="893763"/>
          </a:xfrm>
          <a:prstGeom prst="rect">
            <a:avLst/>
          </a:prstGeom>
          <a:noFill/>
          <a:ln w="12700">
            <a:noFill/>
            <a:miter lim="800000"/>
            <a:headEnd/>
            <a:tailEnd/>
          </a:ln>
        </p:spPr>
      </p:pic>
      <p:pic>
        <p:nvPicPr>
          <p:cNvPr id="55301" name="Picture 3"/>
          <p:cNvPicPr>
            <a:picLocks noChangeAspect="1" noChangeArrowheads="1"/>
          </p:cNvPicPr>
          <p:nvPr/>
        </p:nvPicPr>
        <p:blipFill>
          <a:blip r:embed="rId5"/>
          <a:srcRect/>
          <a:stretch>
            <a:fillRect/>
          </a:stretch>
        </p:blipFill>
        <p:spPr bwMode="auto">
          <a:xfrm>
            <a:off x="4343400" y="4343400"/>
            <a:ext cx="1219200" cy="981075"/>
          </a:xfrm>
          <a:prstGeom prst="rect">
            <a:avLst/>
          </a:prstGeom>
          <a:noFill/>
          <a:ln w="12700">
            <a:noFill/>
            <a:miter lim="800000"/>
            <a:headEnd/>
            <a:tailEnd/>
          </a:ln>
        </p:spPr>
      </p:pic>
      <p:sp>
        <p:nvSpPr>
          <p:cNvPr id="55302" name="Line 4"/>
          <p:cNvSpPr>
            <a:spLocks noChangeShapeType="1"/>
          </p:cNvSpPr>
          <p:nvPr/>
        </p:nvSpPr>
        <p:spPr bwMode="auto">
          <a:xfrm flipV="1">
            <a:off x="990600" y="609600"/>
            <a:ext cx="8153400" cy="5410200"/>
          </a:xfrm>
          <a:prstGeom prst="line">
            <a:avLst/>
          </a:prstGeom>
          <a:noFill/>
          <a:ln w="76200">
            <a:solidFill>
              <a:srgbClr val="33CC33"/>
            </a:solidFill>
            <a:round/>
            <a:headEnd/>
            <a:tailEnd type="triangle" w="med" len="med"/>
          </a:ln>
        </p:spPr>
        <p:txBody>
          <a:bodyPr/>
          <a:lstStyle/>
          <a:p>
            <a:endParaRPr lang="zh-CN" altLang="en-US" dirty="0">
              <a:ea typeface="微软雅黑" panose="020B0503020204020204" pitchFamily="34" charset="-122"/>
            </a:endParaRPr>
          </a:p>
        </p:txBody>
      </p:sp>
      <p:pic>
        <p:nvPicPr>
          <p:cNvPr id="55303" name="Picture 5"/>
          <p:cNvPicPr>
            <a:picLocks noChangeAspect="1" noChangeArrowheads="1"/>
          </p:cNvPicPr>
          <p:nvPr/>
        </p:nvPicPr>
        <p:blipFill>
          <a:blip r:embed="rId6"/>
          <a:srcRect l="8904" t="32539" r="10274" b="23016"/>
          <a:stretch>
            <a:fillRect/>
          </a:stretch>
        </p:blipFill>
        <p:spPr bwMode="auto">
          <a:xfrm>
            <a:off x="762000" y="3657600"/>
            <a:ext cx="1600200" cy="758825"/>
          </a:xfrm>
          <a:prstGeom prst="rect">
            <a:avLst/>
          </a:prstGeom>
          <a:noFill/>
          <a:ln w="12700">
            <a:noFill/>
            <a:miter lim="800000"/>
            <a:headEnd/>
            <a:tailEnd/>
          </a:ln>
        </p:spPr>
      </p:pic>
      <p:pic>
        <p:nvPicPr>
          <p:cNvPr id="55305" name="Picture 7" descr="bug4"/>
          <p:cNvPicPr>
            <a:picLocks noChangeAspect="1" noChangeArrowheads="1"/>
          </p:cNvPicPr>
          <p:nvPr/>
        </p:nvPicPr>
        <p:blipFill>
          <a:blip r:embed="rId7"/>
          <a:srcRect/>
          <a:stretch>
            <a:fillRect/>
          </a:stretch>
        </p:blipFill>
        <p:spPr bwMode="auto">
          <a:xfrm>
            <a:off x="381000" y="5257800"/>
            <a:ext cx="860425" cy="673100"/>
          </a:xfrm>
          <a:prstGeom prst="rect">
            <a:avLst/>
          </a:prstGeom>
          <a:noFill/>
          <a:ln w="9525">
            <a:noFill/>
            <a:miter lim="800000"/>
            <a:headEnd/>
            <a:tailEnd/>
          </a:ln>
        </p:spPr>
      </p:pic>
      <p:graphicFrame>
        <p:nvGraphicFramePr>
          <p:cNvPr id="55306" name="Object 8"/>
          <p:cNvGraphicFramePr>
            <a:graphicFrameLocks noChangeAspect="1"/>
          </p:cNvGraphicFramePr>
          <p:nvPr/>
        </p:nvGraphicFramePr>
        <p:xfrm>
          <a:off x="5334000" y="1676400"/>
          <a:ext cx="1600200" cy="1573213"/>
        </p:xfrm>
        <a:graphic>
          <a:graphicData uri="http://schemas.openxmlformats.org/presentationml/2006/ole">
            <mc:AlternateContent xmlns:mc="http://schemas.openxmlformats.org/markup-compatibility/2006">
              <mc:Choice xmlns:v="urn:schemas-microsoft-com:vml" Requires="v">
                <p:oleObj spid="_x0000_s1110" r:id="rId8" imgW="2109425" imgH="2071303" progId="">
                  <p:embed/>
                </p:oleObj>
              </mc:Choice>
              <mc:Fallback>
                <p:oleObj r:id="rId8" imgW="2109425" imgH="2071303" progId="">
                  <p:embed/>
                  <p:pic>
                    <p:nvPicPr>
                      <p:cNvPr id="0"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1676400"/>
                        <a:ext cx="1600200"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307" name="Text Box 9"/>
          <p:cNvSpPr txBox="1">
            <a:spLocks noChangeArrowheads="1"/>
          </p:cNvSpPr>
          <p:nvPr/>
        </p:nvSpPr>
        <p:spPr bwMode="auto">
          <a:xfrm>
            <a:off x="6891338" y="2667000"/>
            <a:ext cx="2328862" cy="701675"/>
          </a:xfrm>
          <a:prstGeom prst="rect">
            <a:avLst/>
          </a:prstGeom>
          <a:noFill/>
          <a:ln w="9525">
            <a:noFill/>
            <a:miter lim="800000"/>
            <a:headEnd/>
            <a:tailEnd/>
          </a:ln>
        </p:spPr>
        <p:txBody>
          <a:bodyPr wrap="none">
            <a:spAutoFit/>
          </a:bodyPr>
          <a:lstStyle/>
          <a:p>
            <a:r>
              <a:rPr lang="en-US" altLang="zh-CN" sz="2000" dirty="0">
                <a:latin typeface="Comic Sans MS" pitchFamily="66" charset="0"/>
                <a:ea typeface="微软雅黑" panose="020B0503020204020204" pitchFamily="34" charset="-122"/>
              </a:rPr>
              <a:t>Scalable, Reliable,</a:t>
            </a:r>
          </a:p>
          <a:p>
            <a:r>
              <a:rPr lang="en-US" altLang="zh-CN" sz="2000" dirty="0">
                <a:latin typeface="Comic Sans MS" pitchFamily="66" charset="0"/>
                <a:ea typeface="微软雅黑" panose="020B0503020204020204" pitchFamily="34" charset="-122"/>
              </a:rPr>
              <a:t>Secure Services</a:t>
            </a:r>
          </a:p>
        </p:txBody>
      </p:sp>
      <p:pic>
        <p:nvPicPr>
          <p:cNvPr id="55308" name="Picture 10"/>
          <p:cNvPicPr>
            <a:picLocks noChangeAspect="1" noChangeArrowheads="1"/>
          </p:cNvPicPr>
          <p:nvPr/>
        </p:nvPicPr>
        <p:blipFill>
          <a:blip r:embed="rId10"/>
          <a:srcRect l="7840" r="7680"/>
          <a:stretch>
            <a:fillRect/>
          </a:stretch>
        </p:blipFill>
        <p:spPr bwMode="auto">
          <a:xfrm>
            <a:off x="2362200" y="3352800"/>
            <a:ext cx="838200" cy="1441450"/>
          </a:xfrm>
          <a:prstGeom prst="rect">
            <a:avLst/>
          </a:prstGeom>
          <a:noFill/>
          <a:ln w="12700">
            <a:noFill/>
            <a:miter lim="800000"/>
            <a:headEnd/>
            <a:tailEnd/>
          </a:ln>
        </p:spPr>
      </p:pic>
      <p:sp>
        <p:nvSpPr>
          <p:cNvPr id="55309" name="Text Box 11"/>
          <p:cNvSpPr txBox="1">
            <a:spLocks noChangeArrowheads="1"/>
          </p:cNvSpPr>
          <p:nvPr/>
        </p:nvSpPr>
        <p:spPr bwMode="auto">
          <a:xfrm>
            <a:off x="0" y="5943600"/>
            <a:ext cx="1674813" cy="701675"/>
          </a:xfrm>
          <a:prstGeom prst="rect">
            <a:avLst/>
          </a:prstGeom>
          <a:noFill/>
          <a:ln w="9525">
            <a:noFill/>
            <a:miter lim="800000"/>
            <a:headEnd/>
            <a:tailEnd/>
          </a:ln>
        </p:spPr>
        <p:txBody>
          <a:bodyPr wrap="none">
            <a:spAutoFit/>
          </a:bodyPr>
          <a:lstStyle/>
          <a:p>
            <a:pPr algn="ctr"/>
            <a:r>
              <a:rPr lang="en-US" altLang="zh-CN" sz="2000" dirty="0">
                <a:latin typeface="Comic Sans MS" pitchFamily="66" charset="0"/>
                <a:ea typeface="微软雅黑" panose="020B0503020204020204" pitchFamily="34" charset="-122"/>
              </a:rPr>
              <a:t>MEMS for </a:t>
            </a:r>
          </a:p>
          <a:p>
            <a:pPr algn="ctr"/>
            <a:r>
              <a:rPr lang="en-US" altLang="zh-CN" sz="2000" dirty="0">
                <a:latin typeface="Comic Sans MS" pitchFamily="66" charset="0"/>
                <a:ea typeface="微软雅黑" panose="020B0503020204020204" pitchFamily="34" charset="-122"/>
              </a:rPr>
              <a:t>Sensor Nets</a:t>
            </a:r>
          </a:p>
        </p:txBody>
      </p:sp>
      <p:sp>
        <p:nvSpPr>
          <p:cNvPr id="55310" name="Text Box 12"/>
          <p:cNvSpPr txBox="1">
            <a:spLocks noChangeArrowheads="1"/>
          </p:cNvSpPr>
          <p:nvPr/>
        </p:nvSpPr>
        <p:spPr bwMode="auto">
          <a:xfrm>
            <a:off x="1524000" y="2514600"/>
            <a:ext cx="1643063" cy="701675"/>
          </a:xfrm>
          <a:prstGeom prst="rect">
            <a:avLst/>
          </a:prstGeom>
          <a:noFill/>
          <a:ln w="9525">
            <a:noFill/>
            <a:miter lim="800000"/>
            <a:headEnd/>
            <a:tailEnd/>
          </a:ln>
        </p:spPr>
        <p:txBody>
          <a:bodyPr wrap="none">
            <a:spAutoFit/>
          </a:bodyPr>
          <a:lstStyle/>
          <a:p>
            <a:r>
              <a:rPr lang="en-US" altLang="zh-CN" sz="2000" dirty="0">
                <a:latin typeface="Comic Sans MS" pitchFamily="66" charset="0"/>
                <a:ea typeface="微软雅黑" panose="020B0503020204020204" pitchFamily="34" charset="-122"/>
              </a:rPr>
              <a:t>Internet</a:t>
            </a:r>
            <a:br>
              <a:rPr lang="en-US" altLang="zh-CN" sz="2000" dirty="0">
                <a:latin typeface="Comic Sans MS" pitchFamily="66" charset="0"/>
                <a:ea typeface="微软雅黑" panose="020B0503020204020204" pitchFamily="34" charset="-122"/>
              </a:rPr>
            </a:br>
            <a:r>
              <a:rPr lang="en-US" altLang="zh-CN" sz="2000" dirty="0">
                <a:latin typeface="Comic Sans MS" pitchFamily="66" charset="0"/>
                <a:ea typeface="微软雅黑" panose="020B0503020204020204" pitchFamily="34" charset="-122"/>
              </a:rPr>
              <a:t>Connectivity</a:t>
            </a:r>
          </a:p>
        </p:txBody>
      </p:sp>
      <p:grpSp>
        <p:nvGrpSpPr>
          <p:cNvPr id="2" name="Group 13"/>
          <p:cNvGrpSpPr>
            <a:grpSpLocks/>
          </p:cNvGrpSpPr>
          <p:nvPr/>
        </p:nvGrpSpPr>
        <p:grpSpPr bwMode="auto">
          <a:xfrm>
            <a:off x="6129338" y="0"/>
            <a:ext cx="3014662" cy="2589213"/>
            <a:chOff x="3676" y="264"/>
            <a:chExt cx="1899" cy="1631"/>
          </a:xfrm>
        </p:grpSpPr>
        <p:graphicFrame>
          <p:nvGraphicFramePr>
            <p:cNvPr id="55329" name="Object 1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spid="_x0000_s1111" r:id="rId11" imgW="2007766" imgH="2134839" progId="">
                    <p:embed/>
                  </p:oleObj>
                </mc:Choice>
                <mc:Fallback>
                  <p:oleObj r:id="rId11" imgW="2007766" imgH="2134839" progId="">
                    <p:embed/>
                    <p:pic>
                      <p:nvPicPr>
                        <p:cNvPr id="0" name="Picture 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 name="Group 15"/>
            <p:cNvGrpSpPr>
              <a:grpSpLocks/>
            </p:cNvGrpSpPr>
            <p:nvPr/>
          </p:nvGrpSpPr>
          <p:grpSpPr bwMode="auto">
            <a:xfrm>
              <a:off x="3676" y="1121"/>
              <a:ext cx="1876" cy="774"/>
              <a:chOff x="2796" y="854"/>
              <a:chExt cx="2716" cy="1121"/>
            </a:xfrm>
          </p:grpSpPr>
          <p:grpSp>
            <p:nvGrpSpPr>
              <p:cNvPr id="4" name="Group 16"/>
              <p:cNvGrpSpPr>
                <a:grpSpLocks/>
              </p:cNvGrpSpPr>
              <p:nvPr/>
            </p:nvGrpSpPr>
            <p:grpSpPr bwMode="auto">
              <a:xfrm>
                <a:off x="3227" y="1844"/>
                <a:ext cx="513" cy="131"/>
                <a:chOff x="2201" y="2688"/>
                <a:chExt cx="1946" cy="577"/>
              </a:xfrm>
            </p:grpSpPr>
            <p:sp>
              <p:nvSpPr>
                <p:cNvPr id="55779" name="AutoShape 17"/>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0" name="AutoShape 18"/>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1" name="AutoShape 19"/>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2" name="AutoShape 20"/>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3" name="AutoShape 21"/>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4" name="AutoShape 22"/>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5" name="AutoShape 23"/>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6" name="AutoShape 24"/>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7" name="AutoShape 25"/>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8" name="AutoShape 26"/>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9" name="AutoShape 27"/>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90" name="AutoShape 28"/>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91" name="AutoShape 29"/>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 name="Group 30"/>
              <p:cNvGrpSpPr>
                <a:grpSpLocks/>
              </p:cNvGrpSpPr>
              <p:nvPr/>
            </p:nvGrpSpPr>
            <p:grpSpPr bwMode="auto">
              <a:xfrm>
                <a:off x="3899" y="1843"/>
                <a:ext cx="513" cy="131"/>
                <a:chOff x="2201" y="2688"/>
                <a:chExt cx="1946" cy="577"/>
              </a:xfrm>
            </p:grpSpPr>
            <p:sp>
              <p:nvSpPr>
                <p:cNvPr id="55766" name="AutoShape 31"/>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7" name="AutoShape 32"/>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8" name="AutoShape 33"/>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9" name="AutoShape 34"/>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0" name="AutoShape 35"/>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1" name="AutoShape 36"/>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2" name="AutoShape 37"/>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3" name="AutoShape 38"/>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4" name="AutoShape 39"/>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5" name="AutoShape 40"/>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6" name="AutoShape 41"/>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7" name="AutoShape 42"/>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8" name="AutoShape 43"/>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6" name="Group 44"/>
              <p:cNvGrpSpPr>
                <a:grpSpLocks/>
              </p:cNvGrpSpPr>
              <p:nvPr/>
            </p:nvGrpSpPr>
            <p:grpSpPr bwMode="auto">
              <a:xfrm>
                <a:off x="4503" y="1773"/>
                <a:ext cx="513" cy="132"/>
                <a:chOff x="2201" y="2688"/>
                <a:chExt cx="1946" cy="577"/>
              </a:xfrm>
            </p:grpSpPr>
            <p:sp>
              <p:nvSpPr>
                <p:cNvPr id="55753" name="AutoShape 45"/>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4" name="AutoShape 46"/>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5" name="AutoShape 47"/>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6" name="AutoShape 48"/>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7" name="AutoShape 49"/>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8" name="AutoShape 50"/>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9" name="AutoShape 51"/>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0" name="AutoShape 52"/>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1" name="AutoShape 53"/>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2" name="AutoShape 54"/>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3" name="AutoShape 55"/>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4" name="AutoShape 56"/>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5" name="AutoShape 57"/>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34" name="Line 58"/>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sp>
            <p:nvSpPr>
              <p:cNvPr id="55335" name="Line 59"/>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sp>
            <p:nvSpPr>
              <p:cNvPr id="55336" name="Line 60"/>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sp>
            <p:nvSpPr>
              <p:cNvPr id="55337" name="Line 61"/>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grpSp>
            <p:nvGrpSpPr>
              <p:cNvPr id="7" name="Group 62"/>
              <p:cNvGrpSpPr>
                <a:grpSpLocks/>
              </p:cNvGrpSpPr>
              <p:nvPr/>
            </p:nvGrpSpPr>
            <p:grpSpPr bwMode="auto">
              <a:xfrm>
                <a:off x="2796" y="1732"/>
                <a:ext cx="513" cy="132"/>
                <a:chOff x="2201" y="2688"/>
                <a:chExt cx="1946" cy="577"/>
              </a:xfrm>
            </p:grpSpPr>
            <p:sp>
              <p:nvSpPr>
                <p:cNvPr id="55740" name="AutoShape 63"/>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1" name="AutoShape 64"/>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2" name="AutoShape 65"/>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3" name="AutoShape 66"/>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4" name="AutoShape 67"/>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5" name="AutoShape 68"/>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6" name="AutoShape 69"/>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7" name="AutoShape 70"/>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8" name="AutoShape 71"/>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9" name="AutoShape 72"/>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0" name="AutoShape 73"/>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1" name="AutoShape 74"/>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2" name="AutoShape 75"/>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39" name="Line 76"/>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grpSp>
            <p:nvGrpSpPr>
              <p:cNvPr id="8" name="Group 77"/>
              <p:cNvGrpSpPr>
                <a:grpSpLocks/>
              </p:cNvGrpSpPr>
              <p:nvPr/>
            </p:nvGrpSpPr>
            <p:grpSpPr bwMode="auto">
              <a:xfrm>
                <a:off x="4878" y="1324"/>
                <a:ext cx="184" cy="73"/>
                <a:chOff x="1024" y="3264"/>
                <a:chExt cx="320" cy="296"/>
              </a:xfrm>
            </p:grpSpPr>
            <p:sp>
              <p:nvSpPr>
                <p:cNvPr id="55736" name="Rectangle 78"/>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7" name="Rectangle 79"/>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8" name="Rectangle 80"/>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9" name="Rectangle 81"/>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9" name="Group 82"/>
              <p:cNvGrpSpPr>
                <a:grpSpLocks/>
              </p:cNvGrpSpPr>
              <p:nvPr/>
            </p:nvGrpSpPr>
            <p:grpSpPr bwMode="auto">
              <a:xfrm>
                <a:off x="3658" y="909"/>
                <a:ext cx="990" cy="315"/>
                <a:chOff x="1832" y="1576"/>
                <a:chExt cx="1720" cy="1272"/>
              </a:xfrm>
            </p:grpSpPr>
            <p:grpSp>
              <p:nvGrpSpPr>
                <p:cNvPr id="10" name="Group 83"/>
                <p:cNvGrpSpPr>
                  <a:grpSpLocks/>
                </p:cNvGrpSpPr>
                <p:nvPr/>
              </p:nvGrpSpPr>
              <p:grpSpPr bwMode="auto">
                <a:xfrm>
                  <a:off x="1832" y="1992"/>
                  <a:ext cx="888" cy="648"/>
                  <a:chOff x="1752" y="2224"/>
                  <a:chExt cx="888" cy="648"/>
                </a:xfrm>
              </p:grpSpPr>
              <p:grpSp>
                <p:nvGrpSpPr>
                  <p:cNvPr id="11" name="Group 84"/>
                  <p:cNvGrpSpPr>
                    <a:grpSpLocks/>
                  </p:cNvGrpSpPr>
                  <p:nvPr/>
                </p:nvGrpSpPr>
                <p:grpSpPr bwMode="auto">
                  <a:xfrm>
                    <a:off x="1752" y="2224"/>
                    <a:ext cx="496" cy="528"/>
                    <a:chOff x="2016" y="2000"/>
                    <a:chExt cx="496" cy="528"/>
                  </a:xfrm>
                </p:grpSpPr>
                <p:sp>
                  <p:nvSpPr>
                    <p:cNvPr id="55728" name="Rectangle 8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9" name="Rectangle 8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0" name="Rectangle 8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1" name="Rectangle 8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2" name="Rectangle 8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3" name="Rectangle 9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4" name="Rectangle 9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5" name="Rectangle 9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2" name="Group 93"/>
                  <p:cNvGrpSpPr>
                    <a:grpSpLocks/>
                  </p:cNvGrpSpPr>
                  <p:nvPr/>
                </p:nvGrpSpPr>
                <p:grpSpPr bwMode="auto">
                  <a:xfrm>
                    <a:off x="1896" y="2256"/>
                    <a:ext cx="496" cy="528"/>
                    <a:chOff x="2016" y="2000"/>
                    <a:chExt cx="496" cy="528"/>
                  </a:xfrm>
                </p:grpSpPr>
                <p:sp>
                  <p:nvSpPr>
                    <p:cNvPr id="55720" name="Rectangle 9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1" name="Rectangle 9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2" name="Rectangle 9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3" name="Rectangle 9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4" name="Rectangle 9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5" name="Rectangle 9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6" name="Rectangle 10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7" name="Rectangle 10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3" name="Group 102"/>
                  <p:cNvGrpSpPr>
                    <a:grpSpLocks/>
                  </p:cNvGrpSpPr>
                  <p:nvPr/>
                </p:nvGrpSpPr>
                <p:grpSpPr bwMode="auto">
                  <a:xfrm>
                    <a:off x="2000" y="2312"/>
                    <a:ext cx="496" cy="528"/>
                    <a:chOff x="2016" y="2000"/>
                    <a:chExt cx="496" cy="528"/>
                  </a:xfrm>
                </p:grpSpPr>
                <p:sp>
                  <p:nvSpPr>
                    <p:cNvPr id="55712" name="Rectangle 103"/>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3" name="Rectangle 104"/>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4" name="Rectangle 105"/>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5" name="Rectangle 106"/>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6" name="Rectangle 107"/>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7" name="Rectangle 108"/>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8" name="Rectangle 109"/>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9" name="Rectangle 110"/>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4" name="Group 111"/>
                  <p:cNvGrpSpPr>
                    <a:grpSpLocks/>
                  </p:cNvGrpSpPr>
                  <p:nvPr/>
                </p:nvGrpSpPr>
                <p:grpSpPr bwMode="auto">
                  <a:xfrm>
                    <a:off x="2144" y="2344"/>
                    <a:ext cx="496" cy="528"/>
                    <a:chOff x="2016" y="2000"/>
                    <a:chExt cx="496" cy="528"/>
                  </a:xfrm>
                </p:grpSpPr>
                <p:sp>
                  <p:nvSpPr>
                    <p:cNvPr id="55704" name="Rectangle 112"/>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5" name="Rectangle 113"/>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6" name="Rectangle 114"/>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7" name="Rectangle 115"/>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8" name="Rectangle 116"/>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9" name="Rectangle 117"/>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0" name="Rectangle 118"/>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1" name="Rectangle 119"/>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nvGrpSpPr>
                <p:cNvPr id="15" name="Group 120"/>
                <p:cNvGrpSpPr>
                  <a:grpSpLocks/>
                </p:cNvGrpSpPr>
                <p:nvPr/>
              </p:nvGrpSpPr>
              <p:grpSpPr bwMode="auto">
                <a:xfrm>
                  <a:off x="2208" y="1576"/>
                  <a:ext cx="888" cy="648"/>
                  <a:chOff x="1800" y="1552"/>
                  <a:chExt cx="888" cy="648"/>
                </a:xfrm>
              </p:grpSpPr>
              <p:grpSp>
                <p:nvGrpSpPr>
                  <p:cNvPr id="16" name="Group 121"/>
                  <p:cNvGrpSpPr>
                    <a:grpSpLocks/>
                  </p:cNvGrpSpPr>
                  <p:nvPr/>
                </p:nvGrpSpPr>
                <p:grpSpPr bwMode="auto">
                  <a:xfrm>
                    <a:off x="1800" y="1552"/>
                    <a:ext cx="496" cy="528"/>
                    <a:chOff x="2016" y="2000"/>
                    <a:chExt cx="496" cy="528"/>
                  </a:xfrm>
                </p:grpSpPr>
                <p:sp>
                  <p:nvSpPr>
                    <p:cNvPr id="55692" name="Rectangle 12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3" name="Rectangle 12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4" name="Rectangle 12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5" name="Rectangle 12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6" name="Rectangle 12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7" name="Rectangle 12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8" name="Rectangle 12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9" name="Rectangle 12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7" name="Group 130"/>
                  <p:cNvGrpSpPr>
                    <a:grpSpLocks/>
                  </p:cNvGrpSpPr>
                  <p:nvPr/>
                </p:nvGrpSpPr>
                <p:grpSpPr bwMode="auto">
                  <a:xfrm>
                    <a:off x="1944" y="1584"/>
                    <a:ext cx="496" cy="528"/>
                    <a:chOff x="2016" y="2000"/>
                    <a:chExt cx="496" cy="528"/>
                  </a:xfrm>
                </p:grpSpPr>
                <p:sp>
                  <p:nvSpPr>
                    <p:cNvPr id="55684" name="Rectangle 13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5" name="Rectangle 13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6" name="Rectangle 13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7" name="Rectangle 13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8" name="Rectangle 13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9" name="Rectangle 13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0" name="Rectangle 13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1" name="Rectangle 13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8" name="Group 139"/>
                  <p:cNvGrpSpPr>
                    <a:grpSpLocks/>
                  </p:cNvGrpSpPr>
                  <p:nvPr/>
                </p:nvGrpSpPr>
                <p:grpSpPr bwMode="auto">
                  <a:xfrm>
                    <a:off x="2048" y="1640"/>
                    <a:ext cx="496" cy="528"/>
                    <a:chOff x="2016" y="2000"/>
                    <a:chExt cx="496" cy="528"/>
                  </a:xfrm>
                </p:grpSpPr>
                <p:sp>
                  <p:nvSpPr>
                    <p:cNvPr id="55676" name="Rectangle 140"/>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7" name="Rectangle 141"/>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8" name="Rectangle 142"/>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9" name="Rectangle 143"/>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0" name="Rectangle 144"/>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1" name="Rectangle 145"/>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2" name="Rectangle 146"/>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3" name="Rectangle 147"/>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9" name="Group 148"/>
                  <p:cNvGrpSpPr>
                    <a:grpSpLocks/>
                  </p:cNvGrpSpPr>
                  <p:nvPr/>
                </p:nvGrpSpPr>
                <p:grpSpPr bwMode="auto">
                  <a:xfrm>
                    <a:off x="2192" y="1672"/>
                    <a:ext cx="496" cy="528"/>
                    <a:chOff x="2016" y="2000"/>
                    <a:chExt cx="496" cy="528"/>
                  </a:xfrm>
                </p:grpSpPr>
                <p:sp>
                  <p:nvSpPr>
                    <p:cNvPr id="55668" name="Rectangle 149"/>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9" name="Rectangle 150"/>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0" name="Rectangle 151"/>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1" name="Rectangle 152"/>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2" name="Rectangle 153"/>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3" name="Rectangle 154"/>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4" name="Rectangle 155"/>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5" name="Rectangle 156"/>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nvGrpSpPr>
                <p:cNvPr id="20" name="Group 157"/>
                <p:cNvGrpSpPr>
                  <a:grpSpLocks/>
                </p:cNvGrpSpPr>
                <p:nvPr/>
              </p:nvGrpSpPr>
              <p:grpSpPr bwMode="auto">
                <a:xfrm>
                  <a:off x="2288" y="2200"/>
                  <a:ext cx="888" cy="648"/>
                  <a:chOff x="2560" y="2264"/>
                  <a:chExt cx="888" cy="648"/>
                </a:xfrm>
              </p:grpSpPr>
              <p:grpSp>
                <p:nvGrpSpPr>
                  <p:cNvPr id="21" name="Group 158"/>
                  <p:cNvGrpSpPr>
                    <a:grpSpLocks/>
                  </p:cNvGrpSpPr>
                  <p:nvPr/>
                </p:nvGrpSpPr>
                <p:grpSpPr bwMode="auto">
                  <a:xfrm>
                    <a:off x="2560" y="2264"/>
                    <a:ext cx="496" cy="528"/>
                    <a:chOff x="2016" y="2000"/>
                    <a:chExt cx="496" cy="528"/>
                  </a:xfrm>
                </p:grpSpPr>
                <p:sp>
                  <p:nvSpPr>
                    <p:cNvPr id="55656" name="Rectangle 15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7" name="Rectangle 16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8" name="Rectangle 16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9" name="Rectangle 16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0" name="Rectangle 16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1" name="Rectangle 16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2" name="Rectangle 16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3" name="Rectangle 16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2" name="Group 167"/>
                  <p:cNvGrpSpPr>
                    <a:grpSpLocks/>
                  </p:cNvGrpSpPr>
                  <p:nvPr/>
                </p:nvGrpSpPr>
                <p:grpSpPr bwMode="auto">
                  <a:xfrm>
                    <a:off x="2704" y="2296"/>
                    <a:ext cx="496" cy="528"/>
                    <a:chOff x="2016" y="2000"/>
                    <a:chExt cx="496" cy="528"/>
                  </a:xfrm>
                </p:grpSpPr>
                <p:sp>
                  <p:nvSpPr>
                    <p:cNvPr id="55648" name="Rectangle 16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9" name="Rectangle 16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0" name="Rectangle 17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1" name="Rectangle 17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2" name="Rectangle 17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3" name="Rectangle 17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4" name="Rectangle 17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5" name="Rectangle 17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3" name="Group 176"/>
                  <p:cNvGrpSpPr>
                    <a:grpSpLocks/>
                  </p:cNvGrpSpPr>
                  <p:nvPr/>
                </p:nvGrpSpPr>
                <p:grpSpPr bwMode="auto">
                  <a:xfrm>
                    <a:off x="2808" y="2352"/>
                    <a:ext cx="496" cy="528"/>
                    <a:chOff x="2016" y="2000"/>
                    <a:chExt cx="496" cy="528"/>
                  </a:xfrm>
                </p:grpSpPr>
                <p:sp>
                  <p:nvSpPr>
                    <p:cNvPr id="55640" name="Rectangle 17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1" name="Rectangle 17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2" name="Rectangle 17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3" name="Rectangle 18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4" name="Rectangle 18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5" name="Rectangle 18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6" name="Rectangle 18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7" name="Rectangle 18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4" name="Group 185"/>
                  <p:cNvGrpSpPr>
                    <a:grpSpLocks/>
                  </p:cNvGrpSpPr>
                  <p:nvPr/>
                </p:nvGrpSpPr>
                <p:grpSpPr bwMode="auto">
                  <a:xfrm>
                    <a:off x="2952" y="2384"/>
                    <a:ext cx="496" cy="528"/>
                    <a:chOff x="2016" y="2000"/>
                    <a:chExt cx="496" cy="528"/>
                  </a:xfrm>
                </p:grpSpPr>
                <p:sp>
                  <p:nvSpPr>
                    <p:cNvPr id="55632" name="Rectangle 18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3" name="Rectangle 18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4" name="Rectangle 18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5" name="Rectangle 18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6" name="Rectangle 19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7" name="Rectangle 19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8" name="Rectangle 19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9" name="Rectangle 19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nvGrpSpPr>
                <p:cNvPr id="25" name="Group 194"/>
                <p:cNvGrpSpPr>
                  <a:grpSpLocks/>
                </p:cNvGrpSpPr>
                <p:nvPr/>
              </p:nvGrpSpPr>
              <p:grpSpPr bwMode="auto">
                <a:xfrm>
                  <a:off x="2664" y="1736"/>
                  <a:ext cx="888" cy="648"/>
                  <a:chOff x="2608" y="1592"/>
                  <a:chExt cx="888" cy="648"/>
                </a:xfrm>
              </p:grpSpPr>
              <p:grpSp>
                <p:nvGrpSpPr>
                  <p:cNvPr id="26" name="Group 195"/>
                  <p:cNvGrpSpPr>
                    <a:grpSpLocks/>
                  </p:cNvGrpSpPr>
                  <p:nvPr/>
                </p:nvGrpSpPr>
                <p:grpSpPr bwMode="auto">
                  <a:xfrm>
                    <a:off x="2608" y="1592"/>
                    <a:ext cx="496" cy="528"/>
                    <a:chOff x="2016" y="2000"/>
                    <a:chExt cx="496" cy="528"/>
                  </a:xfrm>
                </p:grpSpPr>
                <p:sp>
                  <p:nvSpPr>
                    <p:cNvPr id="55620" name="Rectangle 19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1" name="Rectangle 19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2" name="Rectangle 19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3" name="Rectangle 19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4" name="Rectangle 20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5" name="Rectangle 20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6" name="Rectangle 20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7" name="Rectangle 20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7" name="Group 204"/>
                  <p:cNvGrpSpPr>
                    <a:grpSpLocks/>
                  </p:cNvGrpSpPr>
                  <p:nvPr/>
                </p:nvGrpSpPr>
                <p:grpSpPr bwMode="auto">
                  <a:xfrm>
                    <a:off x="2752" y="1624"/>
                    <a:ext cx="496" cy="528"/>
                    <a:chOff x="2016" y="2000"/>
                    <a:chExt cx="496" cy="528"/>
                  </a:xfrm>
                </p:grpSpPr>
                <p:sp>
                  <p:nvSpPr>
                    <p:cNvPr id="55612" name="Rectangle 20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3" name="Rectangle 20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4" name="Rectangle 20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5" name="Rectangle 20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6" name="Rectangle 20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7" name="Rectangle 21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8" name="Rectangle 21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9" name="Rectangle 21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8" name="Group 213"/>
                  <p:cNvGrpSpPr>
                    <a:grpSpLocks/>
                  </p:cNvGrpSpPr>
                  <p:nvPr/>
                </p:nvGrpSpPr>
                <p:grpSpPr bwMode="auto">
                  <a:xfrm>
                    <a:off x="2840" y="1664"/>
                    <a:ext cx="496" cy="528"/>
                    <a:chOff x="2016" y="2000"/>
                    <a:chExt cx="496" cy="528"/>
                  </a:xfrm>
                </p:grpSpPr>
                <p:sp>
                  <p:nvSpPr>
                    <p:cNvPr id="55604" name="Rectangle 21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5" name="Rectangle 21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6" name="Rectangle 21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7" name="Rectangle 21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8" name="Rectangle 21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9" name="Rectangle 21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0" name="Rectangle 22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1" name="Rectangle 22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9" name="Group 222"/>
                  <p:cNvGrpSpPr>
                    <a:grpSpLocks/>
                  </p:cNvGrpSpPr>
                  <p:nvPr/>
                </p:nvGrpSpPr>
                <p:grpSpPr bwMode="auto">
                  <a:xfrm>
                    <a:off x="3000" y="1712"/>
                    <a:ext cx="496" cy="528"/>
                    <a:chOff x="2016" y="2000"/>
                    <a:chExt cx="496" cy="528"/>
                  </a:xfrm>
                </p:grpSpPr>
                <p:sp>
                  <p:nvSpPr>
                    <p:cNvPr id="55596" name="Rectangle 22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97" name="Rectangle 22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98" name="Rectangle 22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99" name="Rectangle 22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0" name="Rectangle 22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1" name="Rectangle 22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2" name="Rectangle 22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3" name="Rectangle 23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grpSp>
            <p:nvGrpSpPr>
              <p:cNvPr id="30" name="Group 231"/>
              <p:cNvGrpSpPr>
                <a:grpSpLocks/>
              </p:cNvGrpSpPr>
              <p:nvPr/>
            </p:nvGrpSpPr>
            <p:grpSpPr bwMode="auto">
              <a:xfrm>
                <a:off x="3703" y="1382"/>
                <a:ext cx="185" cy="74"/>
                <a:chOff x="1024" y="3264"/>
                <a:chExt cx="320" cy="296"/>
              </a:xfrm>
            </p:grpSpPr>
            <p:sp>
              <p:nvSpPr>
                <p:cNvPr id="55584" name="Rectangle 23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5" name="Rectangle 23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6" name="Rectangle 23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7" name="Rectangle 23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31" name="Group 236"/>
              <p:cNvGrpSpPr>
                <a:grpSpLocks/>
              </p:cNvGrpSpPr>
              <p:nvPr/>
            </p:nvGrpSpPr>
            <p:grpSpPr bwMode="auto">
              <a:xfrm>
                <a:off x="4152" y="1376"/>
                <a:ext cx="184" cy="73"/>
                <a:chOff x="1024" y="3264"/>
                <a:chExt cx="320" cy="296"/>
              </a:xfrm>
            </p:grpSpPr>
            <p:sp>
              <p:nvSpPr>
                <p:cNvPr id="55580" name="Rectangle 23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1" name="Rectangle 23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2" name="Rectangle 23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3" name="Rectangle 24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296" name="Group 241"/>
              <p:cNvGrpSpPr>
                <a:grpSpLocks/>
              </p:cNvGrpSpPr>
              <p:nvPr/>
            </p:nvGrpSpPr>
            <p:grpSpPr bwMode="auto">
              <a:xfrm>
                <a:off x="5005" y="1169"/>
                <a:ext cx="183" cy="73"/>
                <a:chOff x="1024" y="3264"/>
                <a:chExt cx="320" cy="296"/>
              </a:xfrm>
            </p:grpSpPr>
            <p:sp>
              <p:nvSpPr>
                <p:cNvPr id="55576" name="Rectangle 24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7" name="Rectangle 24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8" name="Rectangle 24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9" name="Rectangle 24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297" name="Group 246"/>
              <p:cNvGrpSpPr>
                <a:grpSpLocks/>
              </p:cNvGrpSpPr>
              <p:nvPr/>
            </p:nvGrpSpPr>
            <p:grpSpPr bwMode="auto">
              <a:xfrm>
                <a:off x="4528" y="1367"/>
                <a:ext cx="184" cy="73"/>
                <a:chOff x="1024" y="3264"/>
                <a:chExt cx="320" cy="296"/>
              </a:xfrm>
            </p:grpSpPr>
            <p:sp>
              <p:nvSpPr>
                <p:cNvPr id="55572" name="Rectangle 24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3" name="Rectangle 24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4" name="Rectangle 24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5" name="Rectangle 25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11" name="Group 251"/>
              <p:cNvGrpSpPr>
                <a:grpSpLocks/>
              </p:cNvGrpSpPr>
              <p:nvPr/>
            </p:nvGrpSpPr>
            <p:grpSpPr bwMode="auto">
              <a:xfrm>
                <a:off x="3176" y="1260"/>
                <a:ext cx="185" cy="73"/>
                <a:chOff x="1024" y="3264"/>
                <a:chExt cx="320" cy="296"/>
              </a:xfrm>
            </p:grpSpPr>
            <p:sp>
              <p:nvSpPr>
                <p:cNvPr id="55568" name="Rectangle 25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9" name="Rectangle 25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0" name="Rectangle 25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1" name="Rectangle 25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19" name="Group 256"/>
              <p:cNvGrpSpPr>
                <a:grpSpLocks/>
              </p:cNvGrpSpPr>
              <p:nvPr/>
            </p:nvGrpSpPr>
            <p:grpSpPr bwMode="auto">
              <a:xfrm>
                <a:off x="3158" y="1191"/>
                <a:ext cx="184" cy="73"/>
                <a:chOff x="1024" y="3264"/>
                <a:chExt cx="320" cy="296"/>
              </a:xfrm>
            </p:grpSpPr>
            <p:sp>
              <p:nvSpPr>
                <p:cNvPr id="55564" name="Rectangle 25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5" name="Rectangle 25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6" name="Rectangle 25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7" name="Rectangle 26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20" name="Group 261"/>
              <p:cNvGrpSpPr>
                <a:grpSpLocks/>
              </p:cNvGrpSpPr>
              <p:nvPr/>
            </p:nvGrpSpPr>
            <p:grpSpPr bwMode="auto">
              <a:xfrm>
                <a:off x="3323" y="1395"/>
                <a:ext cx="184" cy="73"/>
                <a:chOff x="1024" y="3264"/>
                <a:chExt cx="320" cy="296"/>
              </a:xfrm>
            </p:grpSpPr>
            <p:sp>
              <p:nvSpPr>
                <p:cNvPr id="55560" name="Rectangle 26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1" name="Rectangle 26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2" name="Rectangle 26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3" name="Rectangle 26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30" name="Group 266"/>
              <p:cNvGrpSpPr>
                <a:grpSpLocks/>
              </p:cNvGrpSpPr>
              <p:nvPr/>
            </p:nvGrpSpPr>
            <p:grpSpPr bwMode="auto">
              <a:xfrm>
                <a:off x="2799" y="1168"/>
                <a:ext cx="154" cy="61"/>
                <a:chOff x="428" y="2146"/>
                <a:chExt cx="268" cy="244"/>
              </a:xfrm>
            </p:grpSpPr>
            <p:sp>
              <p:nvSpPr>
                <p:cNvPr id="55551" name="Rectangle 267"/>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2" name="Rectangle 268"/>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3" name="Rectangle 269"/>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4" name="Rectangle 270"/>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5" name="Rectangle 271"/>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6" name="Rectangle 272"/>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7" name="Rectangle 273"/>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8" name="Rectangle 274"/>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9" name="Rectangle 275"/>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31" name="Group 276"/>
              <p:cNvGrpSpPr>
                <a:grpSpLocks/>
              </p:cNvGrpSpPr>
              <p:nvPr/>
            </p:nvGrpSpPr>
            <p:grpSpPr bwMode="auto">
              <a:xfrm>
                <a:off x="2801" y="1232"/>
                <a:ext cx="154" cy="61"/>
                <a:chOff x="428" y="2146"/>
                <a:chExt cx="268" cy="244"/>
              </a:xfrm>
            </p:grpSpPr>
            <p:sp>
              <p:nvSpPr>
                <p:cNvPr id="55542" name="Rectangle 277"/>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3" name="Rectangle 278"/>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4" name="Rectangle 279"/>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5" name="Rectangle 280"/>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6" name="Rectangle 281"/>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7" name="Rectangle 282"/>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8" name="Rectangle 283"/>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9" name="Rectangle 284"/>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0" name="Rectangle 285"/>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1" name="Rectangle 286"/>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52" name="Rectangle 287"/>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32" name="Group 288"/>
              <p:cNvGrpSpPr>
                <a:grpSpLocks/>
              </p:cNvGrpSpPr>
              <p:nvPr/>
            </p:nvGrpSpPr>
            <p:grpSpPr bwMode="auto">
              <a:xfrm>
                <a:off x="2932" y="1390"/>
                <a:ext cx="154" cy="61"/>
                <a:chOff x="428" y="2146"/>
                <a:chExt cx="268" cy="244"/>
              </a:xfrm>
            </p:grpSpPr>
            <p:sp>
              <p:nvSpPr>
                <p:cNvPr id="55533" name="Rectangle 28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4" name="Rectangle 29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5" name="Rectangle 29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6" name="Rectangle 29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7" name="Rectangle 29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8" name="Rectangle 29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9" name="Rectangle 29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0" name="Rectangle 29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1" name="Rectangle 29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33" name="Group 298"/>
              <p:cNvGrpSpPr>
                <a:grpSpLocks/>
              </p:cNvGrpSpPr>
              <p:nvPr/>
            </p:nvGrpSpPr>
            <p:grpSpPr bwMode="auto">
              <a:xfrm>
                <a:off x="2945" y="1465"/>
                <a:ext cx="155" cy="60"/>
                <a:chOff x="428" y="2146"/>
                <a:chExt cx="268" cy="244"/>
              </a:xfrm>
            </p:grpSpPr>
            <p:sp>
              <p:nvSpPr>
                <p:cNvPr id="55524" name="Rectangle 29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5" name="Rectangle 30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6" name="Rectangle 30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7" name="Rectangle 30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8" name="Rectangle 30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9" name="Rectangle 30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0" name="Rectangle 30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1" name="Rectangle 30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2" name="Rectangle 30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5" name="Rectangle 308"/>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38" name="Group 309"/>
              <p:cNvGrpSpPr>
                <a:grpSpLocks/>
              </p:cNvGrpSpPr>
              <p:nvPr/>
            </p:nvGrpSpPr>
            <p:grpSpPr bwMode="auto">
              <a:xfrm>
                <a:off x="3466" y="1524"/>
                <a:ext cx="155" cy="60"/>
                <a:chOff x="428" y="2146"/>
                <a:chExt cx="268" cy="244"/>
              </a:xfrm>
            </p:grpSpPr>
            <p:sp>
              <p:nvSpPr>
                <p:cNvPr id="55515" name="Rectangle 310"/>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6" name="Rectangle 311"/>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7" name="Rectangle 312"/>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8" name="Rectangle 313"/>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9" name="Rectangle 314"/>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0" name="Rectangle 315"/>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1" name="Rectangle 316"/>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2" name="Rectangle 317"/>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3" name="Rectangle 318"/>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7" name="Rectangle 319"/>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0" name="Group 320"/>
              <p:cNvGrpSpPr>
                <a:grpSpLocks/>
              </p:cNvGrpSpPr>
              <p:nvPr/>
            </p:nvGrpSpPr>
            <p:grpSpPr bwMode="auto">
              <a:xfrm>
                <a:off x="4133" y="1520"/>
                <a:ext cx="153" cy="41"/>
                <a:chOff x="2378" y="3784"/>
                <a:chExt cx="268" cy="166"/>
              </a:xfrm>
            </p:grpSpPr>
            <p:sp>
              <p:nvSpPr>
                <p:cNvPr id="55509" name="Rectangle 321"/>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0" name="Rectangle 322"/>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1" name="Rectangle 323"/>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2" name="Rectangle 324"/>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3" name="Rectangle 325"/>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4" name="Rectangle 326"/>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9" name="Rectangle 327"/>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1" name="Group 328"/>
              <p:cNvGrpSpPr>
                <a:grpSpLocks/>
              </p:cNvGrpSpPr>
              <p:nvPr/>
            </p:nvGrpSpPr>
            <p:grpSpPr bwMode="auto">
              <a:xfrm>
                <a:off x="4502" y="1510"/>
                <a:ext cx="154" cy="60"/>
                <a:chOff x="428" y="2146"/>
                <a:chExt cx="268" cy="244"/>
              </a:xfrm>
            </p:grpSpPr>
            <p:sp>
              <p:nvSpPr>
                <p:cNvPr id="55500" name="Rectangle 32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1" name="Rectangle 33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2" name="Rectangle 33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3" name="Rectangle 33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4" name="Rectangle 33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5" name="Rectangle 33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6" name="Rectangle 33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7" name="Rectangle 33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8" name="Rectangle 33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2" name="Group 338"/>
              <p:cNvGrpSpPr>
                <a:grpSpLocks/>
              </p:cNvGrpSpPr>
              <p:nvPr/>
            </p:nvGrpSpPr>
            <p:grpSpPr bwMode="auto">
              <a:xfrm>
                <a:off x="4689" y="1540"/>
                <a:ext cx="155" cy="61"/>
                <a:chOff x="428" y="2146"/>
                <a:chExt cx="268" cy="244"/>
              </a:xfrm>
            </p:grpSpPr>
            <p:sp>
              <p:nvSpPr>
                <p:cNvPr id="55491" name="Rectangle 33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2" name="Rectangle 34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3" name="Rectangle 34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4" name="Rectangle 34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5" name="Rectangle 34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6" name="Rectangle 34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7" name="Rectangle 34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8" name="Rectangle 34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9" name="Rectangle 34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62" name="Rectangle 348"/>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63" name="Rectangle 349"/>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3" name="Group 350"/>
              <p:cNvGrpSpPr>
                <a:grpSpLocks/>
              </p:cNvGrpSpPr>
              <p:nvPr/>
            </p:nvGrpSpPr>
            <p:grpSpPr bwMode="auto">
              <a:xfrm>
                <a:off x="5250" y="1298"/>
                <a:ext cx="155" cy="60"/>
                <a:chOff x="428" y="2146"/>
                <a:chExt cx="268" cy="244"/>
              </a:xfrm>
            </p:grpSpPr>
            <p:sp>
              <p:nvSpPr>
                <p:cNvPr id="55482" name="Rectangle 35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3" name="Rectangle 35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4" name="Rectangle 35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5" name="Rectangle 35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6" name="Rectangle 35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7" name="Rectangle 35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8" name="Rectangle 35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9" name="Rectangle 35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0" name="Rectangle 35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4" name="Group 360"/>
              <p:cNvGrpSpPr>
                <a:grpSpLocks/>
              </p:cNvGrpSpPr>
              <p:nvPr/>
            </p:nvGrpSpPr>
            <p:grpSpPr bwMode="auto">
              <a:xfrm>
                <a:off x="5230" y="1408"/>
                <a:ext cx="154" cy="61"/>
                <a:chOff x="428" y="2146"/>
                <a:chExt cx="268" cy="244"/>
              </a:xfrm>
            </p:grpSpPr>
            <p:sp>
              <p:nvSpPr>
                <p:cNvPr id="55473" name="Rectangle 36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4" name="Rectangle 36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5" name="Rectangle 36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6" name="Rectangle 36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7" name="Rectangle 36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8" name="Rectangle 36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9" name="Rectangle 36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0" name="Rectangle 36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1" name="Rectangle 36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66" name="Rectangle 370"/>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67" name="Rectangle 371"/>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5" name="Group 372"/>
              <p:cNvGrpSpPr>
                <a:grpSpLocks/>
              </p:cNvGrpSpPr>
              <p:nvPr/>
            </p:nvGrpSpPr>
            <p:grpSpPr bwMode="auto">
              <a:xfrm>
                <a:off x="5171" y="1035"/>
                <a:ext cx="155" cy="60"/>
                <a:chOff x="428" y="2146"/>
                <a:chExt cx="268" cy="244"/>
              </a:xfrm>
            </p:grpSpPr>
            <p:sp>
              <p:nvSpPr>
                <p:cNvPr id="55464" name="Rectangle 37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5" name="Rectangle 37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6" name="Rectangle 37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7" name="Rectangle 37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8" name="Rectangle 37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9" name="Rectangle 37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0" name="Rectangle 37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1" name="Rectangle 38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2" name="Rectangle 38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69" name="Rectangle 382"/>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6" name="Group 383"/>
              <p:cNvGrpSpPr>
                <a:grpSpLocks/>
              </p:cNvGrpSpPr>
              <p:nvPr/>
            </p:nvGrpSpPr>
            <p:grpSpPr bwMode="auto">
              <a:xfrm>
                <a:off x="5030" y="933"/>
                <a:ext cx="154" cy="61"/>
                <a:chOff x="428" y="2146"/>
                <a:chExt cx="268" cy="244"/>
              </a:xfrm>
            </p:grpSpPr>
            <p:sp>
              <p:nvSpPr>
                <p:cNvPr id="55455" name="Rectangle 38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6" name="Rectangle 38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7" name="Rectangle 38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8" name="Rectangle 38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9" name="Rectangle 38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0" name="Rectangle 38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1" name="Rectangle 39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2" name="Rectangle 39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3" name="Rectangle 39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7" name="Group 393"/>
              <p:cNvGrpSpPr>
                <a:grpSpLocks/>
              </p:cNvGrpSpPr>
              <p:nvPr/>
            </p:nvGrpSpPr>
            <p:grpSpPr bwMode="auto">
              <a:xfrm>
                <a:off x="3328" y="911"/>
                <a:ext cx="155" cy="61"/>
                <a:chOff x="428" y="2146"/>
                <a:chExt cx="268" cy="244"/>
              </a:xfrm>
            </p:grpSpPr>
            <p:sp>
              <p:nvSpPr>
                <p:cNvPr id="55446" name="Rectangle 39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7" name="Rectangle 39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8" name="Rectangle 39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9" name="Rectangle 39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0" name="Rectangle 39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1" name="Rectangle 39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2" name="Rectangle 40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3" name="Rectangle 40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4" name="Rectangle 40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8" name="Group 403"/>
              <p:cNvGrpSpPr>
                <a:grpSpLocks/>
              </p:cNvGrpSpPr>
              <p:nvPr/>
            </p:nvGrpSpPr>
            <p:grpSpPr bwMode="auto">
              <a:xfrm>
                <a:off x="3087" y="996"/>
                <a:ext cx="154" cy="60"/>
                <a:chOff x="428" y="2146"/>
                <a:chExt cx="268" cy="244"/>
              </a:xfrm>
            </p:grpSpPr>
            <p:sp>
              <p:nvSpPr>
                <p:cNvPr id="55437" name="Rectangle 40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8" name="Rectangle 40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9" name="Rectangle 40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0" name="Rectangle 40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1" name="Rectangle 40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2" name="Rectangle 40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3" name="Rectangle 41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4" name="Rectangle 41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5" name="Rectangle 41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9" name="Group 413"/>
              <p:cNvGrpSpPr>
                <a:grpSpLocks/>
              </p:cNvGrpSpPr>
              <p:nvPr/>
            </p:nvGrpSpPr>
            <p:grpSpPr bwMode="auto">
              <a:xfrm>
                <a:off x="3136" y="1499"/>
                <a:ext cx="153" cy="61"/>
                <a:chOff x="428" y="2146"/>
                <a:chExt cx="268" cy="244"/>
              </a:xfrm>
            </p:grpSpPr>
            <p:sp>
              <p:nvSpPr>
                <p:cNvPr id="55428" name="Rectangle 41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9" name="Rectangle 41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0" name="Rectangle 41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1" name="Rectangle 41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2" name="Rectangle 41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3" name="Rectangle 41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4" name="Rectangle 42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5" name="Rectangle 42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6" name="Rectangle 42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74" name="Rectangle 423"/>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75" name="Rectangle 424"/>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50" name="Group 425"/>
              <p:cNvGrpSpPr>
                <a:grpSpLocks/>
              </p:cNvGrpSpPr>
              <p:nvPr/>
            </p:nvGrpSpPr>
            <p:grpSpPr bwMode="auto">
              <a:xfrm>
                <a:off x="5227" y="1473"/>
                <a:ext cx="153" cy="60"/>
                <a:chOff x="428" y="2146"/>
                <a:chExt cx="268" cy="244"/>
              </a:xfrm>
            </p:grpSpPr>
            <p:sp>
              <p:nvSpPr>
                <p:cNvPr id="55419" name="Rectangle 42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0" name="Rectangle 42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1" name="Rectangle 42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2" name="Rectangle 42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3" name="Rectangle 43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4" name="Rectangle 43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5" name="Rectangle 43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6" name="Rectangle 43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7" name="Rectangle 43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53" name="Group 435"/>
              <p:cNvGrpSpPr>
                <a:grpSpLocks/>
              </p:cNvGrpSpPr>
              <p:nvPr/>
            </p:nvGrpSpPr>
            <p:grpSpPr bwMode="auto">
              <a:xfrm>
                <a:off x="5357" y="1179"/>
                <a:ext cx="155" cy="60"/>
                <a:chOff x="428" y="2146"/>
                <a:chExt cx="268" cy="244"/>
              </a:xfrm>
            </p:grpSpPr>
            <p:sp>
              <p:nvSpPr>
                <p:cNvPr id="55410" name="Rectangle 43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1" name="Rectangle 43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2" name="Rectangle 43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3" name="Rectangle 43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4" name="Rectangle 44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5" name="Rectangle 44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6" name="Rectangle 44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7" name="Rectangle 44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8" name="Rectangle 44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78" name="Text Box 445"/>
              <p:cNvSpPr txBox="1">
                <a:spLocks noChangeArrowheads="1"/>
              </p:cNvSpPr>
              <p:nvPr/>
            </p:nvSpPr>
            <p:spPr bwMode="auto">
              <a:xfrm>
                <a:off x="4601" y="1105"/>
                <a:ext cx="515" cy="211"/>
              </a:xfrm>
              <a:prstGeom prst="rect">
                <a:avLst/>
              </a:prstGeom>
              <a:noFill/>
              <a:ln w="12700">
                <a:noFill/>
                <a:miter lim="800000"/>
                <a:headEnd/>
                <a:tailEnd/>
              </a:ln>
            </p:spPr>
            <p:txBody>
              <a:bodyPr wrap="none">
                <a:spAutoFit/>
              </a:bodyPr>
              <a:lstStyle/>
              <a:p>
                <a:r>
                  <a:rPr lang="en-US" altLang="zh-CN" sz="900" b="1" dirty="0">
                    <a:solidFill>
                      <a:schemeClr val="hlink"/>
                    </a:solidFill>
                    <a:latin typeface="Arial Narrow" pitchFamily="34" charset="0"/>
                    <a:ea typeface="微软雅黑" panose="020B0503020204020204" pitchFamily="34" charset="-122"/>
                  </a:rPr>
                  <a:t>Clusters</a:t>
                </a:r>
              </a:p>
            </p:txBody>
          </p:sp>
          <p:sp>
            <p:nvSpPr>
              <p:cNvPr id="55379" name="Text Box 446"/>
              <p:cNvSpPr txBox="1">
                <a:spLocks noChangeArrowheads="1"/>
              </p:cNvSpPr>
              <p:nvPr/>
            </p:nvSpPr>
            <p:spPr bwMode="auto">
              <a:xfrm>
                <a:off x="4380" y="854"/>
                <a:ext cx="819" cy="209"/>
              </a:xfrm>
              <a:prstGeom prst="rect">
                <a:avLst/>
              </a:prstGeom>
              <a:noFill/>
              <a:ln w="12700">
                <a:noFill/>
                <a:miter lim="800000"/>
                <a:headEnd/>
                <a:tailEnd/>
              </a:ln>
            </p:spPr>
            <p:txBody>
              <a:bodyPr wrap="none">
                <a:spAutoFit/>
              </a:bodyPr>
              <a:lstStyle/>
              <a:p>
                <a:r>
                  <a:rPr lang="en-US" altLang="zh-CN" sz="900" b="1" dirty="0">
                    <a:solidFill>
                      <a:schemeClr val="hlink"/>
                    </a:solidFill>
                    <a:latin typeface="Arial Narrow" pitchFamily="34" charset="0"/>
                    <a:ea typeface="微软雅黑" panose="020B0503020204020204" pitchFamily="34" charset="-122"/>
                  </a:rPr>
                  <a:t>Massive Cluster</a:t>
                </a:r>
              </a:p>
            </p:txBody>
          </p:sp>
          <p:grpSp>
            <p:nvGrpSpPr>
              <p:cNvPr id="55354" name="Group 447"/>
              <p:cNvGrpSpPr>
                <a:grpSpLocks/>
              </p:cNvGrpSpPr>
              <p:nvPr/>
            </p:nvGrpSpPr>
            <p:grpSpPr bwMode="auto">
              <a:xfrm>
                <a:off x="3324" y="987"/>
                <a:ext cx="1708" cy="431"/>
                <a:chOff x="1450" y="1101"/>
                <a:chExt cx="2970" cy="997"/>
              </a:xfrm>
            </p:grpSpPr>
            <p:sp>
              <p:nvSpPr>
                <p:cNvPr id="55381" name="Oval 448"/>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altLang="zh-CN" sz="1200" b="1" dirty="0">
                      <a:solidFill>
                        <a:schemeClr val="hlink"/>
                      </a:solidFill>
                      <a:latin typeface="Arial Narrow" pitchFamily="34" charset="0"/>
                      <a:ea typeface="微软雅黑" panose="020B0503020204020204" pitchFamily="34" charset="-122"/>
                    </a:rPr>
                    <a:t>Gigabit Ethernet</a:t>
                  </a:r>
                  <a:endParaRPr lang="en-US" altLang="zh-CN" sz="1200" b="1" dirty="0">
                    <a:latin typeface="Arial Narrow" pitchFamily="34" charset="0"/>
                    <a:ea typeface="微软雅黑" panose="020B0503020204020204" pitchFamily="34" charset="-122"/>
                  </a:endParaRPr>
                </a:p>
              </p:txBody>
            </p:sp>
            <p:sp>
              <p:nvSpPr>
                <p:cNvPr id="55382" name="Line 449"/>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3" name="Line 450"/>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4" name="Line 451"/>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5" name="Line 452"/>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6" name="Line 453"/>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7" name="Line 454"/>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8" name="Line 455"/>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9" name="Line 456"/>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0" name="Line 457"/>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1" name="Line 458"/>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2" name="Line 459"/>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3" name="Line 460"/>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4" name="Oval 461"/>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5" name="Oval 462"/>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6" name="Oval 463"/>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7" name="Oval 464"/>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8" name="Oval 465"/>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9" name="Oval 466"/>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00" name="Oval 467"/>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01" name="Oval 468"/>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02" name="Line 469"/>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3" name="Line 470"/>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4" name="Line 471"/>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5" name="Line 472"/>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6" name="Line 473"/>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7" name="Line 474"/>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8" name="Line 475"/>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9" name="Line 476"/>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grpSp>
        </p:grpSp>
      </p:grpSp>
      <p:sp>
        <p:nvSpPr>
          <p:cNvPr id="55312" name="Text Box 477"/>
          <p:cNvSpPr txBox="1">
            <a:spLocks noChangeArrowheads="1"/>
          </p:cNvSpPr>
          <p:nvPr/>
        </p:nvSpPr>
        <p:spPr bwMode="auto">
          <a:xfrm>
            <a:off x="5995988" y="3230563"/>
            <a:ext cx="2852737" cy="2225675"/>
          </a:xfrm>
          <a:prstGeom prst="rect">
            <a:avLst/>
          </a:prstGeom>
          <a:noFill/>
          <a:ln w="9525">
            <a:noFill/>
            <a:miter lim="800000"/>
            <a:headEnd/>
            <a:tailEnd/>
          </a:ln>
        </p:spPr>
        <p:txBody>
          <a:bodyPr wrap="none">
            <a:spAutoFit/>
          </a:bodyPr>
          <a:lstStyle/>
          <a:p>
            <a:r>
              <a:rPr lang="en-US" altLang="zh-CN" sz="2000" dirty="0">
                <a:latin typeface="Comic Sans MS" pitchFamily="66" charset="0"/>
                <a:ea typeface="微软雅黑" panose="020B0503020204020204" pitchFamily="34" charset="-122"/>
              </a:rPr>
              <a:t>Databases</a:t>
            </a:r>
          </a:p>
          <a:p>
            <a:r>
              <a:rPr lang="en-US" altLang="zh-CN" sz="2000" dirty="0">
                <a:latin typeface="Comic Sans MS" pitchFamily="66" charset="0"/>
                <a:ea typeface="微软雅黑" panose="020B0503020204020204" pitchFamily="34" charset="-122"/>
              </a:rPr>
              <a:t>Information Collection</a:t>
            </a:r>
          </a:p>
          <a:p>
            <a:r>
              <a:rPr lang="en-US" altLang="zh-CN" sz="2000" dirty="0">
                <a:latin typeface="Comic Sans MS" pitchFamily="66" charset="0"/>
                <a:ea typeface="微软雅黑" panose="020B0503020204020204" pitchFamily="34" charset="-122"/>
              </a:rPr>
              <a:t>Remote Storage</a:t>
            </a:r>
          </a:p>
          <a:p>
            <a:r>
              <a:rPr lang="en-US" altLang="zh-CN" sz="2000" dirty="0">
                <a:latin typeface="Comic Sans MS" pitchFamily="66" charset="0"/>
                <a:ea typeface="微软雅黑" panose="020B0503020204020204" pitchFamily="34" charset="-122"/>
              </a:rPr>
              <a:t>Online Games</a:t>
            </a:r>
          </a:p>
          <a:p>
            <a:r>
              <a:rPr lang="en-US" altLang="zh-CN" sz="2000" dirty="0">
                <a:latin typeface="Comic Sans MS" pitchFamily="66" charset="0"/>
                <a:ea typeface="微软雅黑" panose="020B0503020204020204" pitchFamily="34" charset="-122"/>
              </a:rPr>
              <a:t>Commerce</a:t>
            </a:r>
          </a:p>
          <a:p>
            <a:r>
              <a:rPr lang="en-US" altLang="zh-CN" sz="2000" dirty="0">
                <a:latin typeface="Comic Sans MS" pitchFamily="66" charset="0"/>
                <a:ea typeface="微软雅黑" panose="020B0503020204020204" pitchFamily="34" charset="-122"/>
              </a:rPr>
              <a:t>	…</a:t>
            </a:r>
          </a:p>
          <a:p>
            <a:endParaRPr lang="zh-CN" altLang="en-US" sz="2000" dirty="0">
              <a:latin typeface="Comic Sans MS" pitchFamily="66" charset="0"/>
              <a:ea typeface="微软雅黑" panose="020B0503020204020204" pitchFamily="34" charset="-122"/>
            </a:endParaRPr>
          </a:p>
        </p:txBody>
      </p:sp>
      <p:pic>
        <p:nvPicPr>
          <p:cNvPr id="55314" name="Picture 11"/>
          <p:cNvPicPr>
            <a:picLocks noChangeAspect="1" noChangeArrowheads="1"/>
          </p:cNvPicPr>
          <p:nvPr/>
        </p:nvPicPr>
        <p:blipFill>
          <a:blip r:embed="rId13"/>
          <a:srcRect/>
          <a:stretch>
            <a:fillRect/>
          </a:stretch>
        </p:blipFill>
        <p:spPr bwMode="auto">
          <a:xfrm>
            <a:off x="0" y="4343400"/>
            <a:ext cx="1524000" cy="892175"/>
          </a:xfrm>
          <a:prstGeom prst="rect">
            <a:avLst/>
          </a:prstGeom>
          <a:noFill/>
          <a:ln w="9525">
            <a:noFill/>
            <a:miter lim="800000"/>
            <a:headEnd/>
            <a:tailEnd/>
          </a:ln>
        </p:spPr>
      </p:pic>
      <p:pic>
        <p:nvPicPr>
          <p:cNvPr id="55315" name="Picture 4" descr="macpicture"/>
          <p:cNvPicPr>
            <a:picLocks noChangeAspect="1" noChangeArrowheads="1"/>
          </p:cNvPicPr>
          <p:nvPr/>
        </p:nvPicPr>
        <p:blipFill>
          <a:blip r:embed="rId14"/>
          <a:srcRect/>
          <a:stretch>
            <a:fillRect/>
          </a:stretch>
        </p:blipFill>
        <p:spPr bwMode="auto">
          <a:xfrm>
            <a:off x="3352800" y="2286000"/>
            <a:ext cx="1752600" cy="1077913"/>
          </a:xfrm>
          <a:prstGeom prst="rect">
            <a:avLst/>
          </a:prstGeom>
          <a:noFill/>
          <a:ln w="9525">
            <a:noFill/>
            <a:miter lim="800000"/>
            <a:headEnd/>
            <a:tailEnd/>
          </a:ln>
        </p:spPr>
      </p:pic>
      <p:pic>
        <p:nvPicPr>
          <p:cNvPr id="55316" name="Picture 481"/>
          <p:cNvPicPr>
            <a:picLocks noChangeAspect="1" noChangeArrowheads="1"/>
          </p:cNvPicPr>
          <p:nvPr/>
        </p:nvPicPr>
        <p:blipFill>
          <a:blip r:embed="rId15">
            <a:clrChange>
              <a:clrFrom>
                <a:srgbClr val="FFFFFF"/>
              </a:clrFrom>
              <a:clrTo>
                <a:srgbClr val="FFFFFF">
                  <a:alpha val="0"/>
                </a:srgbClr>
              </a:clrTo>
            </a:clrChange>
          </a:blip>
          <a:srcRect/>
          <a:stretch>
            <a:fillRect/>
          </a:stretch>
        </p:blipFill>
        <p:spPr bwMode="auto">
          <a:xfrm>
            <a:off x="4495800" y="2971800"/>
            <a:ext cx="1419225" cy="1419225"/>
          </a:xfrm>
          <a:prstGeom prst="rect">
            <a:avLst/>
          </a:prstGeom>
          <a:noFill/>
          <a:ln w="12700">
            <a:noFill/>
            <a:miter lim="800000"/>
            <a:headEnd/>
            <a:tailEnd/>
          </a:ln>
        </p:spPr>
      </p:pic>
      <p:pic>
        <p:nvPicPr>
          <p:cNvPr id="55317" name="Picture 482"/>
          <p:cNvPicPr>
            <a:picLocks noChangeAspect="1" noChangeArrowheads="1"/>
          </p:cNvPicPr>
          <p:nvPr/>
        </p:nvPicPr>
        <p:blipFill>
          <a:blip r:embed="rId16"/>
          <a:srcRect l="38983" t="30769" r="3391" b="12088"/>
          <a:stretch>
            <a:fillRect/>
          </a:stretch>
        </p:blipFill>
        <p:spPr bwMode="auto">
          <a:xfrm>
            <a:off x="1447800" y="5029200"/>
            <a:ext cx="2057400" cy="787400"/>
          </a:xfrm>
          <a:prstGeom prst="rect">
            <a:avLst/>
          </a:prstGeom>
          <a:noFill/>
          <a:ln w="12700">
            <a:noFill/>
            <a:miter lim="800000"/>
            <a:headEnd/>
            <a:tailEnd/>
          </a:ln>
        </p:spPr>
      </p:pic>
      <p:graphicFrame>
        <p:nvGraphicFramePr>
          <p:cNvPr id="55318" name="Object 483"/>
          <p:cNvGraphicFramePr>
            <a:graphicFrameLocks noChangeAspect="1"/>
          </p:cNvGraphicFramePr>
          <p:nvPr/>
        </p:nvGraphicFramePr>
        <p:xfrm>
          <a:off x="3352800" y="3352800"/>
          <a:ext cx="860425" cy="1789113"/>
        </p:xfrm>
        <a:graphic>
          <a:graphicData uri="http://schemas.openxmlformats.org/presentationml/2006/ole">
            <mc:AlternateContent xmlns:mc="http://schemas.openxmlformats.org/markup-compatibility/2006">
              <mc:Choice xmlns:v="urn:schemas-microsoft-com:vml" Requires="v">
                <p:oleObj spid="_x0000_s1112" r:id="rId17" imgW="2822034" imgH="5872881" progId="">
                  <p:embed/>
                </p:oleObj>
              </mc:Choice>
              <mc:Fallback>
                <p:oleObj r:id="rId17" imgW="2822034" imgH="5872881" progId="">
                  <p:embed/>
                  <p:pic>
                    <p:nvPicPr>
                      <p:cNvPr id="0" name="Picture 5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3352800"/>
                        <a:ext cx="86042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5356" name="Group 484"/>
          <p:cNvGrpSpPr>
            <a:grpSpLocks/>
          </p:cNvGrpSpPr>
          <p:nvPr/>
        </p:nvGrpSpPr>
        <p:grpSpPr bwMode="auto">
          <a:xfrm>
            <a:off x="5641975" y="4916488"/>
            <a:ext cx="1557338" cy="1941512"/>
            <a:chOff x="4102" y="1228"/>
            <a:chExt cx="1325" cy="1652"/>
          </a:xfrm>
        </p:grpSpPr>
        <p:pic>
          <p:nvPicPr>
            <p:cNvPr id="55327" name="Picture 485"/>
            <p:cNvPicPr>
              <a:picLocks noChangeAspect="1" noChangeArrowheads="1"/>
            </p:cNvPicPr>
            <p:nvPr/>
          </p:nvPicPr>
          <p:blipFill>
            <a:blip r:embed="rId19"/>
            <a:srcRect/>
            <a:stretch>
              <a:fillRect/>
            </a:stretch>
          </p:blipFill>
          <p:spPr bwMode="auto">
            <a:xfrm>
              <a:off x="4102" y="1228"/>
              <a:ext cx="1325" cy="1652"/>
            </a:xfrm>
            <a:prstGeom prst="rect">
              <a:avLst/>
            </a:prstGeom>
            <a:noFill/>
            <a:ln w="9525">
              <a:noFill/>
              <a:miter lim="800000"/>
              <a:headEnd/>
              <a:tailEnd/>
            </a:ln>
          </p:spPr>
        </p:pic>
        <p:sp>
          <p:nvSpPr>
            <p:cNvPr id="55328" name="Text Box 486"/>
            <p:cNvSpPr txBox="1">
              <a:spLocks noChangeArrowheads="1"/>
            </p:cNvSpPr>
            <p:nvPr/>
          </p:nvSpPr>
          <p:spPr bwMode="auto">
            <a:xfrm>
              <a:off x="4188" y="2334"/>
              <a:ext cx="1005" cy="289"/>
            </a:xfrm>
            <a:prstGeom prst="rect">
              <a:avLst/>
            </a:prstGeom>
            <a:noFill/>
            <a:ln w="12700">
              <a:noFill/>
              <a:miter lim="800000"/>
              <a:headEnd/>
              <a:tailEnd/>
            </a:ln>
          </p:spPr>
          <p:txBody>
            <a:bodyPr lIns="91165" tIns="45583" rIns="91165" bIns="45583" anchor="ctr">
              <a:spAutoFit/>
            </a:bodyPr>
            <a:lstStyle/>
            <a:p>
              <a:pPr algn="ctr" defTabSz="820738">
                <a:lnSpc>
                  <a:spcPct val="90000"/>
                </a:lnSpc>
                <a:spcBef>
                  <a:spcPct val="50000"/>
                </a:spcBef>
                <a:buClr>
                  <a:schemeClr val="tx1"/>
                </a:buClr>
                <a:buFont typeface="Wingdings" pitchFamily="2" charset="2"/>
                <a:buNone/>
              </a:pPr>
              <a:r>
                <a:rPr lang="en-US" altLang="zh-CN" b="1" dirty="0">
                  <a:solidFill>
                    <a:schemeClr val="bg1"/>
                  </a:solidFill>
                  <a:ea typeface="微软雅黑" panose="020B0503020204020204" pitchFamily="34" charset="-122"/>
                </a:rPr>
                <a:t>Robots</a:t>
              </a:r>
            </a:p>
          </p:txBody>
        </p:sp>
      </p:grpSp>
      <p:grpSp>
        <p:nvGrpSpPr>
          <p:cNvPr id="55358" name="Group 487"/>
          <p:cNvGrpSpPr>
            <a:grpSpLocks/>
          </p:cNvGrpSpPr>
          <p:nvPr/>
        </p:nvGrpSpPr>
        <p:grpSpPr bwMode="auto">
          <a:xfrm>
            <a:off x="1857375" y="5926138"/>
            <a:ext cx="2147888" cy="931862"/>
            <a:chOff x="1170" y="3733"/>
            <a:chExt cx="1353" cy="587"/>
          </a:xfrm>
        </p:grpSpPr>
        <p:pic>
          <p:nvPicPr>
            <p:cNvPr id="55325" name="Picture 488"/>
            <p:cNvPicPr>
              <a:picLocks noChangeAspect="1" noChangeArrowheads="1"/>
            </p:cNvPicPr>
            <p:nvPr/>
          </p:nvPicPr>
          <p:blipFill>
            <a:blip r:embed="rId20"/>
            <a:srcRect/>
            <a:stretch>
              <a:fillRect/>
            </a:stretch>
          </p:blipFill>
          <p:spPr bwMode="auto">
            <a:xfrm>
              <a:off x="1170" y="3733"/>
              <a:ext cx="1353" cy="587"/>
            </a:xfrm>
            <a:prstGeom prst="rect">
              <a:avLst/>
            </a:prstGeom>
            <a:noFill/>
            <a:ln w="9525">
              <a:noFill/>
              <a:miter lim="800000"/>
              <a:headEnd/>
              <a:tailEnd/>
            </a:ln>
          </p:spPr>
        </p:pic>
        <p:sp>
          <p:nvSpPr>
            <p:cNvPr id="55326" name="Text Box 489"/>
            <p:cNvSpPr txBox="1">
              <a:spLocks noChangeArrowheads="1"/>
            </p:cNvSpPr>
            <p:nvPr/>
          </p:nvSpPr>
          <p:spPr bwMode="auto">
            <a:xfrm>
              <a:off x="1586" y="3942"/>
              <a:ext cx="539" cy="213"/>
            </a:xfrm>
            <a:prstGeom prst="rect">
              <a:avLst/>
            </a:prstGeom>
            <a:noFill/>
            <a:ln w="12700">
              <a:noFill/>
              <a:miter lim="800000"/>
              <a:headEnd/>
              <a:tailEnd/>
            </a:ln>
          </p:spPr>
          <p:txBody>
            <a:bodyPr wrap="none">
              <a:spAutoFit/>
            </a:bodyPr>
            <a:lstStyle/>
            <a:p>
              <a:pPr>
                <a:spcBef>
                  <a:spcPct val="50000"/>
                </a:spcBef>
              </a:pPr>
              <a:r>
                <a:rPr lang="en-US" altLang="zh-CN" sz="1600" b="1" dirty="0">
                  <a:solidFill>
                    <a:schemeClr val="bg1"/>
                  </a:solidFill>
                  <a:ea typeface="微软雅黑" panose="020B0503020204020204" pitchFamily="34" charset="-122"/>
                </a:rPr>
                <a:t>Routers</a:t>
              </a:r>
            </a:p>
          </p:txBody>
        </p:sp>
      </p:grpSp>
      <p:sp>
        <p:nvSpPr>
          <p:cNvPr id="55321" name="Text Box 490"/>
          <p:cNvSpPr txBox="1">
            <a:spLocks noChangeArrowheads="1"/>
          </p:cNvSpPr>
          <p:nvPr/>
        </p:nvSpPr>
        <p:spPr bwMode="auto">
          <a:xfrm>
            <a:off x="1809750" y="5389563"/>
            <a:ext cx="575414" cy="338554"/>
          </a:xfrm>
          <a:prstGeom prst="rect">
            <a:avLst/>
          </a:prstGeom>
          <a:noFill/>
          <a:ln w="12700">
            <a:noFill/>
            <a:miter lim="800000"/>
            <a:headEnd/>
            <a:tailEnd/>
          </a:ln>
        </p:spPr>
        <p:txBody>
          <a:bodyPr wrap="none">
            <a:spAutoFit/>
          </a:bodyPr>
          <a:lstStyle/>
          <a:p>
            <a:pPr>
              <a:spcBef>
                <a:spcPct val="50000"/>
              </a:spcBef>
            </a:pPr>
            <a:r>
              <a:rPr lang="en-US" altLang="zh-CN" sz="1600" b="1" dirty="0">
                <a:solidFill>
                  <a:schemeClr val="bg1"/>
                </a:solidFill>
                <a:ea typeface="微软雅黑" panose="020B0503020204020204" pitchFamily="34" charset="-122"/>
              </a:rPr>
              <a:t>Cars</a:t>
            </a:r>
          </a:p>
        </p:txBody>
      </p:sp>
      <p:sp>
        <p:nvSpPr>
          <p:cNvPr id="55322" name="Text Box 491"/>
          <p:cNvSpPr txBox="1">
            <a:spLocks noChangeArrowheads="1"/>
          </p:cNvSpPr>
          <p:nvPr/>
        </p:nvSpPr>
        <p:spPr bwMode="auto">
          <a:xfrm>
            <a:off x="84132" y="4533900"/>
            <a:ext cx="788999" cy="584775"/>
          </a:xfrm>
          <a:prstGeom prst="rect">
            <a:avLst/>
          </a:prstGeom>
          <a:noFill/>
          <a:ln w="12700">
            <a:noFill/>
            <a:miter lim="800000"/>
            <a:headEnd/>
            <a:tailEnd/>
          </a:ln>
        </p:spPr>
        <p:txBody>
          <a:bodyPr wrap="none">
            <a:spAutoFit/>
          </a:bodyPr>
          <a:lstStyle/>
          <a:p>
            <a:pPr algn="ctr">
              <a:spcBef>
                <a:spcPct val="50000"/>
              </a:spcBef>
            </a:pPr>
            <a:r>
              <a:rPr lang="en-US" altLang="zh-CN" sz="1600" b="1" dirty="0">
                <a:solidFill>
                  <a:schemeClr val="bg1"/>
                </a:solidFill>
                <a:ea typeface="微软雅黑" panose="020B0503020204020204" pitchFamily="34" charset="-122"/>
              </a:rPr>
              <a:t>Sensor</a:t>
            </a:r>
            <a:br>
              <a:rPr lang="en-US" altLang="zh-CN" sz="1600" b="1" dirty="0">
                <a:solidFill>
                  <a:schemeClr val="bg1"/>
                </a:solidFill>
                <a:ea typeface="微软雅黑" panose="020B0503020204020204" pitchFamily="34" charset="-122"/>
              </a:rPr>
            </a:br>
            <a:r>
              <a:rPr lang="en-US" altLang="zh-CN" sz="1600" b="1" dirty="0">
                <a:solidFill>
                  <a:schemeClr val="bg1"/>
                </a:solidFill>
                <a:ea typeface="微软雅黑" panose="020B0503020204020204" pitchFamily="34" charset="-122"/>
              </a:rPr>
              <a:t>Nets</a:t>
            </a:r>
          </a:p>
        </p:txBody>
      </p:sp>
      <p:sp>
        <p:nvSpPr>
          <p:cNvPr id="55323" name="Text Box 492"/>
          <p:cNvSpPr txBox="1">
            <a:spLocks noChangeArrowheads="1"/>
          </p:cNvSpPr>
          <p:nvPr/>
        </p:nvSpPr>
        <p:spPr bwMode="auto">
          <a:xfrm rot="16200000">
            <a:off x="1844844" y="3902661"/>
            <a:ext cx="1304588" cy="338554"/>
          </a:xfrm>
          <a:prstGeom prst="rect">
            <a:avLst/>
          </a:prstGeom>
          <a:noFill/>
          <a:ln w="12700">
            <a:noFill/>
            <a:miter lim="800000"/>
            <a:headEnd/>
            <a:tailEnd/>
          </a:ln>
        </p:spPr>
        <p:txBody>
          <a:bodyPr wrap="none">
            <a:spAutoFit/>
          </a:bodyPr>
          <a:lstStyle/>
          <a:p>
            <a:pPr algn="ctr">
              <a:spcBef>
                <a:spcPct val="50000"/>
              </a:spcBef>
            </a:pPr>
            <a:r>
              <a:rPr lang="en-US" altLang="zh-CN" sz="1600" b="1" dirty="0">
                <a:solidFill>
                  <a:schemeClr val="bg1"/>
                </a:solidFill>
                <a:ea typeface="微软雅黑" panose="020B0503020204020204" pitchFamily="34" charset="-122"/>
              </a:rPr>
              <a:t>Refrigerators</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a:grpSpLocks/>
          </p:cNvGrpSpPr>
          <p:nvPr/>
        </p:nvGrpSpPr>
        <p:grpSpPr bwMode="auto">
          <a:xfrm>
            <a:off x="2590800" y="1371600"/>
            <a:ext cx="6373813" cy="4846638"/>
            <a:chOff x="2590800" y="1371600"/>
            <a:chExt cx="6373688" cy="4846030"/>
          </a:xfrm>
        </p:grpSpPr>
        <p:grpSp>
          <p:nvGrpSpPr>
            <p:cNvPr id="3" name="Group 19"/>
            <p:cNvGrpSpPr>
              <a:grpSpLocks/>
            </p:cNvGrpSpPr>
            <p:nvPr/>
          </p:nvGrpSpPr>
          <p:grpSpPr bwMode="auto">
            <a:xfrm>
              <a:off x="2590800" y="1371600"/>
              <a:ext cx="3886200" cy="4730476"/>
              <a:chOff x="2590800" y="1371600"/>
              <a:chExt cx="3886200" cy="4730476"/>
            </a:xfrm>
          </p:grpSpPr>
          <p:grpSp>
            <p:nvGrpSpPr>
              <p:cNvPr id="4" name="Group 18"/>
              <p:cNvGrpSpPr>
                <a:grpSpLocks/>
              </p:cNvGrpSpPr>
              <p:nvPr/>
            </p:nvGrpSpPr>
            <p:grpSpPr bwMode="auto">
              <a:xfrm>
                <a:off x="2590800" y="1371600"/>
                <a:ext cx="3886200" cy="4730476"/>
                <a:chOff x="2590800" y="1371600"/>
                <a:chExt cx="3886200" cy="4730476"/>
              </a:xfrm>
            </p:grpSpPr>
            <p:sp>
              <p:nvSpPr>
                <p:cNvPr id="15" name="Oval 14"/>
                <p:cNvSpPr/>
                <p:nvPr/>
              </p:nvSpPr>
              <p:spPr bwMode="auto">
                <a:xfrm>
                  <a:off x="2590800" y="1371600"/>
                  <a:ext cx="3886124" cy="2971427"/>
                </a:xfrm>
                <a:prstGeom prst="ellipse">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sp>
              <p:nvSpPr>
                <p:cNvPr id="12" name="Manual Operation 11"/>
                <p:cNvSpPr/>
                <p:nvPr/>
              </p:nvSpPr>
              <p:spPr bwMode="auto">
                <a:xfrm rot="1534091" flipV="1">
                  <a:off x="3160702" y="4882709"/>
                  <a:ext cx="1600169" cy="1219047"/>
                </a:xfrm>
                <a:prstGeom prst="flowChartManualOperation">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cxnSp>
              <p:nvCxnSpPr>
                <p:cNvPr id="57363" name="Straight Connector 13"/>
                <p:cNvCxnSpPr>
                  <a:cxnSpLocks noChangeShapeType="1"/>
                  <a:stCxn id="12" idx="2"/>
                  <a:endCxn id="15" idx="4"/>
                </p:cNvCxnSpPr>
                <p:nvPr/>
              </p:nvCxnSpPr>
              <p:spPr bwMode="auto">
                <a:xfrm rot="5400000" flipH="1" flipV="1">
                  <a:off x="4079368" y="4488041"/>
                  <a:ext cx="599173" cy="309890"/>
                </a:xfrm>
                <a:prstGeom prst="line">
                  <a:avLst/>
                </a:prstGeom>
                <a:noFill/>
                <a:ln w="12700">
                  <a:solidFill>
                    <a:schemeClr val="tx1"/>
                  </a:solidFill>
                  <a:round/>
                  <a:headEnd/>
                  <a:tailEnd/>
                </a:ln>
              </p:spPr>
            </p:cxnSp>
          </p:grpSp>
          <p:sp>
            <p:nvSpPr>
              <p:cNvPr id="57360" name="TextBox 17"/>
              <p:cNvSpPr txBox="1">
                <a:spLocks noChangeArrowheads="1"/>
              </p:cNvSpPr>
              <p:nvPr/>
            </p:nvSpPr>
            <p:spPr bwMode="auto">
              <a:xfrm rot="1580343">
                <a:off x="3030863" y="5616560"/>
                <a:ext cx="1575396" cy="400110"/>
              </a:xfrm>
              <a:prstGeom prst="rect">
                <a:avLst/>
              </a:prstGeom>
              <a:noFill/>
              <a:ln w="9525">
                <a:noFill/>
                <a:miter lim="800000"/>
                <a:headEnd/>
                <a:tailEnd/>
              </a:ln>
            </p:spPr>
            <p:txBody>
              <a:bodyPr wrap="none">
                <a:spAutoFit/>
              </a:bodyPr>
              <a:lstStyle/>
              <a:p>
                <a:r>
                  <a:rPr lang="en-US" altLang="zh-CN" sz="2000" dirty="0">
                    <a:solidFill>
                      <a:srgbClr val="000000"/>
                    </a:solidFill>
                    <a:latin typeface="Calibri" pitchFamily="34" charset="0"/>
                    <a:ea typeface="微软雅黑" panose="020B0503020204020204" pitchFamily="34" charset="-122"/>
                  </a:rPr>
                  <a:t>Compatibility</a:t>
                </a:r>
              </a:p>
            </p:txBody>
          </p:sp>
        </p:grpSp>
        <p:sp>
          <p:nvSpPr>
            <p:cNvPr id="57358" name="TextBox 20"/>
            <p:cNvSpPr txBox="1">
              <a:spLocks noChangeArrowheads="1"/>
            </p:cNvSpPr>
            <p:nvPr/>
          </p:nvSpPr>
          <p:spPr bwMode="auto">
            <a:xfrm>
              <a:off x="4883970" y="5017382"/>
              <a:ext cx="4080518" cy="1200248"/>
            </a:xfrm>
            <a:prstGeom prst="rect">
              <a:avLst/>
            </a:prstGeom>
            <a:noFill/>
            <a:ln w="9525">
              <a:noFill/>
              <a:miter lim="800000"/>
              <a:headEnd/>
              <a:tailEnd/>
            </a:ln>
          </p:spPr>
          <p:txBody>
            <a:bodyPr>
              <a:spAutoFit/>
            </a:bodyPr>
            <a:lstStyle/>
            <a:p>
              <a:r>
                <a:rPr lang="en-US" altLang="zh-CN" sz="2400" dirty="0">
                  <a:solidFill>
                    <a:srgbClr val="000000"/>
                  </a:solidFill>
                  <a:latin typeface="Calibri" pitchFamily="34" charset="0"/>
                  <a:ea typeface="微软雅黑" panose="020B0503020204020204" pitchFamily="34" charset="-122"/>
                </a:rPr>
                <a:t>Cost of software development makes compatibility a major force in market</a:t>
              </a:r>
            </a:p>
          </p:txBody>
        </p:sp>
      </p:grpSp>
      <p:sp>
        <p:nvSpPr>
          <p:cNvPr id="57347" name="Title 1"/>
          <p:cNvSpPr>
            <a:spLocks noGrp="1" noChangeArrowheads="1"/>
          </p:cNvSpPr>
          <p:nvPr>
            <p:ph type="title"/>
          </p:nvPr>
        </p:nvSpPr>
        <p:spPr/>
        <p:txBody>
          <a:bodyPr/>
          <a:lstStyle/>
          <a:p>
            <a:r>
              <a:rPr lang="zh-CN" altLang="en-US" smtClean="0"/>
              <a:t>体系结构发展的驱动力</a:t>
            </a:r>
            <a:endParaRPr lang="zh-CN" altLang="en-US" dirty="0" smtClean="0"/>
          </a:p>
        </p:txBody>
      </p:sp>
      <p:sp>
        <p:nvSpPr>
          <p:cNvPr id="57354" name="日期占位符 2"/>
          <p:cNvSpPr>
            <a:spLocks noGrp="1" noChangeArrowheads="1"/>
          </p:cNvSpPr>
          <p:nvPr>
            <p:ph type="dt" sz="half" idx="10"/>
          </p:nvPr>
        </p:nvSpPr>
        <p:spPr/>
        <p:txBody>
          <a:bodyPr/>
          <a:lstStyle/>
          <a:p>
            <a:fld id="{9C87664A-1428-4FD8-ADB5-C3ECF9B2D436}" type="datetime1">
              <a:rPr lang="en-US" altLang="zh-CN" smtClean="0"/>
              <a:pPr/>
              <a:t>3/4/2019</a:t>
            </a:fld>
            <a:endParaRPr lang="en-US" altLang="zh-CN" smtClean="0"/>
          </a:p>
        </p:txBody>
      </p:sp>
      <p:sp>
        <p:nvSpPr>
          <p:cNvPr id="57356" name="灯片编号占位符 1"/>
          <p:cNvSpPr>
            <a:spLocks noGrp="1" noChangeArrowheads="1"/>
          </p:cNvSpPr>
          <p:nvPr>
            <p:ph type="sldNum" sz="quarter" idx="12"/>
          </p:nvPr>
        </p:nvSpPr>
        <p:spPr/>
        <p:txBody>
          <a:bodyPr/>
          <a:lstStyle/>
          <a:p>
            <a:fld id="{6FBDC70B-C68F-473F-8E8C-214727796198}" type="slidenum">
              <a:rPr lang="en-US" altLang="zh-CN" smtClean="0"/>
              <a:pPr/>
              <a:t>31</a:t>
            </a:fld>
            <a:endParaRPr lang="en-US" altLang="zh-CN"/>
          </a:p>
        </p:txBody>
      </p:sp>
      <p:sp>
        <p:nvSpPr>
          <p:cNvPr id="5" name="Rectangle 4"/>
          <p:cNvSpPr/>
          <p:nvPr/>
        </p:nvSpPr>
        <p:spPr bwMode="auto">
          <a:xfrm>
            <a:off x="3581400" y="18288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p>
            <a:pPr algn="ctr">
              <a:spcBef>
                <a:spcPct val="50000"/>
              </a:spcBef>
              <a:defRPr/>
            </a:pPr>
            <a:r>
              <a:rPr lang="en-US" sz="2400" dirty="0">
                <a:solidFill>
                  <a:schemeClr val="tx2"/>
                </a:solidFill>
                <a:latin typeface="Calibri" panose="020F0502020204030204"/>
                <a:cs typeface="Calibri" panose="020F0502020204030204"/>
                <a:sym typeface="+mn-ea"/>
              </a:rPr>
              <a:t>Applications</a:t>
            </a:r>
          </a:p>
        </p:txBody>
      </p:sp>
      <p:sp>
        <p:nvSpPr>
          <p:cNvPr id="6" name="Rectangle 5"/>
          <p:cNvSpPr/>
          <p:nvPr/>
        </p:nvSpPr>
        <p:spPr bwMode="auto">
          <a:xfrm>
            <a:off x="3581400" y="31242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p>
            <a:pPr algn="ctr">
              <a:spcBef>
                <a:spcPct val="50000"/>
              </a:spcBef>
              <a:defRPr/>
            </a:pPr>
            <a:r>
              <a:rPr lang="en-US" sz="2400" dirty="0">
                <a:solidFill>
                  <a:schemeClr val="tx2"/>
                </a:solidFill>
                <a:latin typeface="Calibri" panose="020F0502020204030204"/>
                <a:cs typeface="Calibri" panose="020F0502020204030204"/>
                <a:sym typeface="+mn-ea"/>
              </a:rPr>
              <a:t>Technology</a:t>
            </a:r>
          </a:p>
        </p:txBody>
      </p:sp>
      <p:sp>
        <p:nvSpPr>
          <p:cNvPr id="7" name="Curved Right Arrow 6"/>
          <p:cNvSpPr/>
          <p:nvPr/>
        </p:nvSpPr>
        <p:spPr bwMode="auto">
          <a:xfrm>
            <a:off x="28956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sp>
        <p:nvSpPr>
          <p:cNvPr id="8" name="Curved Right Arrow 7"/>
          <p:cNvSpPr/>
          <p:nvPr/>
        </p:nvSpPr>
        <p:spPr bwMode="auto">
          <a:xfrm flipH="1" flipV="1">
            <a:off x="53340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sp>
        <p:nvSpPr>
          <p:cNvPr id="57352" name="TextBox 8"/>
          <p:cNvSpPr txBox="1">
            <a:spLocks noChangeArrowheads="1"/>
          </p:cNvSpPr>
          <p:nvPr/>
        </p:nvSpPr>
        <p:spPr bwMode="auto">
          <a:xfrm>
            <a:off x="685800" y="1447800"/>
            <a:ext cx="2133600" cy="3046413"/>
          </a:xfrm>
          <a:prstGeom prst="rect">
            <a:avLst/>
          </a:prstGeom>
          <a:noFill/>
          <a:ln w="9525">
            <a:noFill/>
            <a:miter lim="800000"/>
            <a:headEnd/>
            <a:tailEnd/>
          </a:ln>
        </p:spPr>
        <p:txBody>
          <a:bodyPr>
            <a:spAutoFit/>
          </a:bodyPr>
          <a:lstStyle/>
          <a:p>
            <a:r>
              <a:rPr lang="en-US" altLang="zh-CN" sz="2400" dirty="0">
                <a:solidFill>
                  <a:srgbClr val="000000"/>
                </a:solidFill>
                <a:latin typeface="Calibri" pitchFamily="34" charset="0"/>
                <a:ea typeface="微软雅黑" panose="020B0503020204020204" pitchFamily="34" charset="-122"/>
              </a:rPr>
              <a:t>Applications suggest how to improve technology, provide revenue to fund development</a:t>
            </a:r>
          </a:p>
        </p:txBody>
      </p:sp>
      <p:sp>
        <p:nvSpPr>
          <p:cNvPr id="57353" name="TextBox 9"/>
          <p:cNvSpPr txBox="1">
            <a:spLocks noChangeArrowheads="1"/>
          </p:cNvSpPr>
          <p:nvPr/>
        </p:nvSpPr>
        <p:spPr bwMode="auto">
          <a:xfrm>
            <a:off x="6629400" y="1676400"/>
            <a:ext cx="2133600" cy="1938338"/>
          </a:xfrm>
          <a:prstGeom prst="rect">
            <a:avLst/>
          </a:prstGeom>
          <a:noFill/>
          <a:ln w="9525">
            <a:noFill/>
            <a:miter lim="800000"/>
            <a:headEnd/>
            <a:tailEnd/>
          </a:ln>
        </p:spPr>
        <p:txBody>
          <a:bodyPr>
            <a:spAutoFit/>
          </a:bodyPr>
          <a:lstStyle/>
          <a:p>
            <a:r>
              <a:rPr lang="en-US" altLang="zh-CN" sz="2400" dirty="0">
                <a:solidFill>
                  <a:srgbClr val="000000"/>
                </a:solidFill>
                <a:latin typeface="Calibri" pitchFamily="34" charset="0"/>
                <a:ea typeface="微软雅黑" panose="020B0503020204020204" pitchFamily="34" charset="-122"/>
              </a:rPr>
              <a:t>Improved technologies make new applications possible</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dirty="0" smtClean="0"/>
              <a:t>体系结构的发展历史、现状及趋势*</a:t>
            </a:r>
          </a:p>
        </p:txBody>
      </p:sp>
      <p:sp>
        <p:nvSpPr>
          <p:cNvPr id="59395" name="内容占位符 3"/>
          <p:cNvSpPr>
            <a:spLocks noGrp="1"/>
          </p:cNvSpPr>
          <p:nvPr>
            <p:ph idx="1"/>
          </p:nvPr>
        </p:nvSpPr>
        <p:spPr/>
        <p:txBody>
          <a:bodyPr>
            <a:normAutofit fontScale="92500" lnSpcReduction="20000"/>
          </a:bodyPr>
          <a:lstStyle/>
          <a:p>
            <a:r>
              <a:rPr lang="zh-CN" altLang="en-US" dirty="0" smtClean="0"/>
              <a:t>体系结构发展历史</a:t>
            </a:r>
            <a:endParaRPr lang="en-US" altLang="zh-CN" dirty="0" smtClean="0"/>
          </a:p>
          <a:p>
            <a:pPr lvl="1"/>
            <a:r>
              <a:rPr lang="en-US" altLang="zh-CN" dirty="0" smtClean="0"/>
              <a:t>Mainframes, </a:t>
            </a:r>
          </a:p>
          <a:p>
            <a:pPr lvl="1"/>
            <a:r>
              <a:rPr lang="en-US" altLang="zh-CN" dirty="0" smtClean="0"/>
              <a:t>Minicomputers,</a:t>
            </a:r>
          </a:p>
          <a:p>
            <a:pPr lvl="1"/>
            <a:r>
              <a:rPr lang="en-US" altLang="zh-CN" dirty="0" smtClean="0"/>
              <a:t>Microprocessors</a:t>
            </a:r>
          </a:p>
          <a:p>
            <a:pPr lvl="1"/>
            <a:r>
              <a:rPr lang="en-US" altLang="zh-CN" dirty="0" smtClean="0"/>
              <a:t>RISC vs CISC</a:t>
            </a:r>
            <a:r>
              <a:rPr lang="zh-CN" altLang="en-US" dirty="0" smtClean="0"/>
              <a:t>，</a:t>
            </a:r>
            <a:r>
              <a:rPr lang="en-US" altLang="zh-CN" dirty="0" smtClean="0"/>
              <a:t>VLIW</a:t>
            </a:r>
          </a:p>
          <a:p>
            <a:r>
              <a:rPr lang="zh-CN" altLang="en-US" dirty="0" smtClean="0"/>
              <a:t>体系结构现状及挑战</a:t>
            </a:r>
            <a:endParaRPr lang="en-US" altLang="zh-CN" dirty="0" smtClean="0"/>
          </a:p>
          <a:p>
            <a:pPr lvl="1"/>
            <a:r>
              <a:rPr lang="en-US" altLang="zh-CN" dirty="0" err="1" smtClean="0"/>
              <a:t>Denard</a:t>
            </a:r>
            <a:r>
              <a:rPr lang="en-US" altLang="zh-CN" dirty="0" smtClean="0"/>
              <a:t> Scaling</a:t>
            </a:r>
            <a:r>
              <a:rPr lang="zh-CN" altLang="en-US" dirty="0" smtClean="0"/>
              <a:t> 及 </a:t>
            </a:r>
            <a:r>
              <a:rPr lang="en-US" altLang="zh-CN" dirty="0" smtClean="0"/>
              <a:t>Moore’s Law </a:t>
            </a:r>
            <a:r>
              <a:rPr lang="zh-CN" altLang="en-US" dirty="0" smtClean="0"/>
              <a:t>的终结</a:t>
            </a:r>
            <a:endParaRPr lang="en-US" altLang="zh-CN" dirty="0" smtClean="0"/>
          </a:p>
          <a:p>
            <a:pPr lvl="1"/>
            <a:r>
              <a:rPr lang="en-US" altLang="zh-CN" dirty="0" smtClean="0"/>
              <a:t>Security</a:t>
            </a:r>
          </a:p>
          <a:p>
            <a:r>
              <a:rPr lang="zh-CN" altLang="en-US" dirty="0" smtClean="0"/>
              <a:t>体系结构发展机遇</a:t>
            </a:r>
            <a:endParaRPr lang="en-US" altLang="zh-CN" dirty="0" smtClean="0"/>
          </a:p>
          <a:p>
            <a:pPr lvl="1"/>
            <a:r>
              <a:rPr lang="en-US" altLang="zh-CN" dirty="0" smtClean="0"/>
              <a:t>Open Architectures</a:t>
            </a:r>
          </a:p>
          <a:p>
            <a:pPr lvl="1"/>
            <a:r>
              <a:rPr lang="en-US" altLang="zh-CN" dirty="0" smtClean="0"/>
              <a:t>Domain Specific Languages and Architecture</a:t>
            </a:r>
          </a:p>
          <a:p>
            <a:pPr lvl="1"/>
            <a:r>
              <a:rPr lang="en-US" altLang="zh-CN" dirty="0" smtClean="0"/>
              <a:t>Agile Hardware Development</a:t>
            </a:r>
          </a:p>
        </p:txBody>
      </p:sp>
      <p:sp>
        <p:nvSpPr>
          <p:cNvPr id="59396" name="日期占位符 2"/>
          <p:cNvSpPr>
            <a:spLocks noGrp="1"/>
          </p:cNvSpPr>
          <p:nvPr>
            <p:ph type="dt" sz="half" idx="10"/>
          </p:nvPr>
        </p:nvSpPr>
        <p:spPr/>
        <p:txBody>
          <a:bodyPr/>
          <a:lstStyle/>
          <a:p>
            <a:fld id="{D42DA5BF-7B84-4278-AF71-2C9B74012CFC}" type="datetime1">
              <a:rPr lang="en-US" altLang="zh-CN" smtClean="0"/>
              <a:pPr/>
              <a:t>3/4/2019</a:t>
            </a:fld>
            <a:endParaRPr lang="en-US" altLang="zh-CN" dirty="0"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32</a:t>
            </a:fld>
            <a:endParaRPr lang="zh-CN" altLang="en-US"/>
          </a:p>
        </p:txBody>
      </p:sp>
      <p:sp>
        <p:nvSpPr>
          <p:cNvPr id="2" name="文本框 1"/>
          <p:cNvSpPr txBox="1"/>
          <p:nvPr/>
        </p:nvSpPr>
        <p:spPr>
          <a:xfrm>
            <a:off x="4712042" y="1129968"/>
            <a:ext cx="4431958" cy="2308324"/>
          </a:xfrm>
          <a:prstGeom prst="rect">
            <a:avLst/>
          </a:prstGeom>
          <a:solidFill>
            <a:schemeClr val="tx2">
              <a:lumMod val="40000"/>
              <a:lumOff val="60000"/>
            </a:schemeClr>
          </a:solidFill>
          <a:ln>
            <a:solidFill>
              <a:schemeClr val="tx2">
                <a:lumMod val="20000"/>
                <a:lumOff val="80000"/>
              </a:schemeClr>
            </a:solidFill>
          </a:ln>
        </p:spPr>
        <p:txBody>
          <a:bodyPr wrap="square" rtlCol="0">
            <a:spAutoFit/>
          </a:bodyPr>
          <a:lstStyle/>
          <a:p>
            <a:r>
              <a:rPr lang="zh-CN" altLang="en-US" sz="1600" dirty="0" smtClean="0">
                <a:ea typeface="微软雅黑" panose="020B0503020204020204" pitchFamily="34" charset="-122"/>
              </a:rPr>
              <a:t>*</a:t>
            </a:r>
            <a:r>
              <a:rPr lang="en-US" altLang="zh-CN" sz="1600" dirty="0" smtClean="0">
                <a:ea typeface="微软雅黑" panose="020B0503020204020204" pitchFamily="34" charset="-122"/>
              </a:rPr>
              <a:t>A New Golden Age for Computer Architecture: Domain-Specific Hardware/Software Co-Design, </a:t>
            </a:r>
            <a:r>
              <a:rPr lang="en-US" altLang="zh-CN" sz="1600" dirty="0" err="1" smtClean="0">
                <a:ea typeface="微软雅黑" panose="020B0503020204020204" pitchFamily="34" charset="-122"/>
              </a:rPr>
              <a:t>Enhuanced</a:t>
            </a:r>
            <a:r>
              <a:rPr lang="en-US" altLang="zh-CN" sz="1600" dirty="0" smtClean="0">
                <a:ea typeface="微软雅黑" panose="020B0503020204020204" pitchFamily="34" charset="-122"/>
              </a:rPr>
              <a:t> Security, Open Instruction Sets, and Agile Chip Development</a:t>
            </a:r>
          </a:p>
          <a:p>
            <a:endParaRPr lang="en-US" altLang="zh-CN" sz="1600" dirty="0">
              <a:ea typeface="微软雅黑" panose="020B0503020204020204" pitchFamily="34" charset="-122"/>
            </a:endParaRPr>
          </a:p>
          <a:p>
            <a:r>
              <a:rPr lang="en-US" altLang="zh-CN" sz="1600" dirty="0" smtClean="0">
                <a:ea typeface="微软雅黑" panose="020B0503020204020204" pitchFamily="34" charset="-122"/>
              </a:rPr>
              <a:t>John Hennessy and David Patterson</a:t>
            </a:r>
          </a:p>
          <a:p>
            <a:r>
              <a:rPr lang="en-US" altLang="zh-CN" sz="1600" dirty="0" smtClean="0">
                <a:ea typeface="微软雅黑" panose="020B0503020204020204" pitchFamily="34" charset="-122"/>
              </a:rPr>
              <a:t>June 4, 2018</a:t>
            </a:r>
          </a:p>
          <a:p>
            <a:r>
              <a:rPr lang="en-US" altLang="zh-CN" sz="1600" dirty="0">
                <a:ea typeface="微软雅黑" panose="020B0503020204020204" pitchFamily="34" charset="-122"/>
              </a:rPr>
              <a:t>https://www.youtube.com/watch?v=3LVeEjsn8Ts </a:t>
            </a:r>
            <a:br>
              <a:rPr lang="en-US" altLang="zh-CN" sz="1600" dirty="0">
                <a:ea typeface="微软雅黑" panose="020B0503020204020204" pitchFamily="34" charset="-122"/>
              </a:rPr>
            </a:br>
            <a:endParaRPr lang="zh-CN" altLang="en-US" sz="16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4"/>
          <p:cNvPicPr>
            <a:picLocks noChangeAspect="1"/>
          </p:cNvPicPr>
          <p:nvPr/>
        </p:nvPicPr>
        <p:blipFill>
          <a:blip r:embed="rId2"/>
          <a:srcRect/>
          <a:stretch>
            <a:fillRect/>
          </a:stretch>
        </p:blipFill>
        <p:spPr bwMode="auto">
          <a:xfrm>
            <a:off x="5507956" y="1740731"/>
            <a:ext cx="2962367" cy="2871090"/>
          </a:xfrm>
          <a:prstGeom prst="rect">
            <a:avLst/>
          </a:prstGeom>
          <a:noFill/>
          <a:ln w="9525">
            <a:noFill/>
            <a:miter lim="800000"/>
            <a:headEnd/>
            <a:tailEnd/>
          </a:ln>
        </p:spPr>
      </p:pic>
      <p:sp>
        <p:nvSpPr>
          <p:cNvPr id="60419" name="标题 1"/>
          <p:cNvSpPr>
            <a:spLocks noGrp="1"/>
          </p:cNvSpPr>
          <p:nvPr>
            <p:ph type="title"/>
          </p:nvPr>
        </p:nvSpPr>
        <p:spPr/>
        <p:txBody>
          <a:bodyPr/>
          <a:lstStyle/>
          <a:p>
            <a:r>
              <a:rPr lang="en-US" altLang="zh-CN" smtClean="0"/>
              <a:t>20</a:t>
            </a:r>
            <a:r>
              <a:rPr lang="zh-CN" altLang="en-US" smtClean="0"/>
              <a:t>世纪</a:t>
            </a:r>
            <a:r>
              <a:rPr lang="en-US" altLang="zh-CN" smtClean="0"/>
              <a:t>60</a:t>
            </a:r>
            <a:r>
              <a:rPr lang="zh-CN" altLang="en-US" smtClean="0"/>
              <a:t>年代初</a:t>
            </a:r>
            <a:r>
              <a:rPr lang="en-US" altLang="zh-CN" smtClean="0"/>
              <a:t>IBM</a:t>
            </a:r>
            <a:r>
              <a:rPr lang="zh-CN" altLang="en-US" smtClean="0"/>
              <a:t>机器兼容性问题</a:t>
            </a:r>
          </a:p>
        </p:txBody>
      </p:sp>
      <p:sp>
        <p:nvSpPr>
          <p:cNvPr id="60420" name="内容占位符 2"/>
          <p:cNvSpPr>
            <a:spLocks noGrp="1"/>
          </p:cNvSpPr>
          <p:nvPr>
            <p:ph idx="1"/>
          </p:nvPr>
        </p:nvSpPr>
        <p:spPr/>
        <p:txBody>
          <a:bodyPr>
            <a:normAutofit lnSpcReduction="10000"/>
          </a:bodyPr>
          <a:lstStyle/>
          <a:p>
            <a:r>
              <a:rPr lang="en-US" altLang="zh-CN" dirty="0" smtClean="0"/>
              <a:t>20</a:t>
            </a:r>
            <a:r>
              <a:rPr lang="zh-CN" altLang="en-US" dirty="0" smtClean="0"/>
              <a:t>世纪</a:t>
            </a:r>
            <a:r>
              <a:rPr lang="en-US" altLang="zh-CN" dirty="0" smtClean="0"/>
              <a:t>60</a:t>
            </a:r>
            <a:r>
              <a:rPr lang="zh-CN" altLang="en-US" dirty="0" smtClean="0"/>
              <a:t>年代初，</a:t>
            </a:r>
            <a:r>
              <a:rPr lang="en-US" altLang="zh-CN" dirty="0" smtClean="0"/>
              <a:t>IBM</a:t>
            </a:r>
            <a:r>
              <a:rPr lang="zh-CN" altLang="en-US" dirty="0" smtClean="0"/>
              <a:t>有</a:t>
            </a:r>
            <a:r>
              <a:rPr lang="en-US" altLang="zh-CN" dirty="0" smtClean="0"/>
              <a:t>4</a:t>
            </a:r>
            <a:r>
              <a:rPr lang="zh-CN" altLang="en-US" dirty="0" smtClean="0"/>
              <a:t>条产品线</a:t>
            </a:r>
            <a:endParaRPr lang="en-US" altLang="zh-CN" dirty="0" smtClean="0"/>
          </a:p>
          <a:p>
            <a:pPr lvl="1"/>
            <a:r>
              <a:rPr lang="en-US" altLang="zh-CN" dirty="0" smtClean="0"/>
              <a:t>701 -&gt;7094</a:t>
            </a:r>
          </a:p>
          <a:p>
            <a:pPr lvl="1"/>
            <a:r>
              <a:rPr lang="en-US" altLang="zh-CN" dirty="0" smtClean="0"/>
              <a:t>650 -&gt;7074</a:t>
            </a:r>
          </a:p>
          <a:p>
            <a:pPr lvl="1"/>
            <a:r>
              <a:rPr lang="en-US" altLang="zh-CN" dirty="0" smtClean="0"/>
              <a:t>702 -&gt; 7080</a:t>
            </a:r>
          </a:p>
          <a:p>
            <a:pPr lvl="1"/>
            <a:r>
              <a:rPr lang="en-US" altLang="zh-CN" dirty="0" smtClean="0"/>
              <a:t>1401-&gt;7010</a:t>
            </a:r>
          </a:p>
          <a:p>
            <a:r>
              <a:rPr lang="zh-CN" altLang="en-US" dirty="0" smtClean="0"/>
              <a:t>每个系统包含各自不同的</a:t>
            </a:r>
            <a:endParaRPr lang="en-US" altLang="zh-CN" dirty="0" smtClean="0"/>
          </a:p>
          <a:p>
            <a:pPr lvl="1"/>
            <a:r>
              <a:rPr lang="en-US" altLang="zh-CN" dirty="0" smtClean="0"/>
              <a:t>ISA</a:t>
            </a:r>
          </a:p>
          <a:p>
            <a:pPr lvl="1"/>
            <a:r>
              <a:rPr lang="en-US" altLang="zh-CN" dirty="0" smtClean="0"/>
              <a:t>I/O </a:t>
            </a:r>
            <a:r>
              <a:rPr lang="zh-CN" altLang="en-US" dirty="0" smtClean="0"/>
              <a:t>系统及二级存储：磁带、磁鼓和磁盘</a:t>
            </a:r>
            <a:endParaRPr lang="en-US" altLang="zh-CN" dirty="0" smtClean="0"/>
          </a:p>
          <a:p>
            <a:pPr lvl="1"/>
            <a:r>
              <a:rPr lang="zh-CN" altLang="en-US" dirty="0" smtClean="0"/>
              <a:t>汇编器、编译器、库等</a:t>
            </a:r>
            <a:endParaRPr lang="en-US" altLang="zh-CN" dirty="0" smtClean="0"/>
          </a:p>
          <a:p>
            <a:pPr lvl="1"/>
            <a:r>
              <a:rPr lang="zh-CN" altLang="en-US" dirty="0" smtClean="0"/>
              <a:t>市场定位：商业应用、科学计算、实时系统</a:t>
            </a:r>
          </a:p>
        </p:txBody>
      </p:sp>
      <p:sp>
        <p:nvSpPr>
          <p:cNvPr id="60421" name="日期占位符 3"/>
          <p:cNvSpPr>
            <a:spLocks noGrp="1"/>
          </p:cNvSpPr>
          <p:nvPr>
            <p:ph type="dt" sz="half" idx="10"/>
          </p:nvPr>
        </p:nvSpPr>
        <p:spPr/>
        <p:txBody>
          <a:bodyPr/>
          <a:lstStyle/>
          <a:p>
            <a:fld id="{5FE3BCB4-BB7D-4145-AAFD-331561E42982}" type="datetime1">
              <a:rPr lang="en-US" altLang="zh-CN" smtClean="0"/>
              <a:pPr/>
              <a:t>3/4/2019</a:t>
            </a:fld>
            <a:endParaRPr lang="en-US" altLang="zh-CN" smtClean="0"/>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33</a:t>
            </a:fld>
            <a:endParaRPr lang="zh-CN" altLang="en-US"/>
          </a:p>
        </p:txBody>
      </p:sp>
      <p:sp>
        <p:nvSpPr>
          <p:cNvPr id="60422" name="矩形 5"/>
          <p:cNvSpPr>
            <a:spLocks noChangeArrowheads="1"/>
          </p:cNvSpPr>
          <p:nvPr/>
        </p:nvSpPr>
        <p:spPr bwMode="auto">
          <a:xfrm>
            <a:off x="576264" y="6070408"/>
            <a:ext cx="7516604" cy="461962"/>
          </a:xfrm>
          <a:prstGeom prst="rect">
            <a:avLst/>
          </a:prstGeom>
          <a:noFill/>
          <a:ln w="9525">
            <a:noFill/>
            <a:miter lim="800000"/>
            <a:headEnd/>
            <a:tailEnd/>
          </a:ln>
        </p:spPr>
        <p:txBody>
          <a:bodyPr wrap="square">
            <a:spAutoFit/>
          </a:bodyPr>
          <a:lstStyle/>
          <a:p>
            <a:r>
              <a:rPr lang="zh-CN" altLang="en-US" sz="2400" b="1" i="1" dirty="0">
                <a:solidFill>
                  <a:srgbClr val="FF0000"/>
                </a:solidFill>
                <a:ea typeface="微软雅黑" panose="020B0503020204020204" pitchFamily="34" charset="-122"/>
              </a:rPr>
              <a:t>系列机：</a:t>
            </a:r>
            <a:r>
              <a:rPr lang="en-US" altLang="zh-CN" sz="2400" b="1" i="1" dirty="0">
                <a:solidFill>
                  <a:srgbClr val="FF0000"/>
                </a:solidFill>
                <a:ea typeface="微软雅黑" panose="020B0503020204020204" pitchFamily="34" charset="-122"/>
              </a:rPr>
              <a:t>IBM System/360 – one ISA to rule them all</a:t>
            </a:r>
            <a:endParaRPr lang="zh-CN" altLang="en-US" sz="2400" b="1"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418743" y="0"/>
            <a:ext cx="8332149" cy="902312"/>
          </a:xfrm>
        </p:spPr>
        <p:txBody>
          <a:bodyPr/>
          <a:lstStyle/>
          <a:p>
            <a:r>
              <a:rPr lang="zh-CN" altLang="en-US" dirty="0" smtClean="0"/>
              <a:t>数据通路</a:t>
            </a:r>
            <a:r>
              <a:rPr lang="en-US" altLang="zh-CN" dirty="0" err="1" smtClean="0"/>
              <a:t>vs</a:t>
            </a:r>
            <a:r>
              <a:rPr lang="zh-CN" altLang="en-US" dirty="0" smtClean="0"/>
              <a:t>控制</a:t>
            </a:r>
          </a:p>
        </p:txBody>
      </p:sp>
      <p:sp>
        <p:nvSpPr>
          <p:cNvPr id="61444" name="日期占位符 3"/>
          <p:cNvSpPr>
            <a:spLocks noGrp="1"/>
          </p:cNvSpPr>
          <p:nvPr>
            <p:ph type="dt" sz="half" idx="10"/>
          </p:nvPr>
        </p:nvSpPr>
        <p:spPr/>
        <p:txBody>
          <a:bodyPr/>
          <a:lstStyle/>
          <a:p>
            <a:fld id="{C91C407F-B63C-48EA-B7F8-08FDAD13E206}" type="datetime1">
              <a:rPr lang="en-US" altLang="zh-CN" smtClean="0"/>
              <a:pPr/>
              <a:t>3/4/2019</a:t>
            </a:fld>
            <a:endParaRPr lang="en-US" altLang="zh-CN" smtClean="0"/>
          </a:p>
        </p:txBody>
      </p:sp>
      <p:sp>
        <p:nvSpPr>
          <p:cNvPr id="8" name="灯片编号占位符 7"/>
          <p:cNvSpPr>
            <a:spLocks noGrp="1"/>
          </p:cNvSpPr>
          <p:nvPr>
            <p:ph type="sldNum" sz="quarter" idx="12"/>
          </p:nvPr>
        </p:nvSpPr>
        <p:spPr/>
        <p:txBody>
          <a:bodyPr/>
          <a:lstStyle/>
          <a:p>
            <a:fld id="{7953984E-0717-4331-B92C-05AA86C678F7}" type="slidenum">
              <a:rPr lang="zh-CN" altLang="en-US" smtClean="0"/>
              <a:pPr/>
              <a:t>34</a:t>
            </a:fld>
            <a:endParaRPr lang="zh-CN" altLang="en-US"/>
          </a:p>
        </p:txBody>
      </p:sp>
      <p:sp>
        <p:nvSpPr>
          <p:cNvPr id="61443" name="内容占位符 2"/>
          <p:cNvSpPr>
            <a:spLocks noGrp="1"/>
          </p:cNvSpPr>
          <p:nvPr>
            <p:ph idx="4294967295"/>
          </p:nvPr>
        </p:nvSpPr>
        <p:spPr>
          <a:xfrm>
            <a:off x="350378" y="1053789"/>
            <a:ext cx="8229600" cy="5278645"/>
          </a:xfrm>
        </p:spPr>
        <p:txBody>
          <a:bodyPr>
            <a:normAutofit/>
          </a:bodyPr>
          <a:lstStyle/>
          <a:p>
            <a:r>
              <a:rPr lang="zh-CN" altLang="en-US" sz="2400" dirty="0" smtClean="0">
                <a:latin typeface="微软雅黑" pitchFamily="34" charset="-122"/>
                <a:ea typeface="微软雅黑" pitchFamily="34" charset="-122"/>
              </a:rPr>
              <a:t>处理器设计可划分为两部分</a:t>
            </a:r>
            <a:endParaRPr lang="en-US" altLang="zh-CN" sz="2400" dirty="0" smtClean="0">
              <a:latin typeface="微软雅黑" pitchFamily="34" charset="-122"/>
              <a:ea typeface="微软雅黑" pitchFamily="34" charset="-122"/>
            </a:endParaRPr>
          </a:p>
          <a:p>
            <a:pPr lvl="1"/>
            <a:r>
              <a:rPr lang="en-US" altLang="zh-CN" sz="2000" dirty="0" err="1" smtClean="0">
                <a:latin typeface="微软雅黑" pitchFamily="34" charset="-122"/>
                <a:ea typeface="微软雅黑" pitchFamily="34" charset="-122"/>
              </a:rPr>
              <a:t>Datapath</a:t>
            </a:r>
            <a:r>
              <a:rPr lang="zh-CN" altLang="en-US" sz="2000" dirty="0" smtClean="0">
                <a:latin typeface="微软雅黑" pitchFamily="34" charset="-122"/>
                <a:ea typeface="微软雅黑" pitchFamily="34" charset="-122"/>
              </a:rPr>
              <a:t>： 存储和操作数据</a:t>
            </a:r>
            <a:endParaRPr lang="en-US" altLang="zh-CN" sz="2000" dirty="0" smtClean="0">
              <a:latin typeface="微软雅黑" pitchFamily="34" charset="-122"/>
              <a:ea typeface="微软雅黑" pitchFamily="34" charset="-122"/>
            </a:endParaRPr>
          </a:p>
          <a:p>
            <a:pPr lvl="1"/>
            <a:r>
              <a:rPr lang="en-US" altLang="zh-CN" sz="2000" dirty="0" smtClean="0">
                <a:latin typeface="微软雅黑" pitchFamily="34" charset="-122"/>
                <a:ea typeface="微软雅黑" pitchFamily="34" charset="-122"/>
              </a:rPr>
              <a:t>Control</a:t>
            </a:r>
            <a:r>
              <a:rPr lang="zh-CN" altLang="en-US" sz="2000" dirty="0" smtClean="0">
                <a:latin typeface="微软雅黑" pitchFamily="34" charset="-122"/>
                <a:ea typeface="微软雅黑" pitchFamily="34" charset="-122"/>
              </a:rPr>
              <a:t>：产生控制信号作用于数据通路</a:t>
            </a:r>
            <a:endParaRPr lang="en-US" altLang="zh-CN" sz="20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过去对处理器设计师的最大的挑战是产生正确的控制序列</a:t>
            </a:r>
          </a:p>
        </p:txBody>
      </p:sp>
      <p:pic>
        <p:nvPicPr>
          <p:cNvPr id="61445" name="图片 4"/>
          <p:cNvPicPr>
            <a:picLocks noChangeAspect="1"/>
          </p:cNvPicPr>
          <p:nvPr/>
        </p:nvPicPr>
        <p:blipFill>
          <a:blip r:embed="rId2"/>
          <a:srcRect/>
          <a:stretch>
            <a:fillRect/>
          </a:stretch>
        </p:blipFill>
        <p:spPr bwMode="auto">
          <a:xfrm>
            <a:off x="468313" y="2721689"/>
            <a:ext cx="3533775" cy="2847975"/>
          </a:xfrm>
          <a:prstGeom prst="rect">
            <a:avLst/>
          </a:prstGeom>
          <a:noFill/>
          <a:ln w="9525">
            <a:noFill/>
            <a:miter lim="800000"/>
            <a:headEnd/>
            <a:tailEnd/>
          </a:ln>
        </p:spPr>
      </p:pic>
      <p:sp>
        <p:nvSpPr>
          <p:cNvPr id="61446" name="矩形 5"/>
          <p:cNvSpPr>
            <a:spLocks noChangeArrowheads="1"/>
          </p:cNvSpPr>
          <p:nvPr/>
        </p:nvSpPr>
        <p:spPr bwMode="auto">
          <a:xfrm>
            <a:off x="4002088" y="2852738"/>
            <a:ext cx="4572000" cy="1754187"/>
          </a:xfrm>
          <a:prstGeom prst="rect">
            <a:avLst/>
          </a:prstGeom>
          <a:noFill/>
          <a:ln w="9525">
            <a:noFill/>
            <a:miter lim="800000"/>
            <a:headEnd/>
            <a:tailEnd/>
          </a:ln>
        </p:spPr>
        <p:txBody>
          <a:bodyPr>
            <a:spAutoFit/>
          </a:bodyPr>
          <a:lstStyle/>
          <a:p>
            <a:pPr marL="285750" indent="-285750">
              <a:buFontTx/>
              <a:buChar char="•"/>
            </a:pPr>
            <a:r>
              <a:rPr lang="en-US" altLang="zh-CN" b="1" dirty="0">
                <a:solidFill>
                  <a:srgbClr val="000000"/>
                </a:solidFill>
                <a:latin typeface="Arial-BoldMT"/>
                <a:ea typeface="微软雅黑" panose="020B0503020204020204" pitchFamily="34" charset="-122"/>
              </a:rPr>
              <a:t>Maurice Wilkes </a:t>
            </a:r>
            <a:r>
              <a:rPr lang="zh-CN" altLang="en-US" b="1" dirty="0">
                <a:solidFill>
                  <a:srgbClr val="000000"/>
                </a:solidFill>
                <a:latin typeface="Arial-BoldMT"/>
                <a:ea typeface="微软雅黑" panose="020B0503020204020204" pitchFamily="34" charset="-122"/>
              </a:rPr>
              <a:t>发明了微程序设计方法来设计控制部件</a:t>
            </a:r>
            <a:r>
              <a:rPr lang="en-US" altLang="zh-CN" b="1" dirty="0" smtClean="0">
                <a:solidFill>
                  <a:srgbClr val="000000"/>
                </a:solidFill>
                <a:latin typeface="Arial-BoldMT"/>
                <a:ea typeface="微软雅黑" panose="020B0503020204020204" pitchFamily="34" charset="-122"/>
              </a:rPr>
              <a:t>* (1953)</a:t>
            </a:r>
            <a:endParaRPr lang="en-US" altLang="zh-CN" b="1" dirty="0">
              <a:solidFill>
                <a:srgbClr val="000000"/>
              </a:solidFill>
              <a:latin typeface="Arial-BoldMT"/>
              <a:ea typeface="微软雅黑" panose="020B0503020204020204" pitchFamily="34" charset="-122"/>
            </a:endParaRPr>
          </a:p>
          <a:p>
            <a:pPr marL="742950" lvl="1" indent="-285750">
              <a:buFont typeface="Arial" pitchFamily="34" charset="0"/>
              <a:buChar char="•"/>
            </a:pPr>
            <a:r>
              <a:rPr lang="en-US" altLang="zh-CN" dirty="0">
                <a:ea typeface="微软雅黑" panose="020B0503020204020204" pitchFamily="34" charset="-122"/>
              </a:rPr>
              <a:t>Logic expensive vs. ROM or RAM</a:t>
            </a:r>
          </a:p>
          <a:p>
            <a:pPr marL="742950" lvl="1" indent="-285750">
              <a:buFont typeface="Arial" pitchFamily="34" charset="0"/>
              <a:buChar char="•"/>
            </a:pPr>
            <a:r>
              <a:rPr lang="en-US" altLang="zh-CN" dirty="0">
                <a:ea typeface="微软雅黑" panose="020B0503020204020204" pitchFamily="34" charset="-122"/>
              </a:rPr>
              <a:t>ROM cheaper than RAM</a:t>
            </a:r>
          </a:p>
          <a:p>
            <a:pPr marL="742950" lvl="1" indent="-285750">
              <a:buFont typeface="Arial" pitchFamily="34" charset="0"/>
              <a:buChar char="•"/>
            </a:pPr>
            <a:r>
              <a:rPr lang="en-US" altLang="zh-CN" dirty="0">
                <a:ea typeface="微软雅黑" panose="020B0503020204020204" pitchFamily="34" charset="-122"/>
              </a:rPr>
              <a:t>ROM much faster than RAM</a:t>
            </a:r>
            <a:br>
              <a:rPr lang="en-US" altLang="zh-CN" dirty="0">
                <a:ea typeface="微软雅黑" panose="020B0503020204020204" pitchFamily="34" charset="-122"/>
              </a:rPr>
            </a:br>
            <a:endParaRPr lang="zh-CN" altLang="en-US" dirty="0">
              <a:ea typeface="微软雅黑" panose="020B0503020204020204" pitchFamily="34" charset="-122"/>
            </a:endParaRPr>
          </a:p>
        </p:txBody>
      </p:sp>
      <p:sp>
        <p:nvSpPr>
          <p:cNvPr id="61447" name="矩形 6"/>
          <p:cNvSpPr>
            <a:spLocks noChangeArrowheads="1"/>
          </p:cNvSpPr>
          <p:nvPr/>
        </p:nvSpPr>
        <p:spPr bwMode="auto">
          <a:xfrm>
            <a:off x="468313" y="5614988"/>
            <a:ext cx="8675687" cy="954087"/>
          </a:xfrm>
          <a:prstGeom prst="rect">
            <a:avLst/>
          </a:prstGeom>
          <a:noFill/>
          <a:ln w="9525">
            <a:noFill/>
            <a:miter lim="800000"/>
            <a:headEnd/>
            <a:tailEnd/>
          </a:ln>
        </p:spPr>
        <p:txBody>
          <a:bodyPr>
            <a:spAutoFit/>
          </a:bodyPr>
          <a:lstStyle/>
          <a:p>
            <a:r>
              <a:rPr lang="en-US" altLang="zh-CN" sz="1400" dirty="0">
                <a:solidFill>
                  <a:srgbClr val="000000"/>
                </a:solidFill>
                <a:latin typeface="ArialMT"/>
                <a:ea typeface="微软雅黑" panose="020B0503020204020204" pitchFamily="34" charset="-122"/>
              </a:rPr>
              <a:t>* "</a:t>
            </a:r>
            <a:r>
              <a:rPr lang="en-US" altLang="zh-CN" sz="1400" dirty="0">
                <a:solidFill>
                  <a:srgbClr val="0097A7"/>
                </a:solidFill>
                <a:latin typeface="ArialMT"/>
                <a:ea typeface="微软雅黑" panose="020B0503020204020204" pitchFamily="34" charset="-122"/>
              </a:rPr>
              <a:t>Micro-programming and the design of the control circuits in an electronic digital computer,</a:t>
            </a:r>
            <a:r>
              <a:rPr lang="en-US" altLang="zh-CN" sz="1400" dirty="0">
                <a:solidFill>
                  <a:srgbClr val="000000"/>
                </a:solidFill>
                <a:latin typeface="ArialMT"/>
                <a:ea typeface="微软雅黑" panose="020B0503020204020204" pitchFamily="34" charset="-122"/>
              </a:rPr>
              <a:t>"</a:t>
            </a:r>
            <a:br>
              <a:rPr lang="en-US" altLang="zh-CN" sz="1400" dirty="0">
                <a:solidFill>
                  <a:srgbClr val="000000"/>
                </a:solidFill>
                <a:latin typeface="ArialMT"/>
                <a:ea typeface="微软雅黑" panose="020B0503020204020204" pitchFamily="34" charset="-122"/>
              </a:rPr>
            </a:br>
            <a:r>
              <a:rPr lang="en-US" altLang="zh-CN" sz="1400" dirty="0">
                <a:solidFill>
                  <a:srgbClr val="000000"/>
                </a:solidFill>
                <a:latin typeface="ArialMT"/>
                <a:ea typeface="微软雅黑" panose="020B0503020204020204" pitchFamily="34" charset="-122"/>
              </a:rPr>
              <a:t>M. Wilkes, and J. Stringer. </a:t>
            </a:r>
            <a:r>
              <a:rPr lang="en-US" altLang="zh-CN" sz="1400" i="1" dirty="0">
                <a:solidFill>
                  <a:srgbClr val="000000"/>
                </a:solidFill>
                <a:latin typeface="Arial-ItalicMT"/>
                <a:ea typeface="微软雅黑" panose="020B0503020204020204" pitchFamily="34" charset="-122"/>
              </a:rPr>
              <a:t>Mathematical Proc. of the Cambridge Philosophical Society, </a:t>
            </a:r>
            <a:r>
              <a:rPr lang="en-US" altLang="zh-CN" sz="1400" dirty="0">
                <a:solidFill>
                  <a:srgbClr val="000000"/>
                </a:solidFill>
                <a:latin typeface="ArialMT"/>
                <a:ea typeface="微软雅黑" panose="020B0503020204020204" pitchFamily="34" charset="-122"/>
              </a:rPr>
              <a:t>Vol. 49, 1953.</a:t>
            </a:r>
            <a:r>
              <a:rPr lang="en-US" altLang="zh-CN" sz="1400" dirty="0">
                <a:ea typeface="微软雅黑" panose="020B0503020204020204" pitchFamily="34" charset="-122"/>
              </a:rPr>
              <a:t> </a:t>
            </a:r>
            <a:br>
              <a:rPr lang="en-US" altLang="zh-CN" sz="1400" dirty="0">
                <a:ea typeface="微软雅黑" panose="020B0503020204020204" pitchFamily="34" charset="-122"/>
              </a:rPr>
            </a:br>
            <a:endParaRPr lang="zh-CN" altLang="en-US" sz="14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en-US" altLang="zh-CN" smtClean="0"/>
              <a:t>IBM 360</a:t>
            </a:r>
            <a:r>
              <a:rPr lang="zh-CN" altLang="en-US" smtClean="0"/>
              <a:t>系列机的控制部件</a:t>
            </a:r>
          </a:p>
        </p:txBody>
      </p:sp>
      <p:sp>
        <p:nvSpPr>
          <p:cNvPr id="62468" name="日期占位符 3"/>
          <p:cNvSpPr>
            <a:spLocks noGrp="1"/>
          </p:cNvSpPr>
          <p:nvPr>
            <p:ph type="dt" sz="half" idx="10"/>
          </p:nvPr>
        </p:nvSpPr>
        <p:spPr>
          <a:noFill/>
          <a:ln>
            <a:headEnd/>
            <a:tailEnd/>
          </a:ln>
        </p:spPr>
        <p:txBody>
          <a:bodyPr>
            <a:prstTxWarp prst="textNoShape">
              <a:avLst/>
            </a:prstTxWarp>
          </a:bodyPr>
          <a:lstStyle/>
          <a:p>
            <a:fld id="{9B71E94F-A8F7-409C-BB11-E95C161346AF}" type="datetime1">
              <a:rPr lang="en-US" altLang="zh-CN" smtClean="0"/>
              <a:pPr/>
              <a:t>3/4/2019</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35</a:t>
            </a:fld>
            <a:endParaRPr lang="zh-CN" altLang="en-US"/>
          </a:p>
        </p:txBody>
      </p:sp>
      <p:pic>
        <p:nvPicPr>
          <p:cNvPr id="62469" name="图片 4"/>
          <p:cNvPicPr>
            <a:picLocks noChangeAspect="1"/>
          </p:cNvPicPr>
          <p:nvPr/>
        </p:nvPicPr>
        <p:blipFill>
          <a:blip r:embed="rId2"/>
          <a:srcRect/>
          <a:stretch>
            <a:fillRect/>
          </a:stretch>
        </p:blipFill>
        <p:spPr bwMode="auto">
          <a:xfrm>
            <a:off x="114300" y="1341438"/>
            <a:ext cx="8877300" cy="4581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en-US" altLang="zh-CN" smtClean="0"/>
              <a:t>IC</a:t>
            </a:r>
            <a:r>
              <a:rPr lang="zh-CN" altLang="en-US" smtClean="0"/>
              <a:t>技术、微程序技术催生</a:t>
            </a:r>
            <a:r>
              <a:rPr lang="en-US" altLang="zh-CN" smtClean="0"/>
              <a:t>CISC</a:t>
            </a:r>
            <a:endParaRPr lang="zh-CN" altLang="en-US" smtClean="0"/>
          </a:p>
        </p:txBody>
      </p:sp>
      <p:sp>
        <p:nvSpPr>
          <p:cNvPr id="63491" name="内容占位符 2"/>
          <p:cNvSpPr>
            <a:spLocks noGrp="1"/>
          </p:cNvSpPr>
          <p:nvPr>
            <p:ph idx="1"/>
          </p:nvPr>
        </p:nvSpPr>
        <p:spPr/>
        <p:txBody>
          <a:bodyPr>
            <a:normAutofit fontScale="85000" lnSpcReduction="10000"/>
          </a:bodyPr>
          <a:lstStyle/>
          <a:p>
            <a:r>
              <a:rPr lang="zh-CN" altLang="en-US" dirty="0" smtClean="0"/>
              <a:t>逻辑电路、</a:t>
            </a:r>
            <a:r>
              <a:rPr lang="en-US" altLang="zh-CN" dirty="0" smtClean="0"/>
              <a:t>RAM</a:t>
            </a:r>
            <a:r>
              <a:rPr lang="zh-CN" altLang="en-US" dirty="0" smtClean="0"/>
              <a:t>和</a:t>
            </a:r>
            <a:r>
              <a:rPr lang="en-US" altLang="zh-CN" dirty="0" smtClean="0"/>
              <a:t>ROM</a:t>
            </a:r>
            <a:r>
              <a:rPr lang="zh-CN" altLang="en-US" dirty="0" smtClean="0"/>
              <a:t>使用同样的晶体管实现</a:t>
            </a:r>
            <a:endParaRPr lang="en-US" altLang="zh-CN" dirty="0" smtClean="0"/>
          </a:p>
          <a:p>
            <a:r>
              <a:rPr lang="zh-CN" altLang="en-US" dirty="0" smtClean="0"/>
              <a:t>半导体</a:t>
            </a:r>
            <a:r>
              <a:rPr lang="en-US" altLang="zh-CN" dirty="0" smtClean="0"/>
              <a:t>RAM</a:t>
            </a:r>
            <a:r>
              <a:rPr lang="zh-CN" altLang="en-US" dirty="0" smtClean="0"/>
              <a:t>的速度与</a:t>
            </a:r>
            <a:r>
              <a:rPr lang="en-US" altLang="zh-CN" dirty="0" smtClean="0"/>
              <a:t>ROM</a:t>
            </a:r>
            <a:r>
              <a:rPr lang="zh-CN" altLang="en-US" dirty="0" smtClean="0"/>
              <a:t>的速度基本相同</a:t>
            </a:r>
            <a:endParaRPr lang="en-US" altLang="zh-CN" dirty="0" smtClean="0"/>
          </a:p>
          <a:p>
            <a:r>
              <a:rPr lang="zh-CN" altLang="en-US" dirty="0" smtClean="0"/>
              <a:t>控制存储密度会持续增长（</a:t>
            </a:r>
            <a:r>
              <a:rPr lang="en-US" altLang="zh-CN" dirty="0" smtClean="0"/>
              <a:t>Moore’s Law)</a:t>
            </a:r>
          </a:p>
          <a:p>
            <a:r>
              <a:rPr lang="zh-CN" altLang="en-US" dirty="0" smtClean="0"/>
              <a:t>由于采用</a:t>
            </a:r>
            <a:r>
              <a:rPr lang="en-US" altLang="zh-CN" dirty="0" smtClean="0"/>
              <a:t>RAM</a:t>
            </a:r>
            <a:r>
              <a:rPr lang="zh-CN" altLang="en-US" dirty="0" smtClean="0"/>
              <a:t>存储控制信号，容易修复微代码</a:t>
            </a:r>
            <a:r>
              <a:rPr lang="en-US" altLang="zh-CN" dirty="0" smtClean="0"/>
              <a:t>bug</a:t>
            </a:r>
          </a:p>
          <a:p>
            <a:endParaRPr lang="en-US" altLang="zh-CN" dirty="0" smtClean="0"/>
          </a:p>
          <a:p>
            <a:r>
              <a:rPr lang="zh-CN" altLang="en-US" dirty="0" smtClean="0"/>
              <a:t>综上允许更加复杂的</a:t>
            </a:r>
            <a:r>
              <a:rPr lang="en-US" altLang="zh-CN" dirty="0" smtClean="0"/>
              <a:t>ISAs</a:t>
            </a:r>
          </a:p>
          <a:p>
            <a:r>
              <a:rPr lang="zh-CN" altLang="en-US" dirty="0" smtClean="0"/>
              <a:t>例如：小型机（</a:t>
            </a:r>
            <a:r>
              <a:rPr lang="en-US" altLang="zh-CN" dirty="0" smtClean="0"/>
              <a:t>TTL server</a:t>
            </a:r>
            <a:r>
              <a:rPr lang="zh-CN" altLang="en-US" dirty="0" smtClean="0"/>
              <a:t>）</a:t>
            </a:r>
            <a:endParaRPr lang="en-US" altLang="zh-CN" dirty="0" smtClean="0"/>
          </a:p>
          <a:p>
            <a:pPr lvl="1"/>
            <a:r>
              <a:rPr lang="en-US" altLang="zh-CN" dirty="0" smtClean="0"/>
              <a:t>Digital Equipment Corp. (DEC)</a:t>
            </a:r>
          </a:p>
          <a:p>
            <a:pPr lvl="1"/>
            <a:r>
              <a:rPr lang="en-US" altLang="zh-CN" dirty="0" smtClean="0"/>
              <a:t>VAX ISA  in 1977</a:t>
            </a:r>
          </a:p>
          <a:p>
            <a:pPr lvl="1"/>
            <a:r>
              <a:rPr lang="en-US" altLang="zh-CN" dirty="0" smtClean="0"/>
              <a:t>5K × 96b </a:t>
            </a:r>
            <a:r>
              <a:rPr lang="zh-CN" altLang="en-US" dirty="0" smtClean="0"/>
              <a:t>微码</a:t>
            </a:r>
          </a:p>
        </p:txBody>
      </p:sp>
      <p:sp>
        <p:nvSpPr>
          <p:cNvPr id="63492" name="日期占位符 3"/>
          <p:cNvSpPr>
            <a:spLocks noGrp="1"/>
          </p:cNvSpPr>
          <p:nvPr>
            <p:ph type="dt" sz="half" idx="10"/>
          </p:nvPr>
        </p:nvSpPr>
        <p:spPr/>
        <p:txBody>
          <a:bodyPr/>
          <a:lstStyle/>
          <a:p>
            <a:fld id="{BA6D460F-E61B-457B-B96C-97ACCB4C69A0}" type="datetime1">
              <a:rPr lang="en-US" altLang="zh-CN" smtClean="0"/>
              <a:pPr/>
              <a:t>3/4/2019</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36</a:t>
            </a:fld>
            <a:endParaRPr lang="zh-CN" altLang="en-US"/>
          </a:p>
        </p:txBody>
      </p:sp>
      <p:pic>
        <p:nvPicPr>
          <p:cNvPr id="63493" name="图片 4"/>
          <p:cNvPicPr>
            <a:picLocks noChangeAspect="1"/>
          </p:cNvPicPr>
          <p:nvPr/>
        </p:nvPicPr>
        <p:blipFill>
          <a:blip r:embed="rId2"/>
          <a:srcRect/>
          <a:stretch>
            <a:fillRect/>
          </a:stretch>
        </p:blipFill>
        <p:spPr bwMode="auto">
          <a:xfrm>
            <a:off x="5940425" y="3206750"/>
            <a:ext cx="2724150" cy="30384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en-US" altLang="zh-CN" smtClean="0"/>
              <a:t>Writable Control Store</a:t>
            </a:r>
            <a:endParaRPr lang="zh-CN" altLang="en-US" smtClean="0"/>
          </a:p>
        </p:txBody>
      </p:sp>
      <p:sp>
        <p:nvSpPr>
          <p:cNvPr id="64515" name="内容占位符 2"/>
          <p:cNvSpPr>
            <a:spLocks noGrp="1"/>
          </p:cNvSpPr>
          <p:nvPr>
            <p:ph idx="1"/>
          </p:nvPr>
        </p:nvSpPr>
        <p:spPr>
          <a:xfrm>
            <a:off x="423017" y="1207157"/>
            <a:ext cx="8229600" cy="5051833"/>
          </a:xfrm>
        </p:spPr>
        <p:txBody>
          <a:bodyPr>
            <a:normAutofit/>
          </a:bodyPr>
          <a:lstStyle/>
          <a:p>
            <a:r>
              <a:rPr lang="zh-CN" altLang="en-US" sz="2800" dirty="0" smtClean="0"/>
              <a:t>如果控制存储是</a:t>
            </a:r>
            <a:r>
              <a:rPr lang="en-US" altLang="zh-CN" sz="2800" dirty="0" smtClean="0"/>
              <a:t>RAM</a:t>
            </a:r>
            <a:r>
              <a:rPr lang="zh-CN" altLang="en-US" sz="2800" dirty="0" smtClean="0"/>
              <a:t>，那么就可以定制“固件”应用程序：“</a:t>
            </a:r>
            <a:r>
              <a:rPr lang="en-US" altLang="zh-CN" sz="2800" dirty="0" smtClean="0"/>
              <a:t>Writable Control Store</a:t>
            </a:r>
            <a:r>
              <a:rPr lang="zh-CN" altLang="en-US" sz="2800" dirty="0" smtClean="0"/>
              <a:t>”</a:t>
            </a:r>
            <a:endParaRPr lang="en-US" altLang="zh-CN" sz="2800" dirty="0" smtClean="0"/>
          </a:p>
          <a:p>
            <a:r>
              <a:rPr lang="zh-CN" altLang="en-US" sz="2800" dirty="0" smtClean="0"/>
              <a:t>微程序研究在学术界很流行</a:t>
            </a:r>
            <a:endParaRPr lang="en-US" altLang="zh-CN" sz="2800" dirty="0" smtClean="0"/>
          </a:p>
          <a:p>
            <a:pPr lvl="1"/>
            <a:r>
              <a:rPr lang="en-US" altLang="zh-CN" sz="2400" dirty="0" smtClean="0"/>
              <a:t>Patterson </a:t>
            </a:r>
            <a:r>
              <a:rPr lang="en-US" altLang="zh-CN" sz="2400" dirty="0" err="1" smtClean="0"/>
              <a:t>Phd</a:t>
            </a:r>
            <a:r>
              <a:rPr lang="en-US" altLang="zh-CN" sz="2400" dirty="0" smtClean="0"/>
              <a:t> Thesis</a:t>
            </a:r>
            <a:r>
              <a:rPr lang="zh-CN" altLang="en-US" sz="2400" dirty="0" smtClean="0"/>
              <a:t>*</a:t>
            </a:r>
            <a:endParaRPr lang="en-US" altLang="zh-CN" sz="2400" dirty="0" smtClean="0"/>
          </a:p>
          <a:p>
            <a:pPr lvl="1"/>
            <a:r>
              <a:rPr lang="zh-CN" altLang="en-US" sz="2400" dirty="0" smtClean="0"/>
              <a:t>有专门的国际会议</a:t>
            </a:r>
            <a:r>
              <a:rPr lang="en-US" altLang="zh-CN" sz="2400" dirty="0" smtClean="0"/>
              <a:t>SIGMICRO</a:t>
            </a:r>
          </a:p>
          <a:p>
            <a:r>
              <a:rPr lang="en-US" altLang="zh-CN" sz="2800" dirty="0" smtClean="0"/>
              <a:t>Xerox Alto </a:t>
            </a:r>
            <a:r>
              <a:rPr lang="zh-CN" altLang="en-US" sz="2800" dirty="0" smtClean="0"/>
              <a:t>（</a:t>
            </a:r>
            <a:r>
              <a:rPr lang="en-US" altLang="zh-CN" sz="2800" dirty="0" smtClean="0"/>
              <a:t>Bit Slice TTL</a:t>
            </a:r>
            <a:r>
              <a:rPr lang="zh-CN" altLang="en-US" sz="2800" dirty="0" smtClean="0"/>
              <a:t>）（</a:t>
            </a:r>
            <a:r>
              <a:rPr lang="en-US" altLang="zh-CN" sz="2800" dirty="0" smtClean="0"/>
              <a:t>1973</a:t>
            </a:r>
            <a:r>
              <a:rPr lang="zh-CN" altLang="en-US" sz="2800" dirty="0" smtClean="0"/>
              <a:t>）</a:t>
            </a:r>
            <a:endParaRPr lang="en-US" altLang="zh-CN" sz="2800" dirty="0" smtClean="0"/>
          </a:p>
          <a:p>
            <a:pPr lvl="1"/>
            <a:r>
              <a:rPr lang="zh-CN" altLang="en-US" sz="2400" dirty="0" smtClean="0"/>
              <a:t>第</a:t>
            </a:r>
            <a:r>
              <a:rPr lang="en-US" altLang="zh-CN" sz="2400" dirty="0" smtClean="0"/>
              <a:t>1</a:t>
            </a:r>
            <a:r>
              <a:rPr lang="zh-CN" altLang="en-US" sz="2400" dirty="0" smtClean="0"/>
              <a:t>台具有</a:t>
            </a:r>
            <a:r>
              <a:rPr lang="en-US" altLang="zh-CN" sz="2400" dirty="0" smtClean="0"/>
              <a:t>GUI</a:t>
            </a:r>
            <a:r>
              <a:rPr lang="zh-CN" altLang="en-US" sz="2400" dirty="0" smtClean="0"/>
              <a:t>和网络的个人计算机</a:t>
            </a:r>
            <a:endParaRPr lang="en-US" altLang="zh-CN" sz="2400" dirty="0" smtClean="0"/>
          </a:p>
          <a:p>
            <a:pPr lvl="1"/>
            <a:r>
              <a:rPr lang="en-US" altLang="zh-CN" sz="2400" dirty="0" err="1" smtClean="0"/>
              <a:t>BitBlt</a:t>
            </a:r>
            <a:r>
              <a:rPr lang="zh-CN" altLang="en-US" sz="2400" dirty="0" smtClean="0"/>
              <a:t>和网络控制器用微码实现</a:t>
            </a:r>
          </a:p>
        </p:txBody>
      </p:sp>
      <p:sp>
        <p:nvSpPr>
          <p:cNvPr id="64516" name="日期占位符 3"/>
          <p:cNvSpPr>
            <a:spLocks noGrp="1"/>
          </p:cNvSpPr>
          <p:nvPr>
            <p:ph type="dt" sz="half" idx="10"/>
          </p:nvPr>
        </p:nvSpPr>
        <p:spPr/>
        <p:txBody>
          <a:bodyPr/>
          <a:lstStyle/>
          <a:p>
            <a:fld id="{87ED3529-7921-423F-92D5-E900035F1832}" type="datetime1">
              <a:rPr lang="en-US" altLang="zh-CN" smtClean="0"/>
              <a:pPr/>
              <a:t>3/4/2019</a:t>
            </a:fld>
            <a:endParaRPr lang="en-US" altLang="zh-CN" smtClean="0"/>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37</a:t>
            </a:fld>
            <a:endParaRPr lang="zh-CN" altLang="en-US"/>
          </a:p>
        </p:txBody>
      </p:sp>
      <p:sp>
        <p:nvSpPr>
          <p:cNvPr id="64517" name="矩形 5"/>
          <p:cNvSpPr>
            <a:spLocks noChangeArrowheads="1"/>
          </p:cNvSpPr>
          <p:nvPr/>
        </p:nvSpPr>
        <p:spPr bwMode="auto">
          <a:xfrm>
            <a:off x="412750" y="5291138"/>
            <a:ext cx="8280400" cy="954087"/>
          </a:xfrm>
          <a:prstGeom prst="rect">
            <a:avLst/>
          </a:prstGeom>
          <a:noFill/>
          <a:ln w="9525">
            <a:noFill/>
            <a:miter lim="800000"/>
            <a:headEnd/>
            <a:tailEnd/>
          </a:ln>
        </p:spPr>
        <p:txBody>
          <a:bodyPr>
            <a:spAutoFit/>
          </a:bodyPr>
          <a:lstStyle/>
          <a:p>
            <a:r>
              <a:rPr lang="en-US" altLang="zh-CN" sz="1400" dirty="0">
                <a:solidFill>
                  <a:srgbClr val="000000"/>
                </a:solidFill>
                <a:latin typeface="ArialMT"/>
                <a:ea typeface="微软雅黑" panose="020B0503020204020204" pitchFamily="34" charset="-122"/>
              </a:rPr>
              <a:t>* </a:t>
            </a:r>
            <a:r>
              <a:rPr lang="en-US" altLang="zh-CN" sz="1400" i="1" dirty="0">
                <a:solidFill>
                  <a:srgbClr val="000000"/>
                </a:solidFill>
                <a:latin typeface="Arial-ItalicMT"/>
                <a:ea typeface="微软雅黑" panose="020B0503020204020204" pitchFamily="34" charset="-122"/>
              </a:rPr>
              <a:t>Verification of microprograms</a:t>
            </a:r>
            <a:r>
              <a:rPr lang="en-US" altLang="zh-CN" sz="1400" dirty="0">
                <a:solidFill>
                  <a:srgbClr val="000000"/>
                </a:solidFill>
                <a:latin typeface="ArialMT"/>
                <a:ea typeface="微软雅黑" panose="020B0503020204020204" pitchFamily="34" charset="-122"/>
              </a:rPr>
              <a:t>, David Patterson, UCLA, 1976</a:t>
            </a:r>
            <a:br>
              <a:rPr lang="en-US" altLang="zh-CN" sz="1400" dirty="0">
                <a:solidFill>
                  <a:srgbClr val="000000"/>
                </a:solidFill>
                <a:latin typeface="ArialMT"/>
                <a:ea typeface="微软雅黑" panose="020B0503020204020204" pitchFamily="34" charset="-122"/>
              </a:rPr>
            </a:br>
            <a:r>
              <a:rPr lang="en-US" altLang="zh-CN" sz="1400" dirty="0">
                <a:solidFill>
                  <a:srgbClr val="000000"/>
                </a:solidFill>
                <a:latin typeface="ArialMT"/>
                <a:ea typeface="微软雅黑" panose="020B0503020204020204" pitchFamily="34" charset="-122"/>
              </a:rPr>
              <a:t>** “</a:t>
            </a:r>
            <a:r>
              <a:rPr lang="en-US" altLang="zh-CN" sz="1400" dirty="0">
                <a:solidFill>
                  <a:srgbClr val="0097A7"/>
                </a:solidFill>
                <a:latin typeface="ArialMT"/>
                <a:ea typeface="微软雅黑" panose="020B0503020204020204" pitchFamily="34" charset="-122"/>
              </a:rPr>
              <a:t>The design of a system for the synthesis of correct microprograms</a:t>
            </a:r>
            <a:r>
              <a:rPr lang="en-US" altLang="zh-CN" sz="1400" dirty="0">
                <a:solidFill>
                  <a:srgbClr val="000000"/>
                </a:solidFill>
                <a:latin typeface="ArialMT"/>
                <a:ea typeface="微软雅黑" panose="020B0503020204020204" pitchFamily="34" charset="-122"/>
              </a:rPr>
              <a:t>,”</a:t>
            </a:r>
            <a:br>
              <a:rPr lang="en-US" altLang="zh-CN" sz="1400" dirty="0">
                <a:solidFill>
                  <a:srgbClr val="000000"/>
                </a:solidFill>
                <a:latin typeface="ArialMT"/>
                <a:ea typeface="微软雅黑" panose="020B0503020204020204" pitchFamily="34" charset="-122"/>
              </a:rPr>
            </a:br>
            <a:r>
              <a:rPr lang="en-US" altLang="zh-CN" sz="1400" dirty="0">
                <a:solidFill>
                  <a:srgbClr val="000000"/>
                </a:solidFill>
                <a:latin typeface="ArialMT"/>
                <a:ea typeface="微软雅黑" panose="020B0503020204020204" pitchFamily="34" charset="-122"/>
              </a:rPr>
              <a:t>David Patterson, </a:t>
            </a:r>
            <a:r>
              <a:rPr lang="en-US" altLang="zh-CN" sz="1400" i="1" dirty="0">
                <a:solidFill>
                  <a:srgbClr val="000000"/>
                </a:solidFill>
                <a:latin typeface="Arial-ItalicMT"/>
                <a:ea typeface="微软雅黑" panose="020B0503020204020204" pitchFamily="34" charset="-122"/>
              </a:rPr>
              <a:t>Proc. 8th Annual Workshop of Microprogramming</a:t>
            </a:r>
            <a:r>
              <a:rPr lang="en-US" altLang="zh-CN" sz="1400" dirty="0">
                <a:solidFill>
                  <a:srgbClr val="000000"/>
                </a:solidFill>
                <a:latin typeface="ArialMT"/>
                <a:ea typeface="微软雅黑" panose="020B0503020204020204" pitchFamily="34" charset="-122"/>
              </a:rPr>
              <a:t>, 1975</a:t>
            </a:r>
            <a:r>
              <a:rPr lang="en-US" altLang="zh-CN" sz="1400" dirty="0">
                <a:ea typeface="微软雅黑" panose="020B0503020204020204" pitchFamily="34" charset="-122"/>
              </a:rPr>
              <a:t> </a:t>
            </a:r>
            <a:br>
              <a:rPr lang="en-US" altLang="zh-CN" sz="1400" dirty="0">
                <a:ea typeface="微软雅黑" panose="020B0503020204020204" pitchFamily="34" charset="-122"/>
              </a:rPr>
            </a:br>
            <a:endParaRPr lang="zh-CN" altLang="en-US" sz="1400" dirty="0">
              <a:ea typeface="微软雅黑" panose="020B0503020204020204" pitchFamily="34" charset="-122"/>
            </a:endParaRPr>
          </a:p>
        </p:txBody>
      </p:sp>
      <p:pic>
        <p:nvPicPr>
          <p:cNvPr id="64518" name="图片 6"/>
          <p:cNvPicPr>
            <a:picLocks noChangeAspect="1"/>
          </p:cNvPicPr>
          <p:nvPr/>
        </p:nvPicPr>
        <p:blipFill>
          <a:blip r:embed="rId2"/>
          <a:srcRect/>
          <a:stretch>
            <a:fillRect/>
          </a:stretch>
        </p:blipFill>
        <p:spPr bwMode="auto">
          <a:xfrm>
            <a:off x="7340600" y="1754188"/>
            <a:ext cx="1352550" cy="4238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smtClean="0"/>
              <a:t>微处理器演进</a:t>
            </a:r>
          </a:p>
        </p:txBody>
      </p:sp>
      <p:sp>
        <p:nvSpPr>
          <p:cNvPr id="65539" name="内容占位符 2"/>
          <p:cNvSpPr>
            <a:spLocks noGrp="1"/>
          </p:cNvSpPr>
          <p:nvPr>
            <p:ph idx="1"/>
          </p:nvPr>
        </p:nvSpPr>
        <p:spPr/>
        <p:txBody>
          <a:bodyPr>
            <a:normAutofit fontScale="62500" lnSpcReduction="20000"/>
          </a:bodyPr>
          <a:lstStyle/>
          <a:p>
            <a:pPr>
              <a:lnSpc>
                <a:spcPct val="120000"/>
              </a:lnSpc>
            </a:pPr>
            <a:r>
              <a:rPr lang="zh-CN" altLang="en-US" dirty="0" smtClean="0"/>
              <a:t>上世纪</a:t>
            </a:r>
            <a:r>
              <a:rPr lang="en-US" altLang="zh-CN" dirty="0" smtClean="0"/>
              <a:t>70</a:t>
            </a:r>
            <a:r>
              <a:rPr lang="zh-CN" altLang="en-US" dirty="0" smtClean="0"/>
              <a:t>年代，在</a:t>
            </a:r>
            <a:r>
              <a:rPr lang="en-US" altLang="zh-CN" dirty="0" smtClean="0"/>
              <a:t>MOS</a:t>
            </a:r>
            <a:r>
              <a:rPr lang="zh-CN" altLang="en-US" dirty="0" smtClean="0"/>
              <a:t>技术进步的推动下，小型计算机和主机</a:t>
            </a:r>
            <a:r>
              <a:rPr lang="en-US" altLang="zh-CN" dirty="0" smtClean="0"/>
              <a:t>ISAs</a:t>
            </a:r>
            <a:r>
              <a:rPr lang="zh-CN" altLang="en-US" dirty="0" smtClean="0"/>
              <a:t>得到了迅速发展</a:t>
            </a:r>
            <a:endParaRPr lang="en-US" altLang="zh-CN" dirty="0" smtClean="0"/>
          </a:p>
          <a:p>
            <a:pPr>
              <a:lnSpc>
                <a:spcPct val="120000"/>
              </a:lnSpc>
            </a:pPr>
            <a:r>
              <a:rPr lang="en-US" altLang="zh-CN" dirty="0" smtClean="0"/>
              <a:t>“Microprocessor Wars”: </a:t>
            </a:r>
            <a:r>
              <a:rPr lang="zh-CN" altLang="en-US" dirty="0" smtClean="0"/>
              <a:t>通过添加指令，调整汇编器</a:t>
            </a:r>
            <a:endParaRPr lang="en-US" altLang="zh-CN" dirty="0" smtClean="0"/>
          </a:p>
          <a:p>
            <a:pPr>
              <a:lnSpc>
                <a:spcPct val="120000"/>
              </a:lnSpc>
            </a:pPr>
            <a:r>
              <a:rPr lang="en-US" altLang="zh-CN" dirty="0" smtClean="0"/>
              <a:t>Intel </a:t>
            </a:r>
            <a:r>
              <a:rPr lang="en-US" altLang="zh-CN" dirty="0" err="1" smtClean="0"/>
              <a:t>iAPX</a:t>
            </a:r>
            <a:r>
              <a:rPr lang="en-US" altLang="zh-CN" dirty="0" smtClean="0"/>
              <a:t> 432</a:t>
            </a:r>
            <a:r>
              <a:rPr lang="zh-CN" altLang="en-US" dirty="0" smtClean="0"/>
              <a:t>：最具雄心的微型计算机始于</a:t>
            </a:r>
            <a:r>
              <a:rPr lang="en-US" altLang="zh-CN" dirty="0" smtClean="0"/>
              <a:t>1975</a:t>
            </a:r>
            <a:r>
              <a:rPr lang="zh-CN" altLang="en-US" dirty="0" smtClean="0"/>
              <a:t>年</a:t>
            </a:r>
            <a:endParaRPr lang="en-US" altLang="zh-CN" dirty="0" smtClean="0"/>
          </a:p>
          <a:p>
            <a:pPr lvl="1">
              <a:lnSpc>
                <a:spcPct val="120000"/>
              </a:lnSpc>
            </a:pPr>
            <a:r>
              <a:rPr lang="zh-CN" altLang="en-US" dirty="0" smtClean="0"/>
              <a:t>基于</a:t>
            </a:r>
            <a:r>
              <a:rPr lang="en-US" altLang="zh-CN" dirty="0" smtClean="0"/>
              <a:t>32</a:t>
            </a:r>
            <a:r>
              <a:rPr lang="zh-CN" altLang="en-US" dirty="0" smtClean="0"/>
              <a:t>位能力的面向对象体系结构，使用</a:t>
            </a:r>
            <a:r>
              <a:rPr lang="en-US" altLang="zh-CN" dirty="0" err="1" smtClean="0"/>
              <a:t>Ada</a:t>
            </a:r>
            <a:r>
              <a:rPr lang="zh-CN" altLang="en-US" dirty="0" smtClean="0"/>
              <a:t>编写的定制操作系统</a:t>
            </a:r>
            <a:endParaRPr lang="en-US" altLang="zh-CN" dirty="0" smtClean="0"/>
          </a:p>
          <a:p>
            <a:pPr lvl="1">
              <a:lnSpc>
                <a:spcPct val="120000"/>
              </a:lnSpc>
            </a:pPr>
            <a:r>
              <a:rPr lang="zh-CN" altLang="en-US" dirty="0" smtClean="0"/>
              <a:t>严重的性能、复杂性</a:t>
            </a:r>
            <a:r>
              <a:rPr lang="en-US" altLang="zh-CN" dirty="0" smtClean="0"/>
              <a:t>(</a:t>
            </a:r>
            <a:r>
              <a:rPr lang="zh-CN" altLang="en-US" dirty="0" smtClean="0"/>
              <a:t>多芯片</a:t>
            </a:r>
            <a:r>
              <a:rPr lang="en-US" altLang="zh-CN" dirty="0" smtClean="0"/>
              <a:t>)</a:t>
            </a:r>
            <a:r>
              <a:rPr lang="zh-CN" altLang="en-US" dirty="0" smtClean="0"/>
              <a:t>和可用性问题导致</a:t>
            </a:r>
            <a:r>
              <a:rPr lang="en-US" altLang="zh-CN" dirty="0" smtClean="0"/>
              <a:t>1981</a:t>
            </a:r>
            <a:r>
              <a:rPr lang="zh-CN" altLang="en-US" dirty="0" smtClean="0"/>
              <a:t>年发布</a:t>
            </a:r>
            <a:endParaRPr lang="en-US" altLang="zh-CN" dirty="0" smtClean="0"/>
          </a:p>
          <a:p>
            <a:pPr>
              <a:lnSpc>
                <a:spcPct val="120000"/>
              </a:lnSpc>
            </a:pPr>
            <a:r>
              <a:rPr lang="en-US" altLang="zh-CN" dirty="0" smtClean="0"/>
              <a:t>Intel 8086 (1978, 8MHz, 29,000 transistors)</a:t>
            </a:r>
          </a:p>
          <a:p>
            <a:pPr lvl="1">
              <a:lnSpc>
                <a:spcPct val="120000"/>
              </a:lnSpc>
            </a:pPr>
            <a:r>
              <a:rPr lang="zh-CN" altLang="en-US" dirty="0" smtClean="0"/>
              <a:t>要求：</a:t>
            </a:r>
            <a:r>
              <a:rPr lang="en-US" altLang="zh-CN" dirty="0" smtClean="0"/>
              <a:t>“Stopgap” 16-bit processor, 52 </a:t>
            </a:r>
            <a:r>
              <a:rPr lang="zh-CN" altLang="en-US" dirty="0" smtClean="0"/>
              <a:t>周开发新的芯片</a:t>
            </a:r>
            <a:endParaRPr lang="en-US" altLang="zh-CN" dirty="0" smtClean="0"/>
          </a:p>
          <a:p>
            <a:pPr lvl="1">
              <a:lnSpc>
                <a:spcPct val="120000"/>
              </a:lnSpc>
            </a:pPr>
            <a:r>
              <a:rPr lang="zh-CN" altLang="en-US" dirty="0" smtClean="0"/>
              <a:t>结果：</a:t>
            </a:r>
            <a:r>
              <a:rPr lang="en-US" altLang="zh-CN" dirty="0" smtClean="0"/>
              <a:t>10</a:t>
            </a:r>
            <a:r>
              <a:rPr lang="zh-CN" altLang="en-US" dirty="0" smtClean="0"/>
              <a:t>人</a:t>
            </a:r>
            <a:r>
              <a:rPr lang="en-US" altLang="zh-CN" dirty="0" smtClean="0"/>
              <a:t>3</a:t>
            </a:r>
            <a:r>
              <a:rPr lang="zh-CN" altLang="en-US" dirty="0" smtClean="0"/>
              <a:t>周开发了汇编级兼容</a:t>
            </a:r>
            <a:r>
              <a:rPr lang="en-US" altLang="zh-CN" dirty="0" smtClean="0"/>
              <a:t>8080</a:t>
            </a:r>
            <a:r>
              <a:rPr lang="zh-CN" altLang="en-US" dirty="0" smtClean="0"/>
              <a:t>的</a:t>
            </a:r>
            <a:r>
              <a:rPr lang="en-US" altLang="zh-CN" dirty="0" smtClean="0"/>
              <a:t>ISA</a:t>
            </a:r>
          </a:p>
          <a:p>
            <a:pPr>
              <a:lnSpc>
                <a:spcPct val="120000"/>
              </a:lnSpc>
            </a:pPr>
            <a:r>
              <a:rPr lang="en-US" altLang="zh-CN" dirty="0" smtClean="0"/>
              <a:t>1981</a:t>
            </a:r>
            <a:r>
              <a:rPr lang="zh-CN" altLang="en-US" dirty="0" smtClean="0"/>
              <a:t>年</a:t>
            </a:r>
            <a:r>
              <a:rPr lang="en-US" altLang="zh-CN" dirty="0" smtClean="0"/>
              <a:t>IBM </a:t>
            </a:r>
            <a:r>
              <a:rPr lang="zh-CN" altLang="en-US" dirty="0" smtClean="0"/>
              <a:t>采用</a:t>
            </a:r>
            <a:r>
              <a:rPr lang="en-US" altLang="zh-CN" dirty="0" smtClean="0"/>
              <a:t>Intel8088 </a:t>
            </a:r>
            <a:r>
              <a:rPr lang="zh-CN" altLang="en-US" dirty="0" smtClean="0"/>
              <a:t>（</a:t>
            </a:r>
            <a:r>
              <a:rPr lang="en-US" altLang="zh-CN" dirty="0" smtClean="0"/>
              <a:t>8</a:t>
            </a:r>
            <a:r>
              <a:rPr lang="zh-CN" altLang="en-US" dirty="0" smtClean="0"/>
              <a:t>位数据总线）研制了</a:t>
            </a:r>
            <a:r>
              <a:rPr lang="en-US" altLang="zh-CN" dirty="0" smtClean="0"/>
              <a:t>IBM PC</a:t>
            </a:r>
            <a:r>
              <a:rPr lang="zh-CN" altLang="en-US" dirty="0" smtClean="0"/>
              <a:t>机</a:t>
            </a:r>
            <a:endParaRPr lang="en-US" altLang="zh-CN" dirty="0" smtClean="0"/>
          </a:p>
          <a:p>
            <a:pPr lvl="1">
              <a:lnSpc>
                <a:spcPct val="120000"/>
              </a:lnSpc>
            </a:pPr>
            <a:r>
              <a:rPr lang="zh-CN" altLang="en-US" dirty="0" smtClean="0"/>
              <a:t>希望</a:t>
            </a:r>
            <a:r>
              <a:rPr lang="en-US" altLang="zh-CN" dirty="0" smtClean="0"/>
              <a:t>1986</a:t>
            </a:r>
            <a:r>
              <a:rPr lang="zh-CN" altLang="en-US" dirty="0" smtClean="0"/>
              <a:t>年 销售</a:t>
            </a:r>
            <a:r>
              <a:rPr lang="en-US" altLang="zh-CN" dirty="0" smtClean="0"/>
              <a:t>25</a:t>
            </a:r>
            <a:r>
              <a:rPr lang="zh-CN" altLang="en-US" dirty="0" smtClean="0"/>
              <a:t>万台，</a:t>
            </a:r>
            <a:r>
              <a:rPr lang="zh-CN" altLang="en-US" dirty="0"/>
              <a:t>实际</a:t>
            </a:r>
            <a:r>
              <a:rPr lang="zh-CN" altLang="en-US" dirty="0" smtClean="0"/>
              <a:t>销售</a:t>
            </a:r>
            <a:r>
              <a:rPr lang="en-US" altLang="zh-CN" dirty="0" smtClean="0"/>
              <a:t>1+</a:t>
            </a:r>
            <a:r>
              <a:rPr lang="zh-CN" altLang="en-US" dirty="0" smtClean="0"/>
              <a:t>亿台</a:t>
            </a:r>
            <a:endParaRPr lang="en-US" altLang="zh-CN" dirty="0" smtClean="0"/>
          </a:p>
          <a:p>
            <a:pPr lvl="1">
              <a:lnSpc>
                <a:spcPct val="120000"/>
              </a:lnSpc>
            </a:pPr>
            <a:r>
              <a:rPr lang="en-US" altLang="zh-CN" dirty="0" smtClean="0"/>
              <a:t>PC</a:t>
            </a:r>
            <a:r>
              <a:rPr lang="zh-CN" altLang="en-US" dirty="0" smtClean="0"/>
              <a:t>软件的二进制兼容</a:t>
            </a:r>
            <a:r>
              <a:rPr lang="en-US" altLang="zh-CN" dirty="0" smtClean="0"/>
              <a:t>=&gt; 8086</a:t>
            </a:r>
            <a:r>
              <a:rPr lang="zh-CN" altLang="en-US" dirty="0" smtClean="0"/>
              <a:t>前途光明</a:t>
            </a:r>
            <a:r>
              <a:rPr lang="en-US" altLang="zh-CN" dirty="0" smtClean="0"/>
              <a:t/>
            </a:r>
            <a:br>
              <a:rPr lang="en-US" altLang="zh-CN" dirty="0" smtClean="0"/>
            </a:br>
            <a:endParaRPr lang="en-US" altLang="zh-CN" dirty="0" smtClean="0"/>
          </a:p>
          <a:p>
            <a:pPr>
              <a:lnSpc>
                <a:spcPct val="120000"/>
              </a:lnSpc>
            </a:pPr>
            <a:endParaRPr lang="en-US" altLang="zh-CN" dirty="0" smtClean="0"/>
          </a:p>
          <a:p>
            <a:pPr lvl="1">
              <a:lnSpc>
                <a:spcPct val="120000"/>
              </a:lnSpc>
            </a:pPr>
            <a:endParaRPr lang="zh-CN" altLang="en-US" dirty="0" smtClean="0"/>
          </a:p>
        </p:txBody>
      </p:sp>
      <p:sp>
        <p:nvSpPr>
          <p:cNvPr id="65540" name="日期占位符 3"/>
          <p:cNvSpPr>
            <a:spLocks noGrp="1"/>
          </p:cNvSpPr>
          <p:nvPr>
            <p:ph type="dt" sz="half" idx="10"/>
          </p:nvPr>
        </p:nvSpPr>
        <p:spPr/>
        <p:txBody>
          <a:bodyPr/>
          <a:lstStyle/>
          <a:p>
            <a:fld id="{DDB45B2C-6599-4A01-B52B-7683DDC8F663}" type="datetime1">
              <a:rPr lang="en-US" altLang="zh-CN" smtClean="0"/>
              <a:pPr/>
              <a:t>3/4/2019</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38</a:t>
            </a:fld>
            <a:endParaRPr lang="zh-CN" altLang="en-US"/>
          </a:p>
        </p:txBody>
      </p:sp>
      <p:pic>
        <p:nvPicPr>
          <p:cNvPr id="65541" name="图片 4"/>
          <p:cNvPicPr>
            <a:picLocks noChangeAspect="1"/>
          </p:cNvPicPr>
          <p:nvPr/>
        </p:nvPicPr>
        <p:blipFill>
          <a:blip r:embed="rId2"/>
          <a:srcRect/>
          <a:stretch>
            <a:fillRect/>
          </a:stretch>
        </p:blipFill>
        <p:spPr bwMode="auto">
          <a:xfrm>
            <a:off x="6842718" y="4966799"/>
            <a:ext cx="1457325" cy="1200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normAutofit/>
          </a:bodyPr>
          <a:lstStyle/>
          <a:p>
            <a:r>
              <a:rPr lang="en-US" altLang="zh-CN" dirty="0" smtClean="0"/>
              <a:t>80</a:t>
            </a:r>
            <a:r>
              <a:rPr lang="zh-CN" altLang="en-US" dirty="0" smtClean="0"/>
              <a:t>年初：微程序控制机器分析</a:t>
            </a:r>
          </a:p>
        </p:txBody>
      </p:sp>
      <p:sp>
        <p:nvSpPr>
          <p:cNvPr id="66563" name="内容占位符 2"/>
          <p:cNvSpPr>
            <a:spLocks noGrp="1"/>
          </p:cNvSpPr>
          <p:nvPr>
            <p:ph idx="1"/>
          </p:nvPr>
        </p:nvSpPr>
        <p:spPr>
          <a:xfrm>
            <a:off x="431562" y="1078970"/>
            <a:ext cx="8229600" cy="5051833"/>
          </a:xfrm>
        </p:spPr>
        <p:txBody>
          <a:bodyPr>
            <a:normAutofit fontScale="70000" lnSpcReduction="20000"/>
          </a:bodyPr>
          <a:lstStyle/>
          <a:p>
            <a:pPr>
              <a:lnSpc>
                <a:spcPct val="120000"/>
              </a:lnSpc>
            </a:pPr>
            <a:r>
              <a:rPr lang="zh-CN" altLang="en-US" dirty="0" smtClean="0"/>
              <a:t>用高级语言编程成为主流</a:t>
            </a:r>
            <a:endParaRPr lang="en-US" altLang="zh-CN" dirty="0" smtClean="0"/>
          </a:p>
          <a:p>
            <a:pPr lvl="1">
              <a:lnSpc>
                <a:spcPct val="120000"/>
              </a:lnSpc>
            </a:pPr>
            <a:r>
              <a:rPr lang="zh-CN" altLang="en-US" dirty="0" smtClean="0">
                <a:latin typeface="微软雅黑" pitchFamily="34" charset="-122"/>
                <a:ea typeface="微软雅黑" pitchFamily="34" charset="-122"/>
              </a:rPr>
              <a:t>关键问题：编译器会生成什么指令</a:t>
            </a:r>
            <a:r>
              <a:rPr lang="zh-CN" altLang="en-US" dirty="0" smtClean="0">
                <a:latin typeface="微软雅黑" pitchFamily="34" charset="-122"/>
              </a:rPr>
              <a:t>？</a:t>
            </a:r>
            <a:r>
              <a:rPr lang="en-US" altLang="zh-CN" dirty="0" smtClean="0">
                <a:latin typeface="微软雅黑" pitchFamily="34" charset="-122"/>
              </a:rPr>
              <a:t>(ISA </a:t>
            </a:r>
            <a:r>
              <a:rPr lang="en-US" altLang="zh-CN" dirty="0">
                <a:latin typeface="微软雅黑" pitchFamily="34" charset="-122"/>
              </a:rPr>
              <a:t>vs. </a:t>
            </a:r>
            <a:r>
              <a:rPr lang="en-US" altLang="zh-CN" dirty="0" smtClean="0">
                <a:latin typeface="微软雅黑" pitchFamily="34" charset="-122"/>
              </a:rPr>
              <a:t>Compiler) </a:t>
            </a:r>
            <a:endParaRPr lang="en-US" altLang="zh-CN" dirty="0" smtClean="0">
              <a:latin typeface="微软雅黑" pitchFamily="34" charset="-122"/>
              <a:ea typeface="微软雅黑" pitchFamily="34" charset="-122"/>
            </a:endParaRPr>
          </a:p>
          <a:p>
            <a:pPr>
              <a:lnSpc>
                <a:spcPct val="120000"/>
              </a:lnSpc>
            </a:pPr>
            <a:r>
              <a:rPr lang="en-US" altLang="zh-CN" dirty="0" smtClean="0"/>
              <a:t>IBM</a:t>
            </a:r>
            <a:r>
              <a:rPr lang="zh-CN" altLang="en-US" dirty="0" smtClean="0"/>
              <a:t>的</a:t>
            </a:r>
            <a:r>
              <a:rPr lang="en-US" altLang="zh-CN" dirty="0" smtClean="0"/>
              <a:t>John </a:t>
            </a:r>
            <a:r>
              <a:rPr lang="en-US" altLang="zh-CN" dirty="0" err="1" smtClean="0"/>
              <a:t>Cocke</a:t>
            </a:r>
            <a:r>
              <a:rPr lang="zh-CN" altLang="en-US" dirty="0" smtClean="0"/>
              <a:t>团队</a:t>
            </a:r>
            <a:endParaRPr lang="en-US" altLang="zh-CN" dirty="0" smtClean="0"/>
          </a:p>
          <a:p>
            <a:pPr lvl="1">
              <a:lnSpc>
                <a:spcPct val="120000"/>
              </a:lnSpc>
            </a:pPr>
            <a:r>
              <a:rPr lang="zh-CN" altLang="en-US" dirty="0" smtClean="0">
                <a:latin typeface="微软雅黑" pitchFamily="34" charset="-122"/>
                <a:ea typeface="微软雅黑" pitchFamily="34" charset="-122"/>
              </a:rPr>
              <a:t>为小型计算机</a:t>
            </a:r>
            <a:r>
              <a:rPr lang="en-US" altLang="zh-CN" dirty="0" smtClean="0">
                <a:latin typeface="微软雅黑" pitchFamily="34" charset="-122"/>
                <a:ea typeface="微软雅黑" pitchFamily="34" charset="-122"/>
              </a:rPr>
              <a:t>801</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ECL</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Server</a:t>
            </a:r>
            <a:r>
              <a:rPr lang="zh-CN" altLang="en-US" dirty="0" smtClean="0">
                <a:latin typeface="微软雅黑" pitchFamily="34" charset="-122"/>
                <a:ea typeface="微软雅黑" pitchFamily="34" charset="-122"/>
              </a:rPr>
              <a:t>）开发了更简单的 </a:t>
            </a:r>
            <a:r>
              <a:rPr lang="en-US" altLang="zh-CN" dirty="0" smtClean="0">
                <a:latin typeface="微软雅黑" pitchFamily="34" charset="-122"/>
                <a:ea typeface="微软雅黑" pitchFamily="34" charset="-122"/>
              </a:rPr>
              <a:t>ISA </a:t>
            </a:r>
            <a:r>
              <a:rPr lang="zh-CN" altLang="en-US" dirty="0" smtClean="0">
                <a:latin typeface="微软雅黑" pitchFamily="34" charset="-122"/>
                <a:ea typeface="微软雅黑" pitchFamily="34" charset="-122"/>
              </a:rPr>
              <a:t>和编译器</a:t>
            </a:r>
            <a:endParaRPr lang="en-US" altLang="zh-CN" dirty="0" smtClean="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移植到</a:t>
            </a:r>
            <a:r>
              <a:rPr lang="en-US" altLang="zh-CN" dirty="0" smtClean="0">
                <a:latin typeface="微软雅黑" pitchFamily="34" charset="-122"/>
                <a:ea typeface="微软雅黑" pitchFamily="34" charset="-122"/>
              </a:rPr>
              <a:t>IBM370</a:t>
            </a:r>
            <a:r>
              <a:rPr lang="zh-CN" altLang="en-US" dirty="0" smtClean="0">
                <a:latin typeface="微软雅黑" pitchFamily="34" charset="-122"/>
                <a:ea typeface="微软雅黑" pitchFamily="34" charset="-122"/>
              </a:rPr>
              <a:t>，仅使用</a:t>
            </a:r>
            <a:r>
              <a:rPr lang="en-US" altLang="zh-CN" dirty="0" smtClean="0">
                <a:latin typeface="微软雅黑" pitchFamily="34" charset="-122"/>
                <a:ea typeface="微软雅黑" pitchFamily="34" charset="-122"/>
              </a:rPr>
              <a:t>IBM 370</a:t>
            </a:r>
            <a:r>
              <a:rPr lang="zh-CN" altLang="en-US" dirty="0" smtClean="0">
                <a:latin typeface="微软雅黑" pitchFamily="34" charset="-122"/>
                <a:ea typeface="微软雅黑" pitchFamily="34" charset="-122"/>
              </a:rPr>
              <a:t>的简单的寄存器</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寄存器及</a:t>
            </a:r>
            <a:r>
              <a:rPr lang="en-US" altLang="zh-CN" dirty="0" smtClean="0">
                <a:latin typeface="微软雅黑" pitchFamily="34" charset="-122"/>
                <a:ea typeface="微软雅黑" pitchFamily="34" charset="-122"/>
              </a:rPr>
              <a:t>load/store</a:t>
            </a:r>
            <a:r>
              <a:rPr lang="zh-CN" altLang="en-US" dirty="0" smtClean="0">
                <a:latin typeface="微软雅黑" pitchFamily="34" charset="-122"/>
                <a:ea typeface="微软雅黑" pitchFamily="34" charset="-122"/>
              </a:rPr>
              <a:t>指令</a:t>
            </a:r>
            <a:endParaRPr lang="en-US" altLang="zh-CN" dirty="0" smtClean="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发现：与原</a:t>
            </a:r>
            <a:r>
              <a:rPr lang="en-US" altLang="zh-CN" dirty="0" smtClean="0">
                <a:latin typeface="微软雅黑" pitchFamily="34" charset="-122"/>
                <a:ea typeface="微软雅黑" pitchFamily="34" charset="-122"/>
              </a:rPr>
              <a:t>IBM 370</a:t>
            </a:r>
            <a:r>
              <a:rPr lang="zh-CN" altLang="en-US" dirty="0" smtClean="0">
                <a:latin typeface="微软雅黑" pitchFamily="34" charset="-122"/>
                <a:ea typeface="微软雅黑" pitchFamily="34" charset="-122"/>
              </a:rPr>
              <a:t>相比，性能提高</a:t>
            </a:r>
            <a:r>
              <a:rPr lang="en-US" altLang="zh-CN" dirty="0" smtClean="0">
                <a:latin typeface="微软雅黑" pitchFamily="34" charset="-122"/>
                <a:ea typeface="微软雅黑" pitchFamily="34" charset="-122"/>
              </a:rPr>
              <a:t>3X</a:t>
            </a:r>
          </a:p>
          <a:p>
            <a:pPr>
              <a:lnSpc>
                <a:spcPct val="120000"/>
              </a:lnSpc>
            </a:pPr>
            <a:r>
              <a:rPr lang="en-US" altLang="zh-CN" dirty="0" smtClean="0"/>
              <a:t>80</a:t>
            </a:r>
            <a:r>
              <a:rPr lang="zh-CN" altLang="en-US" dirty="0" smtClean="0"/>
              <a:t>年代初，</a:t>
            </a:r>
            <a:r>
              <a:rPr lang="en-US" altLang="zh-CN" dirty="0" err="1" smtClean="0"/>
              <a:t>Emer</a:t>
            </a:r>
            <a:r>
              <a:rPr lang="zh-CN" altLang="en-US" dirty="0" smtClean="0"/>
              <a:t>和</a:t>
            </a:r>
            <a:r>
              <a:rPr lang="en-US" altLang="zh-CN" dirty="0" smtClean="0"/>
              <a:t>Clark </a:t>
            </a:r>
            <a:r>
              <a:rPr lang="zh-CN" altLang="en-US" dirty="0" smtClean="0"/>
              <a:t>（</a:t>
            </a:r>
            <a:r>
              <a:rPr lang="en-US" altLang="zh-CN" dirty="0" smtClean="0"/>
              <a:t>DEC</a:t>
            </a:r>
            <a:r>
              <a:rPr lang="zh-CN" altLang="en-US" dirty="0" smtClean="0"/>
              <a:t>）发现</a:t>
            </a:r>
            <a:endParaRPr lang="en-US" altLang="zh-CN" dirty="0" smtClean="0"/>
          </a:p>
          <a:p>
            <a:pPr lvl="1">
              <a:lnSpc>
                <a:spcPct val="120000"/>
              </a:lnSpc>
            </a:pPr>
            <a:r>
              <a:rPr lang="en-US" altLang="zh-CN" dirty="0" smtClean="0">
                <a:latin typeface="微软雅黑" pitchFamily="34" charset="-122"/>
                <a:ea typeface="微软雅黑" pitchFamily="34" charset="-122"/>
              </a:rPr>
              <a:t>VAX 11/180 CPI = 10!</a:t>
            </a:r>
          </a:p>
          <a:p>
            <a:pPr lvl="1">
              <a:lnSpc>
                <a:spcPct val="120000"/>
              </a:lnSpc>
            </a:pPr>
            <a:r>
              <a:rPr lang="en-US" altLang="zh-CN" dirty="0" smtClean="0">
                <a:latin typeface="微软雅黑" pitchFamily="34" charset="-122"/>
                <a:ea typeface="微软雅黑" pitchFamily="34" charset="-122"/>
              </a:rPr>
              <a:t>VAX ISA </a:t>
            </a:r>
            <a:r>
              <a:rPr lang="zh-CN" altLang="en-US" dirty="0" smtClean="0">
                <a:latin typeface="微软雅黑" pitchFamily="34" charset="-122"/>
                <a:ea typeface="微软雅黑" pitchFamily="34" charset="-122"/>
              </a:rPr>
              <a:t>的 </a:t>
            </a:r>
            <a:r>
              <a:rPr lang="en-US" altLang="zh-CN" dirty="0" smtClean="0">
                <a:latin typeface="微软雅黑" pitchFamily="34" charset="-122"/>
                <a:ea typeface="微软雅黑" pitchFamily="34" charset="-122"/>
              </a:rPr>
              <a:t>20%</a:t>
            </a:r>
            <a:r>
              <a:rPr lang="zh-CN" altLang="en-US" dirty="0" smtClean="0">
                <a:latin typeface="微软雅黑" pitchFamily="34" charset="-122"/>
                <a:ea typeface="微软雅黑" pitchFamily="34" charset="-122"/>
              </a:rPr>
              <a:t>指令 （占用了</a:t>
            </a:r>
            <a:r>
              <a:rPr lang="en-US" altLang="zh-CN" dirty="0" smtClean="0">
                <a:latin typeface="微软雅黑" pitchFamily="34" charset="-122"/>
                <a:ea typeface="微软雅黑" pitchFamily="34" charset="-122"/>
              </a:rPr>
              <a:t>60%</a:t>
            </a:r>
            <a:r>
              <a:rPr lang="zh-CN" altLang="en-US" dirty="0" smtClean="0">
                <a:latin typeface="微软雅黑" pitchFamily="34" charset="-122"/>
                <a:ea typeface="微软雅黑" pitchFamily="34" charset="-122"/>
              </a:rPr>
              <a:t>的微码）仅占用了 </a:t>
            </a:r>
            <a:r>
              <a:rPr lang="en-US" altLang="zh-CN" dirty="0" smtClean="0">
                <a:latin typeface="微软雅黑" pitchFamily="34" charset="-122"/>
                <a:ea typeface="微软雅黑" pitchFamily="34" charset="-122"/>
              </a:rPr>
              <a:t>0.2%</a:t>
            </a:r>
            <a:r>
              <a:rPr lang="zh-CN" altLang="en-US" dirty="0" smtClean="0">
                <a:latin typeface="微软雅黑" pitchFamily="34" charset="-122"/>
                <a:ea typeface="微软雅黑" pitchFamily="34" charset="-122"/>
              </a:rPr>
              <a:t>的执行时间</a:t>
            </a:r>
            <a:endParaRPr lang="en-US" altLang="zh-CN" dirty="0" smtClean="0">
              <a:latin typeface="微软雅黑" pitchFamily="34" charset="-122"/>
              <a:ea typeface="微软雅黑" pitchFamily="34" charset="-122"/>
            </a:endParaRPr>
          </a:p>
          <a:p>
            <a:pPr>
              <a:lnSpc>
                <a:spcPct val="120000"/>
              </a:lnSpc>
            </a:pPr>
            <a:r>
              <a:rPr lang="en-US" altLang="zh-CN" dirty="0" smtClean="0"/>
              <a:t>Patterson</a:t>
            </a:r>
            <a:r>
              <a:rPr lang="zh-CN" altLang="en-US" dirty="0" smtClean="0"/>
              <a:t>：如何修复微处理器中的微程序</a:t>
            </a:r>
            <a:r>
              <a:rPr lang="en-US" altLang="zh-CN" dirty="0" smtClean="0"/>
              <a:t>bug</a:t>
            </a:r>
            <a:r>
              <a:rPr lang="zh-CN" altLang="en-US" dirty="0" smtClean="0"/>
              <a:t>，投稿</a:t>
            </a:r>
            <a:r>
              <a:rPr lang="en-US" altLang="zh-CN" dirty="0" smtClean="0"/>
              <a:t>’79DEC </a:t>
            </a:r>
            <a:r>
              <a:rPr lang="zh-CN" altLang="en-US" dirty="0" smtClean="0"/>
              <a:t>后，引发对</a:t>
            </a:r>
            <a:r>
              <a:rPr lang="en-US" altLang="zh-CN" dirty="0" smtClean="0"/>
              <a:t>ISA</a:t>
            </a:r>
            <a:r>
              <a:rPr lang="zh-CN" altLang="en-US" dirty="0" smtClean="0"/>
              <a:t>合理性的研究</a:t>
            </a:r>
            <a:r>
              <a:rPr lang="en-US" altLang="zh-CN" dirty="0" smtClean="0"/>
              <a:t> </a:t>
            </a:r>
          </a:p>
          <a:p>
            <a:pPr lvl="1">
              <a:lnSpc>
                <a:spcPct val="120000"/>
              </a:lnSpc>
            </a:pPr>
            <a:endParaRPr lang="zh-CN" altLang="en-US" dirty="0" smtClean="0">
              <a:latin typeface="微软雅黑" pitchFamily="34" charset="-122"/>
              <a:ea typeface="微软雅黑" pitchFamily="34" charset="-122"/>
            </a:endParaRPr>
          </a:p>
        </p:txBody>
      </p:sp>
      <p:sp>
        <p:nvSpPr>
          <p:cNvPr id="66564" name="日期占位符 3"/>
          <p:cNvSpPr>
            <a:spLocks noGrp="1"/>
          </p:cNvSpPr>
          <p:nvPr>
            <p:ph type="dt" sz="half" idx="10"/>
          </p:nvPr>
        </p:nvSpPr>
        <p:spPr/>
        <p:txBody>
          <a:bodyPr/>
          <a:lstStyle/>
          <a:p>
            <a:fld id="{334A00B0-9621-4029-8BBB-7B696161A4BB}" type="datetime1">
              <a:rPr lang="en-US" altLang="zh-CN" smtClean="0"/>
              <a:pPr/>
              <a:t>3/4/2019</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39</a:t>
            </a:fld>
            <a:endParaRPr lang="zh-CN" altLang="en-US"/>
          </a:p>
        </p:txBody>
      </p:sp>
      <p:sp>
        <p:nvSpPr>
          <p:cNvPr id="66565" name="矩形 1"/>
          <p:cNvSpPr>
            <a:spLocks noChangeArrowheads="1"/>
          </p:cNvSpPr>
          <p:nvPr/>
        </p:nvSpPr>
        <p:spPr bwMode="auto">
          <a:xfrm>
            <a:off x="341313" y="5834063"/>
            <a:ext cx="8423275" cy="646112"/>
          </a:xfrm>
          <a:prstGeom prst="rect">
            <a:avLst/>
          </a:prstGeom>
          <a:noFill/>
          <a:ln w="9525">
            <a:noFill/>
            <a:miter lim="800000"/>
            <a:headEnd/>
            <a:tailEnd/>
          </a:ln>
        </p:spPr>
        <p:txBody>
          <a:bodyPr>
            <a:spAutoFit/>
          </a:bodyPr>
          <a:lstStyle/>
          <a:p>
            <a:r>
              <a:rPr lang="en-US" altLang="zh-CN" sz="1200" dirty="0">
                <a:solidFill>
                  <a:srgbClr val="000000"/>
                </a:solidFill>
                <a:latin typeface="ArialMT"/>
                <a:ea typeface="微软雅黑" panose="020B0503020204020204" pitchFamily="34" charset="-122"/>
              </a:rPr>
              <a:t>* "</a:t>
            </a:r>
            <a:r>
              <a:rPr lang="en-US" altLang="zh-CN" sz="1200" dirty="0">
                <a:solidFill>
                  <a:srgbClr val="0097A7"/>
                </a:solidFill>
                <a:latin typeface="ArialMT"/>
                <a:ea typeface="微软雅黑" panose="020B0503020204020204" pitchFamily="34" charset="-122"/>
              </a:rPr>
              <a:t>A Characterization of Processor Performance in the VAX-11/780,</a:t>
            </a:r>
            <a:r>
              <a:rPr lang="en-US" altLang="zh-CN" sz="1200" dirty="0">
                <a:solidFill>
                  <a:srgbClr val="000000"/>
                </a:solidFill>
                <a:latin typeface="ArialMT"/>
                <a:ea typeface="微软雅黑" panose="020B0503020204020204" pitchFamily="34" charset="-122"/>
              </a:rPr>
              <a:t>" J. </a:t>
            </a:r>
            <a:r>
              <a:rPr lang="en-US" altLang="zh-CN" sz="1200" dirty="0" err="1">
                <a:solidFill>
                  <a:srgbClr val="000000"/>
                </a:solidFill>
                <a:latin typeface="ArialMT"/>
                <a:ea typeface="微软雅黑" panose="020B0503020204020204" pitchFamily="34" charset="-122"/>
              </a:rPr>
              <a:t>Emer</a:t>
            </a:r>
            <a:r>
              <a:rPr lang="en-US" altLang="zh-CN" sz="1200" dirty="0">
                <a:solidFill>
                  <a:srgbClr val="000000"/>
                </a:solidFill>
                <a:latin typeface="ArialMT"/>
                <a:ea typeface="微软雅黑" panose="020B0503020204020204" pitchFamily="34" charset="-122"/>
              </a:rPr>
              <a:t> and </a:t>
            </a:r>
            <a:r>
              <a:rPr lang="en-US" altLang="zh-CN" sz="1200" dirty="0" err="1">
                <a:solidFill>
                  <a:srgbClr val="000000"/>
                </a:solidFill>
                <a:latin typeface="ArialMT"/>
                <a:ea typeface="微软雅黑" panose="020B0503020204020204" pitchFamily="34" charset="-122"/>
              </a:rPr>
              <a:t>D.Clark</a:t>
            </a:r>
            <a:r>
              <a:rPr lang="en-US" altLang="zh-CN" sz="1200" dirty="0">
                <a:solidFill>
                  <a:srgbClr val="000000"/>
                </a:solidFill>
                <a:latin typeface="ArialMT"/>
                <a:ea typeface="微软雅黑" panose="020B0503020204020204" pitchFamily="34" charset="-122"/>
              </a:rPr>
              <a:t>, </a:t>
            </a:r>
            <a:r>
              <a:rPr lang="en-US" altLang="zh-CN" sz="1200" i="1" dirty="0">
                <a:solidFill>
                  <a:srgbClr val="000000"/>
                </a:solidFill>
                <a:latin typeface="Arial-ItalicMT"/>
                <a:ea typeface="微软雅黑" panose="020B0503020204020204" pitchFamily="34" charset="-122"/>
              </a:rPr>
              <a:t>ISCA</a:t>
            </a:r>
            <a:r>
              <a:rPr lang="en-US" altLang="zh-CN" sz="1200" dirty="0">
                <a:solidFill>
                  <a:srgbClr val="000000"/>
                </a:solidFill>
                <a:latin typeface="ArialMT"/>
                <a:ea typeface="微软雅黑" panose="020B0503020204020204" pitchFamily="34" charset="-122"/>
              </a:rPr>
              <a:t>, 1984.</a:t>
            </a:r>
            <a:br>
              <a:rPr lang="en-US" altLang="zh-CN" sz="1200" dirty="0">
                <a:solidFill>
                  <a:srgbClr val="000000"/>
                </a:solidFill>
                <a:latin typeface="ArialMT"/>
                <a:ea typeface="微软雅黑" panose="020B0503020204020204" pitchFamily="34" charset="-122"/>
              </a:rPr>
            </a:br>
            <a:r>
              <a:rPr lang="en-US" altLang="zh-CN" sz="1200" dirty="0">
                <a:solidFill>
                  <a:srgbClr val="000000"/>
                </a:solidFill>
                <a:latin typeface="ArialMT"/>
                <a:ea typeface="微软雅黑" panose="020B0503020204020204" pitchFamily="34" charset="-122"/>
              </a:rPr>
              <a:t>** “</a:t>
            </a:r>
            <a:r>
              <a:rPr lang="en-US" altLang="zh-CN" sz="1200" dirty="0" err="1">
                <a:solidFill>
                  <a:srgbClr val="0097A7"/>
                </a:solidFill>
                <a:latin typeface="ArialMT"/>
                <a:ea typeface="微软雅黑" panose="020B0503020204020204" pitchFamily="34" charset="-122"/>
              </a:rPr>
              <a:t>RISCy</a:t>
            </a:r>
            <a:r>
              <a:rPr lang="en-US" altLang="zh-CN" sz="1200" dirty="0">
                <a:solidFill>
                  <a:srgbClr val="0097A7"/>
                </a:solidFill>
                <a:latin typeface="ArialMT"/>
                <a:ea typeface="微软雅黑" panose="020B0503020204020204" pitchFamily="34" charset="-122"/>
              </a:rPr>
              <a:t> History</a:t>
            </a:r>
            <a:r>
              <a:rPr lang="en-US" altLang="zh-CN" sz="1200" dirty="0">
                <a:solidFill>
                  <a:srgbClr val="000000"/>
                </a:solidFill>
                <a:latin typeface="ArialMT"/>
                <a:ea typeface="微软雅黑" panose="020B0503020204020204" pitchFamily="34" charset="-122"/>
              </a:rPr>
              <a:t>,” David Patterson, May 30, 2018, Computer Architecture Today Blog</a:t>
            </a:r>
            <a:r>
              <a:rPr lang="en-US" altLang="zh-CN" sz="1200" dirty="0">
                <a:ea typeface="微软雅黑" panose="020B0503020204020204" pitchFamily="34" charset="-122"/>
              </a:rPr>
              <a:t> </a:t>
            </a:r>
            <a:br>
              <a:rPr lang="en-US" altLang="zh-CN" sz="1200" dirty="0">
                <a:ea typeface="微软雅黑" panose="020B0503020204020204" pitchFamily="34" charset="-122"/>
              </a:rPr>
            </a:br>
            <a:endParaRPr lang="zh-CN" altLang="en-US" sz="12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r>
              <a:rPr lang="zh-CN" altLang="en-US" smtClean="0"/>
              <a:t>教材与主要参考书</a:t>
            </a:r>
            <a:endParaRPr lang="zh-CN" altLang="en-US" dirty="0" smtClean="0"/>
          </a:p>
        </p:txBody>
      </p:sp>
      <p:sp>
        <p:nvSpPr>
          <p:cNvPr id="9218" name="日期占位符 1"/>
          <p:cNvSpPr>
            <a:spLocks noGrp="1" noChangeArrowheads="1"/>
          </p:cNvSpPr>
          <p:nvPr>
            <p:ph type="dt" sz="half" idx="10"/>
          </p:nvPr>
        </p:nvSpPr>
        <p:spPr/>
        <p:txBody>
          <a:bodyPr/>
          <a:lstStyle/>
          <a:p>
            <a:fld id="{4931C480-DD88-4AE9-BB2E-8B2FA6A380AA}" type="datetime1">
              <a:rPr lang="en-US" altLang="zh-CN" smtClean="0"/>
              <a:pPr/>
              <a:t>3/4/2019</a:t>
            </a:fld>
            <a:endParaRPr lang="en-US" altLang="zh-CN" smtClean="0"/>
          </a:p>
        </p:txBody>
      </p:sp>
      <p:sp>
        <p:nvSpPr>
          <p:cNvPr id="9221" name="灯片编号占位符 1"/>
          <p:cNvSpPr>
            <a:spLocks noGrp="1" noChangeArrowheads="1"/>
          </p:cNvSpPr>
          <p:nvPr>
            <p:ph type="sldNum" sz="quarter" idx="12"/>
          </p:nvPr>
        </p:nvSpPr>
        <p:spPr/>
        <p:txBody>
          <a:bodyPr/>
          <a:lstStyle/>
          <a:p>
            <a:fld id="{2503B375-B90D-4809-8CB7-E448C9D2EB57}" type="slidenum">
              <a:rPr lang="en-US" altLang="zh-CN" smtClean="0"/>
              <a:pPr/>
              <a:t>4</a:t>
            </a:fld>
            <a:endParaRPr lang="en-US" altLang="zh-CN"/>
          </a:p>
        </p:txBody>
      </p:sp>
      <p:pic>
        <p:nvPicPr>
          <p:cNvPr id="9222" name="图片 1"/>
          <p:cNvPicPr>
            <a:picLocks noChangeAspect="1"/>
          </p:cNvPicPr>
          <p:nvPr/>
        </p:nvPicPr>
        <p:blipFill>
          <a:blip r:embed="rId3"/>
          <a:srcRect/>
          <a:stretch>
            <a:fillRect/>
          </a:stretch>
        </p:blipFill>
        <p:spPr bwMode="auto">
          <a:xfrm>
            <a:off x="468313" y="1033463"/>
            <a:ext cx="3240087" cy="3987800"/>
          </a:xfrm>
          <a:prstGeom prst="rect">
            <a:avLst/>
          </a:prstGeom>
          <a:noFill/>
          <a:ln w="9525">
            <a:noFill/>
            <a:miter lim="800000"/>
            <a:headEnd/>
            <a:tailEnd/>
          </a:ln>
        </p:spPr>
      </p:pic>
      <p:pic>
        <p:nvPicPr>
          <p:cNvPr id="9223" name="图片 2"/>
          <p:cNvPicPr>
            <a:picLocks noChangeAspect="1"/>
          </p:cNvPicPr>
          <p:nvPr/>
        </p:nvPicPr>
        <p:blipFill>
          <a:blip r:embed="rId4"/>
          <a:srcRect/>
          <a:stretch>
            <a:fillRect/>
          </a:stretch>
        </p:blipFill>
        <p:spPr bwMode="auto">
          <a:xfrm>
            <a:off x="4975225" y="1065213"/>
            <a:ext cx="3197225" cy="3922712"/>
          </a:xfrm>
          <a:prstGeom prst="rect">
            <a:avLst/>
          </a:prstGeom>
          <a:noFill/>
          <a:ln w="9525">
            <a:noFill/>
            <a:miter lim="800000"/>
            <a:headEnd/>
            <a:tailEnd/>
          </a:ln>
        </p:spPr>
      </p:pic>
      <p:sp>
        <p:nvSpPr>
          <p:cNvPr id="9224" name="矩形 3"/>
          <p:cNvSpPr>
            <a:spLocks noChangeArrowheads="1"/>
          </p:cNvSpPr>
          <p:nvPr/>
        </p:nvSpPr>
        <p:spPr bwMode="auto">
          <a:xfrm>
            <a:off x="228600" y="4987925"/>
            <a:ext cx="4343400" cy="922338"/>
          </a:xfrm>
          <a:prstGeom prst="rect">
            <a:avLst/>
          </a:prstGeom>
          <a:noFill/>
          <a:ln w="9525">
            <a:noFill/>
            <a:miter lim="800000"/>
            <a:headEnd/>
            <a:tailEnd/>
          </a:ln>
        </p:spPr>
        <p:txBody>
          <a:bodyPr>
            <a:spAutoFit/>
          </a:bodyPr>
          <a:lstStyle/>
          <a:p>
            <a:r>
              <a:rPr lang="en-US" altLang="zh-CN" dirty="0">
                <a:ea typeface="微软雅黑" panose="020B0503020204020204" pitchFamily="34" charset="-122"/>
              </a:rPr>
              <a:t>John L. Hennessy, David A. </a:t>
            </a:r>
            <a:r>
              <a:rPr lang="en-US" altLang="zh-CN" dirty="0" err="1">
                <a:ea typeface="微软雅黑" panose="020B0503020204020204" pitchFamily="34" charset="-122"/>
              </a:rPr>
              <a:t>Patternson</a:t>
            </a:r>
            <a:r>
              <a:rPr lang="en-US" altLang="zh-CN" dirty="0">
                <a:ea typeface="微软雅黑" panose="020B0503020204020204" pitchFamily="34" charset="-122"/>
              </a:rPr>
              <a:t>; Computer Architecture: A Quantitative Approach; sixth Edition. </a:t>
            </a:r>
            <a:endParaRPr lang="zh-CN" altLang="en-US" dirty="0">
              <a:ea typeface="微软雅黑" panose="020B0503020204020204" pitchFamily="34" charset="-122"/>
            </a:endParaRPr>
          </a:p>
        </p:txBody>
      </p:sp>
      <p:sp>
        <p:nvSpPr>
          <p:cNvPr id="9225" name="矩形 4"/>
          <p:cNvSpPr>
            <a:spLocks noChangeArrowheads="1"/>
          </p:cNvSpPr>
          <p:nvPr/>
        </p:nvSpPr>
        <p:spPr bwMode="auto">
          <a:xfrm>
            <a:off x="4630738" y="4999038"/>
            <a:ext cx="4572000" cy="923330"/>
          </a:xfrm>
          <a:prstGeom prst="rect">
            <a:avLst/>
          </a:prstGeom>
          <a:noFill/>
          <a:ln w="9525">
            <a:noFill/>
            <a:miter lim="800000"/>
            <a:headEnd/>
            <a:tailEnd/>
          </a:ln>
        </p:spPr>
        <p:txBody>
          <a:bodyPr>
            <a:spAutoFit/>
          </a:bodyPr>
          <a:lstStyle/>
          <a:p>
            <a:r>
              <a:rPr lang="en-US" altLang="zh-CN" dirty="0" smtClean="0">
                <a:ea typeface="微软雅黑" panose="020B0503020204020204" pitchFamily="34" charset="-122"/>
              </a:rPr>
              <a:t>David </a:t>
            </a:r>
            <a:r>
              <a:rPr lang="en-US" altLang="zh-CN" dirty="0">
                <a:ea typeface="微软雅黑" panose="020B0503020204020204" pitchFamily="34" charset="-122"/>
              </a:rPr>
              <a:t>A. </a:t>
            </a:r>
            <a:r>
              <a:rPr lang="en-US" altLang="zh-CN" dirty="0" err="1" smtClean="0">
                <a:ea typeface="微软雅黑" panose="020B0503020204020204" pitchFamily="34" charset="-122"/>
              </a:rPr>
              <a:t>Patternson</a:t>
            </a:r>
            <a:r>
              <a:rPr lang="en-US" altLang="zh-CN" dirty="0" smtClean="0">
                <a:ea typeface="微软雅黑" panose="020B0503020204020204" pitchFamily="34" charset="-122"/>
              </a:rPr>
              <a:t>, John </a:t>
            </a:r>
            <a:r>
              <a:rPr lang="en-US" altLang="zh-CN" dirty="0">
                <a:ea typeface="微软雅黑" panose="020B0503020204020204" pitchFamily="34" charset="-122"/>
              </a:rPr>
              <a:t>L. </a:t>
            </a:r>
            <a:r>
              <a:rPr lang="en-US" altLang="zh-CN" dirty="0" smtClean="0">
                <a:ea typeface="微软雅黑" panose="020B0503020204020204" pitchFamily="34" charset="-122"/>
              </a:rPr>
              <a:t>Hennessy </a:t>
            </a:r>
            <a:r>
              <a:rPr lang="en-US" altLang="zh-CN" dirty="0">
                <a:ea typeface="微软雅黑" panose="020B0503020204020204" pitchFamily="34" charset="-122"/>
              </a:rPr>
              <a:t>;  Computer </a:t>
            </a:r>
            <a:r>
              <a:rPr lang="en-US" altLang="zh-CN" dirty="0" smtClean="0">
                <a:ea typeface="微软雅黑" panose="020B0503020204020204" pitchFamily="34" charset="-122"/>
              </a:rPr>
              <a:t>Organization and Design- The Hardware/Software Interface; </a:t>
            </a:r>
            <a:r>
              <a:rPr lang="en-US" altLang="zh-CN" dirty="0">
                <a:ea typeface="微软雅黑" panose="020B0503020204020204" pitchFamily="34" charset="-122"/>
              </a:rPr>
              <a:t>RISC-V Edition.</a:t>
            </a:r>
            <a:endParaRPr lang="zh-CN" altLang="en-US"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normAutofit/>
          </a:bodyPr>
          <a:lstStyle/>
          <a:p>
            <a:r>
              <a:rPr lang="en-US" altLang="zh-CN" dirty="0" smtClean="0"/>
              <a:t>From CISC to RISC</a:t>
            </a:r>
            <a:endParaRPr lang="zh-CN" altLang="en-US" dirty="0" smtClean="0"/>
          </a:p>
        </p:txBody>
      </p:sp>
      <p:sp>
        <p:nvSpPr>
          <p:cNvPr id="67587" name="内容占位符 2"/>
          <p:cNvSpPr>
            <a:spLocks noGrp="1"/>
          </p:cNvSpPr>
          <p:nvPr>
            <p:ph idx="1"/>
          </p:nvPr>
        </p:nvSpPr>
        <p:spPr/>
        <p:txBody>
          <a:bodyPr/>
          <a:lstStyle/>
          <a:p>
            <a:r>
              <a:rPr lang="en-US" altLang="zh-CN" sz="2000" dirty="0" smtClean="0"/>
              <a:t>CISC</a:t>
            </a:r>
            <a:r>
              <a:rPr lang="zh-CN" altLang="en-US" sz="2000" dirty="0" smtClean="0"/>
              <a:t>指令系统主要存在以下几方面的问题：</a:t>
            </a:r>
          </a:p>
          <a:p>
            <a:pPr lvl="1"/>
            <a:r>
              <a:rPr lang="zh-CN" altLang="en-US" sz="1800" dirty="0" smtClean="0"/>
              <a:t>指令使用频度；</a:t>
            </a:r>
            <a:r>
              <a:rPr lang="en-US" altLang="zh-CN" sz="1800" dirty="0" smtClean="0"/>
              <a:t>CISC</a:t>
            </a:r>
            <a:r>
              <a:rPr lang="zh-CN" altLang="en-US" sz="1800" dirty="0" smtClean="0"/>
              <a:t>指令系统复杂</a:t>
            </a:r>
            <a:r>
              <a:rPr lang="en-US" altLang="zh-CN" sz="1800" dirty="0" smtClean="0"/>
              <a:t>-〉</a:t>
            </a:r>
            <a:r>
              <a:rPr lang="zh-CN" altLang="en-US" sz="1800" dirty="0" smtClean="0"/>
              <a:t>增加研制时间和成本，容易出错；</a:t>
            </a:r>
          </a:p>
          <a:p>
            <a:pPr lvl="1"/>
            <a:r>
              <a:rPr lang="en-US" altLang="zh-CN" sz="1800" dirty="0" smtClean="0"/>
              <a:t>VLSI</a:t>
            </a:r>
            <a:r>
              <a:rPr lang="zh-CN" altLang="en-US" sz="1800" dirty="0" smtClean="0"/>
              <a:t>设计困难，不利于单片集成；</a:t>
            </a:r>
          </a:p>
          <a:p>
            <a:pPr lvl="1"/>
            <a:r>
              <a:rPr lang="zh-CN" altLang="en-US" sz="1800" dirty="0" smtClean="0"/>
              <a:t>许多复杂指令操作复杂，运行速度慢；</a:t>
            </a:r>
          </a:p>
          <a:p>
            <a:pPr lvl="1"/>
            <a:r>
              <a:rPr lang="zh-CN" altLang="en-US" sz="1800" dirty="0" smtClean="0"/>
              <a:t>各条指令不规整，不利于先进计算机体系结构技术来提高系统的性能。</a:t>
            </a:r>
            <a:endParaRPr lang="en-US" altLang="zh-CN" sz="1800" dirty="0" smtClean="0"/>
          </a:p>
          <a:p>
            <a:r>
              <a:rPr lang="zh-CN" altLang="en-US" sz="2000" dirty="0" smtClean="0"/>
              <a:t>使用简单</a:t>
            </a:r>
            <a:r>
              <a:rPr lang="en-US" altLang="zh-CN" sz="2000" dirty="0" smtClean="0"/>
              <a:t>ISA</a:t>
            </a:r>
          </a:p>
          <a:p>
            <a:pPr lvl="1"/>
            <a:r>
              <a:rPr lang="zh-CN" altLang="en-US" sz="1800" dirty="0" smtClean="0"/>
              <a:t>指令像微指令那样简单</a:t>
            </a:r>
            <a:endParaRPr lang="en-US" altLang="zh-CN" sz="1800" dirty="0" smtClean="0"/>
          </a:p>
          <a:p>
            <a:pPr lvl="1"/>
            <a:r>
              <a:rPr lang="zh-CN" altLang="en-US" sz="1800" dirty="0" smtClean="0"/>
              <a:t>编译生成的指令仅是部分</a:t>
            </a:r>
            <a:r>
              <a:rPr lang="en-US" altLang="zh-CN" sz="1800" dirty="0" smtClean="0"/>
              <a:t>CISC</a:t>
            </a:r>
            <a:r>
              <a:rPr lang="zh-CN" altLang="en-US" sz="1800" dirty="0" smtClean="0"/>
              <a:t>指令</a:t>
            </a:r>
            <a:endParaRPr lang="en-US" altLang="zh-CN" sz="1800" dirty="0" smtClean="0"/>
          </a:p>
          <a:p>
            <a:pPr lvl="1"/>
            <a:r>
              <a:rPr lang="zh-CN" altLang="en-US" sz="1800" dirty="0" smtClean="0"/>
              <a:t>能够采用流水线方式实现</a:t>
            </a:r>
            <a:endParaRPr lang="en-US" altLang="zh-CN" sz="1800" dirty="0" smtClean="0"/>
          </a:p>
          <a:p>
            <a:r>
              <a:rPr lang="zh-CN" altLang="en-US" sz="2000" dirty="0" smtClean="0"/>
              <a:t>技术基础</a:t>
            </a:r>
            <a:endParaRPr lang="en-US" altLang="zh-CN" sz="2000" dirty="0" smtClean="0"/>
          </a:p>
          <a:p>
            <a:pPr lvl="1"/>
            <a:r>
              <a:rPr lang="zh-CN" altLang="en-US" sz="1800" dirty="0" smtClean="0"/>
              <a:t>使用指令</a:t>
            </a:r>
            <a:r>
              <a:rPr lang="en-US" altLang="zh-CN" sz="1800" dirty="0" smtClean="0"/>
              <a:t>Cache</a:t>
            </a:r>
          </a:p>
          <a:p>
            <a:pPr lvl="1"/>
            <a:r>
              <a:rPr lang="zh-CN" altLang="en-US" sz="1800" dirty="0" smtClean="0"/>
              <a:t>芯片集成度有很大提高：</a:t>
            </a:r>
            <a:r>
              <a:rPr lang="en-US" altLang="zh-CN" sz="1800" dirty="0" smtClean="0"/>
              <a:t>80</a:t>
            </a:r>
            <a:r>
              <a:rPr lang="zh-CN" altLang="en-US" sz="1800" dirty="0" smtClean="0"/>
              <a:t>年代初，单芯片已经可以集成</a:t>
            </a:r>
            <a:r>
              <a:rPr lang="en-US" altLang="zh-CN" sz="1800" dirty="0" smtClean="0"/>
              <a:t>32</a:t>
            </a:r>
            <a:r>
              <a:rPr lang="zh-CN" altLang="en-US" sz="1800" dirty="0" smtClean="0"/>
              <a:t>位数据通路</a:t>
            </a:r>
            <a:r>
              <a:rPr lang="en-US" altLang="zh-CN" sz="1800" dirty="0" smtClean="0"/>
              <a:t>+</a:t>
            </a:r>
            <a:r>
              <a:rPr lang="zh-CN" altLang="en-US" sz="1800" dirty="0" smtClean="0"/>
              <a:t>小规模</a:t>
            </a:r>
            <a:r>
              <a:rPr lang="en-US" altLang="zh-CN" sz="1800" dirty="0" smtClean="0"/>
              <a:t>cache</a:t>
            </a:r>
          </a:p>
          <a:p>
            <a:pPr lvl="1"/>
            <a:r>
              <a:rPr lang="en-US" altLang="zh-CN" sz="1800" dirty="0" err="1" smtClean="0"/>
              <a:t>Chaitin</a:t>
            </a:r>
            <a:r>
              <a:rPr lang="zh-CN" altLang="en-US" sz="1800" dirty="0" smtClean="0"/>
              <a:t>的寄存器分配方法有利于</a:t>
            </a:r>
            <a:r>
              <a:rPr lang="en-US" altLang="zh-CN" sz="1800" dirty="0" smtClean="0"/>
              <a:t>Load-store</a:t>
            </a:r>
            <a:r>
              <a:rPr lang="zh-CN" altLang="en-US" sz="1800" dirty="0" smtClean="0"/>
              <a:t>型</a:t>
            </a:r>
            <a:r>
              <a:rPr lang="en-US" altLang="zh-CN" sz="1800" dirty="0" smtClean="0"/>
              <a:t>ISA</a:t>
            </a:r>
          </a:p>
          <a:p>
            <a:pPr lvl="1"/>
            <a:endParaRPr lang="zh-CN" altLang="en-US" sz="1800" dirty="0" smtClean="0"/>
          </a:p>
        </p:txBody>
      </p:sp>
      <p:sp>
        <p:nvSpPr>
          <p:cNvPr id="67588" name="日期占位符 3"/>
          <p:cNvSpPr>
            <a:spLocks noGrp="1"/>
          </p:cNvSpPr>
          <p:nvPr>
            <p:ph type="dt" sz="half" idx="10"/>
          </p:nvPr>
        </p:nvSpPr>
        <p:spPr/>
        <p:txBody>
          <a:bodyPr/>
          <a:lstStyle/>
          <a:p>
            <a:fld id="{697FDCC5-1C38-4B75-B5D1-030E6B983721}" type="datetime1">
              <a:rPr lang="en-US" altLang="zh-CN" smtClean="0"/>
              <a:pPr/>
              <a:t>3/4/2019</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40</a:t>
            </a:fld>
            <a:endParaRPr lang="zh-CN" altLang="en-US"/>
          </a:p>
        </p:txBody>
      </p:sp>
      <p:sp>
        <p:nvSpPr>
          <p:cNvPr id="67589" name="矩形 4"/>
          <p:cNvSpPr>
            <a:spLocks noChangeArrowheads="1"/>
          </p:cNvSpPr>
          <p:nvPr/>
        </p:nvSpPr>
        <p:spPr bwMode="auto">
          <a:xfrm>
            <a:off x="468313" y="6021388"/>
            <a:ext cx="8496300" cy="460375"/>
          </a:xfrm>
          <a:prstGeom prst="rect">
            <a:avLst/>
          </a:prstGeom>
          <a:noFill/>
          <a:ln w="9525">
            <a:noFill/>
            <a:miter lim="800000"/>
            <a:headEnd/>
            <a:tailEnd/>
          </a:ln>
        </p:spPr>
        <p:txBody>
          <a:bodyPr>
            <a:spAutoFit/>
          </a:bodyPr>
          <a:lstStyle/>
          <a:p>
            <a:r>
              <a:rPr lang="en-US" altLang="zh-CN" sz="1200" dirty="0">
                <a:solidFill>
                  <a:srgbClr val="000000"/>
                </a:solidFill>
                <a:latin typeface="ArialMT"/>
                <a:ea typeface="微软雅黑" panose="020B0503020204020204" pitchFamily="34" charset="-122"/>
              </a:rPr>
              <a:t>*</a:t>
            </a:r>
            <a:r>
              <a:rPr lang="en-US" altLang="zh-CN" sz="1200" dirty="0" err="1">
                <a:solidFill>
                  <a:srgbClr val="000000"/>
                </a:solidFill>
                <a:latin typeface="ArialMT"/>
                <a:ea typeface="微软雅黑" panose="020B0503020204020204" pitchFamily="34" charset="-122"/>
              </a:rPr>
              <a:t>Chaitin</a:t>
            </a:r>
            <a:r>
              <a:rPr lang="en-US" altLang="zh-CN" sz="1200" dirty="0">
                <a:solidFill>
                  <a:srgbClr val="000000"/>
                </a:solidFill>
                <a:latin typeface="ArialMT"/>
                <a:ea typeface="微软雅黑" panose="020B0503020204020204" pitchFamily="34" charset="-122"/>
              </a:rPr>
              <a:t>, Gregory J., et al. "</a:t>
            </a:r>
            <a:r>
              <a:rPr lang="en-US" altLang="zh-CN" sz="1200" dirty="0">
                <a:solidFill>
                  <a:srgbClr val="0097A7"/>
                </a:solidFill>
                <a:latin typeface="ArialMT"/>
                <a:ea typeface="微软雅黑" panose="020B0503020204020204" pitchFamily="34" charset="-122"/>
              </a:rPr>
              <a:t>Register allocation via coloring</a:t>
            </a:r>
            <a:r>
              <a:rPr lang="en-US" altLang="zh-CN" sz="1200" dirty="0">
                <a:solidFill>
                  <a:srgbClr val="000000"/>
                </a:solidFill>
                <a:latin typeface="ArialMT"/>
                <a:ea typeface="微软雅黑" panose="020B0503020204020204" pitchFamily="34" charset="-122"/>
              </a:rPr>
              <a:t>." </a:t>
            </a:r>
            <a:r>
              <a:rPr lang="en-US" altLang="zh-CN" sz="1200" i="1" dirty="0">
                <a:solidFill>
                  <a:srgbClr val="000000"/>
                </a:solidFill>
                <a:latin typeface="Arial-ItalicMT"/>
                <a:ea typeface="微软雅黑" panose="020B0503020204020204" pitchFamily="34" charset="-122"/>
              </a:rPr>
              <a:t>Computer languages </a:t>
            </a:r>
            <a:r>
              <a:rPr lang="en-US" altLang="zh-CN" sz="1200" dirty="0">
                <a:solidFill>
                  <a:srgbClr val="000000"/>
                </a:solidFill>
                <a:latin typeface="ArialMT"/>
                <a:ea typeface="微软雅黑" panose="020B0503020204020204" pitchFamily="34" charset="-122"/>
              </a:rPr>
              <a:t>6.1 (1981), 47-57</a:t>
            </a:r>
            <a:r>
              <a:rPr lang="en-US" altLang="zh-CN" sz="1200" dirty="0">
                <a:ea typeface="微软雅黑" panose="020B0503020204020204" pitchFamily="34" charset="-122"/>
              </a:rPr>
              <a:t> </a:t>
            </a:r>
            <a:br>
              <a:rPr lang="en-US" altLang="zh-CN" sz="1200" dirty="0">
                <a:ea typeface="微软雅黑" panose="020B0503020204020204" pitchFamily="34" charset="-122"/>
              </a:rPr>
            </a:br>
            <a:endParaRPr lang="zh-CN" altLang="en-US" sz="12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en-US" altLang="zh-CN" dirty="0" smtClean="0"/>
              <a:t>CISC vs. RISC Today</a:t>
            </a:r>
            <a:endParaRPr lang="zh-CN" altLang="en-US" dirty="0" smtClean="0"/>
          </a:p>
        </p:txBody>
      </p:sp>
      <p:sp>
        <p:nvSpPr>
          <p:cNvPr id="68611" name="文本占位符 4"/>
          <p:cNvSpPr>
            <a:spLocks noGrp="1"/>
          </p:cNvSpPr>
          <p:nvPr>
            <p:ph type="body" idx="1"/>
          </p:nvPr>
        </p:nvSpPr>
        <p:spPr/>
        <p:txBody>
          <a:bodyPr/>
          <a:lstStyle/>
          <a:p>
            <a:r>
              <a:rPr lang="en-US" altLang="zh-CN" dirty="0" smtClean="0"/>
              <a:t>PC </a:t>
            </a:r>
            <a:r>
              <a:rPr lang="zh-CN" altLang="en-US" dirty="0" smtClean="0"/>
              <a:t>时代</a:t>
            </a:r>
          </a:p>
        </p:txBody>
      </p:sp>
      <p:sp>
        <p:nvSpPr>
          <p:cNvPr id="68612" name="内容占位符 5"/>
          <p:cNvSpPr>
            <a:spLocks noGrp="1"/>
          </p:cNvSpPr>
          <p:nvPr>
            <p:ph sz="half" idx="2"/>
          </p:nvPr>
        </p:nvSpPr>
        <p:spPr/>
        <p:txBody>
          <a:bodyPr>
            <a:normAutofit/>
          </a:bodyPr>
          <a:lstStyle/>
          <a:p>
            <a:r>
              <a:rPr lang="zh-CN" altLang="en-US" sz="2400" dirty="0" smtClean="0"/>
              <a:t>硬件将</a:t>
            </a:r>
            <a:r>
              <a:rPr lang="en-US" altLang="zh-CN" sz="2400" dirty="0" smtClean="0"/>
              <a:t>x86</a:t>
            </a:r>
            <a:r>
              <a:rPr lang="zh-CN" altLang="en-US" sz="2400" dirty="0" smtClean="0"/>
              <a:t>指令翻译位内部的</a:t>
            </a:r>
            <a:r>
              <a:rPr lang="en-US" altLang="zh-CN" sz="2400" dirty="0" smtClean="0"/>
              <a:t>RISC </a:t>
            </a:r>
            <a:r>
              <a:rPr lang="zh-CN" altLang="en-US" sz="2400" dirty="0" smtClean="0"/>
              <a:t>指令</a:t>
            </a:r>
            <a:endParaRPr lang="en-US" altLang="zh-CN" sz="2400" dirty="0" smtClean="0"/>
          </a:p>
          <a:p>
            <a:r>
              <a:rPr lang="zh-CN" altLang="en-US" sz="2400" dirty="0" smtClean="0"/>
              <a:t>在</a:t>
            </a:r>
            <a:r>
              <a:rPr lang="en-US" altLang="zh-CN" sz="2400" dirty="0" smtClean="0"/>
              <a:t>MPU</a:t>
            </a:r>
            <a:r>
              <a:rPr lang="zh-CN" altLang="en-US" sz="2400" dirty="0" smtClean="0"/>
              <a:t>内部使用</a:t>
            </a:r>
            <a:r>
              <a:rPr lang="en-US" altLang="zh-CN" sz="2400" dirty="0" smtClean="0"/>
              <a:t>RISC</a:t>
            </a:r>
            <a:r>
              <a:rPr lang="zh-CN" altLang="en-US" sz="2400" dirty="0" smtClean="0"/>
              <a:t>技术</a:t>
            </a:r>
            <a:endParaRPr lang="en-US" altLang="zh-CN" sz="2400" dirty="0" smtClean="0"/>
          </a:p>
          <a:p>
            <a:r>
              <a:rPr lang="en-US" altLang="zh-CN" sz="2400" dirty="0" smtClean="0">
                <a:solidFill>
                  <a:schemeClr val="tx2">
                    <a:lumMod val="60000"/>
                    <a:lumOff val="40000"/>
                  </a:schemeClr>
                </a:solidFill>
              </a:rPr>
              <a:t>x86 ISA</a:t>
            </a:r>
            <a:r>
              <a:rPr lang="zh-CN" altLang="en-US" sz="2400" dirty="0" smtClean="0">
                <a:solidFill>
                  <a:schemeClr val="tx2">
                    <a:lumMod val="60000"/>
                    <a:lumOff val="40000"/>
                  </a:schemeClr>
                </a:solidFill>
              </a:rPr>
              <a:t>在桌面和服务器市场占主导地位</a:t>
            </a:r>
            <a:endParaRPr lang="en-US" altLang="zh-CN" sz="2400" dirty="0" smtClean="0">
              <a:solidFill>
                <a:schemeClr val="tx2">
                  <a:lumMod val="60000"/>
                  <a:lumOff val="40000"/>
                </a:schemeClr>
              </a:solidFill>
            </a:endParaRPr>
          </a:p>
          <a:p>
            <a:r>
              <a:rPr lang="en-US" altLang="zh-CN" sz="2400" dirty="0" smtClean="0"/>
              <a:t>&gt;350M / year </a:t>
            </a:r>
          </a:p>
        </p:txBody>
      </p:sp>
      <p:sp>
        <p:nvSpPr>
          <p:cNvPr id="68613" name="文本占位符 6"/>
          <p:cNvSpPr>
            <a:spLocks noGrp="1"/>
          </p:cNvSpPr>
          <p:nvPr>
            <p:ph type="body" sz="quarter" idx="3"/>
          </p:nvPr>
        </p:nvSpPr>
        <p:spPr/>
        <p:txBody>
          <a:bodyPr>
            <a:normAutofit/>
          </a:bodyPr>
          <a:lstStyle/>
          <a:p>
            <a:r>
              <a:rPr lang="zh-CN" altLang="en-US" dirty="0" smtClean="0"/>
              <a:t>后</a:t>
            </a:r>
            <a:r>
              <a:rPr lang="en-US" altLang="zh-CN" dirty="0" smtClean="0"/>
              <a:t>PC</a:t>
            </a:r>
            <a:r>
              <a:rPr lang="zh-CN" altLang="en-US" dirty="0" smtClean="0"/>
              <a:t>时代</a:t>
            </a:r>
            <a:r>
              <a:rPr lang="en-US" altLang="zh-CN" dirty="0" smtClean="0"/>
              <a:t>: Client/Cloud</a:t>
            </a:r>
            <a:endParaRPr lang="en-US" dirty="0"/>
          </a:p>
        </p:txBody>
      </p:sp>
      <p:sp>
        <p:nvSpPr>
          <p:cNvPr id="68614" name="内容占位符 7"/>
          <p:cNvSpPr>
            <a:spLocks noGrp="1"/>
          </p:cNvSpPr>
          <p:nvPr>
            <p:ph sz="quarter" idx="4"/>
          </p:nvPr>
        </p:nvSpPr>
        <p:spPr/>
        <p:txBody>
          <a:bodyPr>
            <a:normAutofit fontScale="92500"/>
          </a:bodyPr>
          <a:lstStyle/>
          <a:p>
            <a:r>
              <a:rPr lang="en-US" altLang="zh-CN" sz="2400" dirty="0" err="1" smtClean="0"/>
              <a:t>SoC</a:t>
            </a:r>
            <a:r>
              <a:rPr lang="zh-CN" altLang="en-US" sz="2400" dirty="0" smtClean="0"/>
              <a:t>中的处理器核</a:t>
            </a:r>
            <a:r>
              <a:rPr lang="en-US" altLang="zh-CN" sz="2400" dirty="0" smtClean="0"/>
              <a:t> vs. MPU</a:t>
            </a:r>
          </a:p>
          <a:p>
            <a:r>
              <a:rPr lang="zh-CN" altLang="en-US" sz="2400" dirty="0" smtClean="0"/>
              <a:t>芯片面积、能耗和性能同样重要</a:t>
            </a:r>
            <a:endParaRPr lang="en-US" altLang="zh-CN" sz="2400" dirty="0" smtClean="0"/>
          </a:p>
          <a:p>
            <a:r>
              <a:rPr lang="en-US" altLang="zh-CN" sz="2400" dirty="0" smtClean="0">
                <a:solidFill>
                  <a:schemeClr val="tx2">
                    <a:lumMod val="60000"/>
                    <a:lumOff val="40000"/>
                  </a:schemeClr>
                </a:solidFill>
              </a:rPr>
              <a:t>99%</a:t>
            </a:r>
            <a:r>
              <a:rPr lang="zh-CN" altLang="en-US" sz="2400" dirty="0" smtClean="0">
                <a:solidFill>
                  <a:schemeClr val="tx2">
                    <a:lumMod val="60000"/>
                    <a:lumOff val="40000"/>
                  </a:schemeClr>
                </a:solidFill>
              </a:rPr>
              <a:t>的处理器是</a:t>
            </a:r>
            <a:r>
              <a:rPr lang="en-US" altLang="zh-CN" sz="2400" dirty="0" smtClean="0">
                <a:solidFill>
                  <a:schemeClr val="tx2">
                    <a:lumMod val="60000"/>
                    <a:lumOff val="40000"/>
                  </a:schemeClr>
                </a:solidFill>
              </a:rPr>
              <a:t>RISC</a:t>
            </a:r>
          </a:p>
          <a:p>
            <a:r>
              <a:rPr lang="en-US" altLang="zh-CN" sz="2400" dirty="0" smtClean="0"/>
              <a:t>&gt;20B total/year  in 2017</a:t>
            </a:r>
          </a:p>
          <a:p>
            <a:pPr lvl="1"/>
            <a:r>
              <a:rPr lang="en-US" altLang="zh-CN" sz="2000" dirty="0" smtClean="0"/>
              <a:t>x86</a:t>
            </a:r>
            <a:r>
              <a:rPr lang="zh-CN" altLang="en-US" sz="2000" dirty="0" smtClean="0"/>
              <a:t>在</a:t>
            </a:r>
            <a:r>
              <a:rPr lang="en-US" altLang="zh-CN" sz="2000" dirty="0" smtClean="0"/>
              <a:t>2011</a:t>
            </a:r>
            <a:r>
              <a:rPr lang="zh-CN" altLang="en-US" sz="2000" dirty="0" smtClean="0"/>
              <a:t>年达到顶峰，现在每年下降</a:t>
            </a:r>
            <a:r>
              <a:rPr lang="en-US" altLang="zh-CN" sz="2000" dirty="0" smtClean="0"/>
              <a:t>~8%</a:t>
            </a:r>
            <a:r>
              <a:rPr lang="zh-CN" altLang="en-US" sz="2000" dirty="0" smtClean="0"/>
              <a:t>，</a:t>
            </a:r>
            <a:endParaRPr lang="en-US" altLang="zh-CN" sz="2000" dirty="0" smtClean="0"/>
          </a:p>
          <a:p>
            <a:pPr lvl="1"/>
            <a:r>
              <a:rPr lang="en-US" altLang="zh-CN" sz="2000" dirty="0" smtClean="0"/>
              <a:t>x86</a:t>
            </a:r>
            <a:r>
              <a:rPr lang="zh-CN" altLang="en-US" sz="2000" dirty="0" smtClean="0"/>
              <a:t>服务器</a:t>
            </a:r>
            <a:r>
              <a:rPr lang="en-US" altLang="zh-CN" sz="2000" dirty="0" smtClean="0"/>
              <a:t>=&gt;Cloud ~10M servers</a:t>
            </a:r>
          </a:p>
          <a:p>
            <a:pPr lvl="1"/>
            <a:r>
              <a:rPr lang="en-US" altLang="zh-CN" sz="2000" dirty="0" smtClean="0"/>
              <a:t>Total (0.05% of 20B)</a:t>
            </a:r>
          </a:p>
          <a:p>
            <a:endParaRPr lang="en-US" altLang="zh-CN" sz="2400" dirty="0" smtClean="0"/>
          </a:p>
        </p:txBody>
      </p:sp>
      <p:sp>
        <p:nvSpPr>
          <p:cNvPr id="68615" name="日期占位符 3"/>
          <p:cNvSpPr>
            <a:spLocks noGrp="1"/>
          </p:cNvSpPr>
          <p:nvPr>
            <p:ph type="dt" sz="half" idx="10"/>
          </p:nvPr>
        </p:nvSpPr>
        <p:spPr/>
        <p:txBody>
          <a:bodyPr/>
          <a:lstStyle/>
          <a:p>
            <a:fld id="{52B20432-D49B-4FD0-B7CD-1E1A1A51F806}" type="datetime1">
              <a:rPr lang="en-US" altLang="zh-CN" smtClean="0"/>
              <a:pPr/>
              <a:t>3/4/2019</a:t>
            </a:fld>
            <a:endParaRPr lang="en-US" altLang="zh-CN" dirty="0" smtClean="0"/>
          </a:p>
        </p:txBody>
      </p:sp>
      <p:sp>
        <p:nvSpPr>
          <p:cNvPr id="14" name="灯片编号占位符 13"/>
          <p:cNvSpPr>
            <a:spLocks noGrp="1"/>
          </p:cNvSpPr>
          <p:nvPr>
            <p:ph type="sldNum" sz="quarter" idx="12"/>
          </p:nvPr>
        </p:nvSpPr>
        <p:spPr/>
        <p:txBody>
          <a:bodyPr/>
          <a:lstStyle/>
          <a:p>
            <a:fld id="{AED5D66C-A23C-468B-97F8-E3C1E9B7A9A0}" type="slidenum">
              <a:rPr lang="en-US" altLang="zh-CN" smtClean="0"/>
              <a:pPr/>
              <a:t>41</a:t>
            </a:fld>
            <a:endParaRPr lang="en-US" altLang="zh-CN"/>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7"/>
          <p:cNvSpPr>
            <a:spLocks noGrp="1"/>
          </p:cNvSpPr>
          <p:nvPr>
            <p:ph type="title"/>
          </p:nvPr>
        </p:nvSpPr>
        <p:spPr/>
        <p:txBody>
          <a:bodyPr/>
          <a:lstStyle/>
          <a:p>
            <a:r>
              <a:rPr lang="en-US" altLang="zh-CN" sz="2800" smtClean="0"/>
              <a:t>VLIW: Very Long Instruction Word</a:t>
            </a:r>
            <a:endParaRPr lang="zh-CN" altLang="en-US" sz="2800" smtClean="0"/>
          </a:p>
        </p:txBody>
      </p:sp>
      <p:sp>
        <p:nvSpPr>
          <p:cNvPr id="69636" name="日期占位符 6"/>
          <p:cNvSpPr>
            <a:spLocks noGrp="1"/>
          </p:cNvSpPr>
          <p:nvPr>
            <p:ph type="dt" sz="half" idx="10"/>
          </p:nvPr>
        </p:nvSpPr>
        <p:spPr>
          <a:noFill/>
          <a:ln>
            <a:headEnd/>
            <a:tailEnd/>
          </a:ln>
        </p:spPr>
        <p:txBody>
          <a:bodyPr>
            <a:prstTxWarp prst="textNoShape">
              <a:avLst/>
            </a:prstTxWarp>
          </a:bodyPr>
          <a:lstStyle/>
          <a:p>
            <a:fld id="{B6CF6BFC-C3C9-4D99-AC38-9A476C83662E}" type="datetime1">
              <a:rPr lang="en-US" altLang="zh-CN" smtClean="0"/>
              <a:pPr/>
              <a:t>3/4/2019</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42</a:t>
            </a:fld>
            <a:endParaRPr lang="zh-CN" altLang="en-US"/>
          </a:p>
        </p:txBody>
      </p:sp>
      <p:sp>
        <p:nvSpPr>
          <p:cNvPr id="69635" name="内容占位符 8"/>
          <p:cNvSpPr>
            <a:spLocks noGrp="1"/>
          </p:cNvSpPr>
          <p:nvPr>
            <p:ph idx="4294967295"/>
          </p:nvPr>
        </p:nvSpPr>
        <p:spPr>
          <a:xfrm>
            <a:off x="832022" y="3622063"/>
            <a:ext cx="7467600" cy="2416175"/>
          </a:xfrm>
        </p:spPr>
        <p:txBody>
          <a:bodyPr/>
          <a:lstStyle/>
          <a:p>
            <a:r>
              <a:rPr lang="zh-CN" altLang="en-US" sz="2000" dirty="0" smtClean="0"/>
              <a:t>一条指令中包含多个操作</a:t>
            </a:r>
            <a:endParaRPr lang="en-US" altLang="zh-CN" sz="2000" dirty="0" smtClean="0"/>
          </a:p>
          <a:p>
            <a:r>
              <a:rPr lang="zh-CN" altLang="en-US" sz="2000" dirty="0" smtClean="0"/>
              <a:t>每个指令槽表示固定的功能</a:t>
            </a:r>
            <a:endParaRPr lang="en-US" altLang="zh-CN" sz="2000" dirty="0" smtClean="0"/>
          </a:p>
          <a:p>
            <a:r>
              <a:rPr lang="zh-CN" altLang="en-US" sz="2000" dirty="0" smtClean="0"/>
              <a:t>指定了恒定的操作延时</a:t>
            </a:r>
            <a:endParaRPr lang="en-US" altLang="zh-CN" sz="2000" dirty="0" smtClean="0"/>
          </a:p>
          <a:p>
            <a:r>
              <a:rPr lang="zh-CN" altLang="en-US" sz="2000" dirty="0" smtClean="0"/>
              <a:t>体系结构必须保证</a:t>
            </a:r>
            <a:endParaRPr lang="en-US" altLang="zh-CN" sz="2000" dirty="0" smtClean="0"/>
          </a:p>
          <a:p>
            <a:pPr lvl="1"/>
            <a:r>
              <a:rPr lang="zh-CN" altLang="en-US" sz="1800" dirty="0" smtClean="0"/>
              <a:t>指令中的操作是并行的 </a:t>
            </a:r>
            <a:r>
              <a:rPr lang="en-US" altLang="zh-CN" sz="1800" dirty="0" smtClean="0"/>
              <a:t>=&gt; no cross-operation RAW check</a:t>
            </a:r>
          </a:p>
          <a:p>
            <a:pPr lvl="1"/>
            <a:r>
              <a:rPr lang="zh-CN" altLang="en-US" sz="1800" dirty="0" smtClean="0"/>
              <a:t>数据未准备好不使用数据 </a:t>
            </a:r>
            <a:r>
              <a:rPr lang="en-US" altLang="zh-CN" sz="1800" dirty="0" smtClean="0"/>
              <a:t>=&gt; no data interlocks</a:t>
            </a:r>
            <a:endParaRPr lang="zh-CN" altLang="en-US" sz="1800" dirty="0" smtClean="0"/>
          </a:p>
        </p:txBody>
      </p:sp>
      <p:pic>
        <p:nvPicPr>
          <p:cNvPr id="69637" name="图片 9"/>
          <p:cNvPicPr>
            <a:picLocks noChangeAspect="1"/>
          </p:cNvPicPr>
          <p:nvPr/>
        </p:nvPicPr>
        <p:blipFill>
          <a:blip r:embed="rId2"/>
          <a:srcRect/>
          <a:stretch>
            <a:fillRect/>
          </a:stretch>
        </p:blipFill>
        <p:spPr bwMode="auto">
          <a:xfrm>
            <a:off x="1112838" y="1085850"/>
            <a:ext cx="6610350" cy="2352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normAutofit/>
          </a:bodyPr>
          <a:lstStyle/>
          <a:p>
            <a:r>
              <a:rPr lang="en-US" altLang="zh-CN" sz="2800" dirty="0" smtClean="0"/>
              <a:t>From RISC to Intel/HP Itanium</a:t>
            </a:r>
            <a:r>
              <a:rPr lang="zh-CN" altLang="en-US" sz="2800" dirty="0" smtClean="0"/>
              <a:t>，</a:t>
            </a:r>
            <a:r>
              <a:rPr lang="en-US" altLang="zh-CN" sz="2800" dirty="0" smtClean="0"/>
              <a:t>EPIC</a:t>
            </a:r>
            <a:r>
              <a:rPr lang="zh-CN" altLang="en-US" sz="2800" dirty="0" smtClean="0"/>
              <a:t> </a:t>
            </a:r>
            <a:r>
              <a:rPr lang="en-US" altLang="zh-CN" sz="2800" dirty="0" smtClean="0"/>
              <a:t>IA-64</a:t>
            </a:r>
            <a:endParaRPr lang="zh-CN" altLang="en-US" sz="2800" dirty="0" smtClean="0"/>
          </a:p>
        </p:txBody>
      </p:sp>
      <p:sp>
        <p:nvSpPr>
          <p:cNvPr id="70659" name="内容占位符 2"/>
          <p:cNvSpPr>
            <a:spLocks noGrp="1"/>
          </p:cNvSpPr>
          <p:nvPr>
            <p:ph idx="1"/>
          </p:nvPr>
        </p:nvSpPr>
        <p:spPr/>
        <p:txBody>
          <a:bodyPr>
            <a:normAutofit fontScale="85000" lnSpcReduction="20000"/>
          </a:bodyPr>
          <a:lstStyle/>
          <a:p>
            <a:pPr>
              <a:lnSpc>
                <a:spcPct val="120000"/>
              </a:lnSpc>
            </a:pPr>
            <a:r>
              <a:rPr lang="en-US" altLang="zh-CN" dirty="0" smtClean="0"/>
              <a:t>EPIC </a:t>
            </a:r>
            <a:r>
              <a:rPr lang="zh-CN" altLang="en-US" dirty="0" smtClean="0"/>
              <a:t>是</a:t>
            </a:r>
            <a:r>
              <a:rPr lang="en-US" altLang="zh-CN" dirty="0" smtClean="0"/>
              <a:t>Intel</a:t>
            </a:r>
            <a:r>
              <a:rPr lang="zh-CN" altLang="en-US" dirty="0" smtClean="0"/>
              <a:t>为他们的</a:t>
            </a:r>
            <a:r>
              <a:rPr lang="en-US" altLang="zh-CN" dirty="0" smtClean="0"/>
              <a:t>VLIW</a:t>
            </a:r>
            <a:r>
              <a:rPr lang="zh-CN" altLang="en-US" dirty="0" smtClean="0"/>
              <a:t>结构的命名</a:t>
            </a:r>
            <a:endParaRPr lang="en-US" altLang="zh-CN" dirty="0" smtClean="0"/>
          </a:p>
          <a:p>
            <a:pPr lvl="1">
              <a:lnSpc>
                <a:spcPct val="120000"/>
              </a:lnSpc>
            </a:pPr>
            <a:r>
              <a:rPr lang="en-US" altLang="zh-CN" dirty="0" smtClean="0">
                <a:solidFill>
                  <a:schemeClr val="tx2">
                    <a:lumMod val="60000"/>
                    <a:lumOff val="40000"/>
                  </a:schemeClr>
                </a:solidFill>
              </a:rPr>
              <a:t>E</a:t>
            </a:r>
            <a:r>
              <a:rPr lang="en-US" altLang="zh-CN" dirty="0" smtClean="0"/>
              <a:t>xplicitly </a:t>
            </a:r>
            <a:r>
              <a:rPr lang="en-US" altLang="zh-CN" dirty="0" smtClean="0">
                <a:solidFill>
                  <a:schemeClr val="tx2">
                    <a:lumMod val="60000"/>
                    <a:lumOff val="40000"/>
                  </a:schemeClr>
                </a:solidFill>
              </a:rPr>
              <a:t>P</a:t>
            </a:r>
            <a:r>
              <a:rPr lang="en-US" altLang="zh-CN" dirty="0" smtClean="0"/>
              <a:t>arallel </a:t>
            </a:r>
            <a:r>
              <a:rPr lang="en-US" altLang="zh-CN" dirty="0" smtClean="0">
                <a:solidFill>
                  <a:schemeClr val="tx2">
                    <a:lumMod val="60000"/>
                    <a:lumOff val="40000"/>
                  </a:schemeClr>
                </a:solidFill>
              </a:rPr>
              <a:t>I</a:t>
            </a:r>
            <a:r>
              <a:rPr lang="en-US" altLang="zh-CN" dirty="0" smtClean="0"/>
              <a:t>nstruction </a:t>
            </a:r>
            <a:r>
              <a:rPr lang="en-US" altLang="zh-CN" dirty="0" smtClean="0">
                <a:solidFill>
                  <a:schemeClr val="tx2">
                    <a:lumMod val="60000"/>
                    <a:lumOff val="40000"/>
                  </a:schemeClr>
                </a:solidFill>
              </a:rPr>
              <a:t>C</a:t>
            </a:r>
            <a:r>
              <a:rPr lang="en-US" altLang="zh-CN" dirty="0" smtClean="0"/>
              <a:t>omputing</a:t>
            </a:r>
          </a:p>
          <a:p>
            <a:pPr lvl="1">
              <a:lnSpc>
                <a:spcPct val="120000"/>
              </a:lnSpc>
            </a:pPr>
            <a:r>
              <a:rPr lang="zh-CN" altLang="en-US" dirty="0" smtClean="0"/>
              <a:t>二进制 目标码兼容的 </a:t>
            </a:r>
            <a:r>
              <a:rPr lang="en-US" altLang="zh-CN" dirty="0" smtClean="0"/>
              <a:t>VLIW</a:t>
            </a:r>
          </a:p>
          <a:p>
            <a:pPr lvl="1">
              <a:lnSpc>
                <a:spcPct val="120000"/>
              </a:lnSpc>
            </a:pPr>
            <a:r>
              <a:rPr lang="zh-CN" altLang="en-US" dirty="0" smtClean="0"/>
              <a:t>从</a:t>
            </a:r>
            <a:r>
              <a:rPr lang="en-US" altLang="zh-CN" dirty="0" smtClean="0"/>
              <a:t>1994</a:t>
            </a:r>
            <a:r>
              <a:rPr lang="zh-CN" altLang="en-US" dirty="0" smtClean="0"/>
              <a:t>年与</a:t>
            </a:r>
            <a:r>
              <a:rPr lang="en-US" altLang="zh-CN" dirty="0" smtClean="0"/>
              <a:t>HP</a:t>
            </a:r>
            <a:r>
              <a:rPr lang="zh-CN" altLang="en-US" dirty="0" smtClean="0"/>
              <a:t>合作开发</a:t>
            </a:r>
            <a:endParaRPr lang="en-US" altLang="zh-CN" dirty="0" smtClean="0"/>
          </a:p>
          <a:p>
            <a:pPr>
              <a:lnSpc>
                <a:spcPct val="120000"/>
              </a:lnSpc>
            </a:pPr>
            <a:r>
              <a:rPr lang="en-US" altLang="zh-CN" dirty="0" smtClean="0"/>
              <a:t>EPIC IA-64 </a:t>
            </a:r>
            <a:r>
              <a:rPr lang="zh-CN" altLang="en-US" dirty="0" smtClean="0"/>
              <a:t>是 </a:t>
            </a:r>
            <a:r>
              <a:rPr lang="en-US" altLang="zh-CN" dirty="0" smtClean="0"/>
              <a:t>Intel 32</a:t>
            </a:r>
            <a:r>
              <a:rPr lang="zh-CN" altLang="en-US" dirty="0" smtClean="0"/>
              <a:t>位</a:t>
            </a:r>
            <a:r>
              <a:rPr lang="en-US" altLang="zh-CN" dirty="0" smtClean="0"/>
              <a:t>x86</a:t>
            </a:r>
            <a:r>
              <a:rPr lang="zh-CN" altLang="en-US" dirty="0" smtClean="0"/>
              <a:t>的后继（</a:t>
            </a:r>
            <a:r>
              <a:rPr lang="en-US" altLang="zh-CN" dirty="0" smtClean="0"/>
              <a:t>64</a:t>
            </a:r>
            <a:r>
              <a:rPr lang="zh-CN" altLang="en-US" dirty="0" smtClean="0"/>
              <a:t>位</a:t>
            </a:r>
            <a:r>
              <a:rPr lang="en-US" altLang="zh-CN" dirty="0" smtClean="0"/>
              <a:t>ISA</a:t>
            </a:r>
            <a:r>
              <a:rPr lang="zh-CN" altLang="en-US" dirty="0" smtClean="0"/>
              <a:t>）</a:t>
            </a:r>
            <a:endParaRPr lang="en-US" altLang="zh-CN" dirty="0" smtClean="0"/>
          </a:p>
          <a:p>
            <a:pPr lvl="1">
              <a:lnSpc>
                <a:spcPct val="120000"/>
              </a:lnSpc>
            </a:pPr>
            <a:r>
              <a:rPr lang="en-US" altLang="zh-CN" dirty="0" smtClean="0"/>
              <a:t>IA-64= Intel Architecture 64-bit</a:t>
            </a:r>
          </a:p>
          <a:p>
            <a:pPr lvl="1">
              <a:lnSpc>
                <a:spcPct val="120000"/>
              </a:lnSpc>
            </a:pPr>
            <a:r>
              <a:rPr lang="en-US" altLang="zh-CN" dirty="0" smtClean="0"/>
              <a:t>AMD </a:t>
            </a:r>
            <a:r>
              <a:rPr lang="zh-CN" altLang="en-US" dirty="0" smtClean="0"/>
              <a:t>有自己的</a:t>
            </a:r>
            <a:r>
              <a:rPr lang="en-US" altLang="zh-CN" dirty="0" smtClean="0"/>
              <a:t>AMD64 </a:t>
            </a:r>
            <a:r>
              <a:rPr lang="zh-CN" altLang="en-US" dirty="0" smtClean="0"/>
              <a:t>技术</a:t>
            </a:r>
            <a:r>
              <a:rPr lang="en-US" altLang="zh-CN" dirty="0" smtClean="0"/>
              <a:t>,2003</a:t>
            </a:r>
            <a:r>
              <a:rPr lang="zh-CN" altLang="en-US" dirty="0" smtClean="0"/>
              <a:t>年推出业界首款</a:t>
            </a:r>
            <a:r>
              <a:rPr lang="en-US" altLang="zh-CN" dirty="0" smtClean="0"/>
              <a:t>64</a:t>
            </a:r>
            <a:r>
              <a:rPr lang="zh-CN" altLang="en-US" dirty="0" smtClean="0"/>
              <a:t>位处理器</a:t>
            </a:r>
            <a:endParaRPr lang="en-US" altLang="zh-CN" dirty="0" smtClean="0"/>
          </a:p>
          <a:p>
            <a:pPr lvl="1">
              <a:lnSpc>
                <a:spcPct val="120000"/>
              </a:lnSpc>
            </a:pPr>
            <a:r>
              <a:rPr lang="zh-CN" altLang="en-US" dirty="0" smtClean="0"/>
              <a:t>第一款</a:t>
            </a:r>
            <a:r>
              <a:rPr lang="en-US" altLang="zh-CN" dirty="0" smtClean="0"/>
              <a:t>Itanium 2002</a:t>
            </a:r>
            <a:r>
              <a:rPr lang="zh-CN" altLang="en-US" dirty="0" smtClean="0"/>
              <a:t>年推出，不兼容</a:t>
            </a:r>
            <a:r>
              <a:rPr lang="en-US" altLang="zh-CN" dirty="0" smtClean="0"/>
              <a:t>IA-32</a:t>
            </a:r>
          </a:p>
          <a:p>
            <a:pPr lvl="1">
              <a:lnSpc>
                <a:spcPct val="120000"/>
              </a:lnSpc>
            </a:pPr>
            <a:r>
              <a:rPr lang="zh-CN" altLang="en-US" dirty="0" smtClean="0"/>
              <a:t>很多公司放弃</a:t>
            </a:r>
            <a:r>
              <a:rPr lang="en-US" altLang="zh-CN" dirty="0" smtClean="0"/>
              <a:t>RISC</a:t>
            </a:r>
            <a:r>
              <a:rPr lang="zh-CN" altLang="en-US" dirty="0" smtClean="0"/>
              <a:t>转而选择</a:t>
            </a:r>
            <a:r>
              <a:rPr lang="en-US" altLang="zh-CN" dirty="0" smtClean="0"/>
              <a:t>Itanium</a:t>
            </a:r>
            <a:r>
              <a:rPr lang="zh-CN" altLang="en-US" dirty="0" smtClean="0"/>
              <a:t>，因为他们普遍认为这是必然的（</a:t>
            </a:r>
            <a:r>
              <a:rPr lang="en-US" altLang="zh-CN" dirty="0" smtClean="0"/>
              <a:t>Microsoft, SGI, Hitachi,…</a:t>
            </a:r>
            <a:endParaRPr lang="zh-CN" altLang="en-US" dirty="0" smtClean="0"/>
          </a:p>
        </p:txBody>
      </p:sp>
      <p:sp>
        <p:nvSpPr>
          <p:cNvPr id="70660" name="日期占位符 3"/>
          <p:cNvSpPr>
            <a:spLocks noGrp="1"/>
          </p:cNvSpPr>
          <p:nvPr>
            <p:ph type="dt" sz="half" idx="10"/>
          </p:nvPr>
        </p:nvSpPr>
        <p:spPr/>
        <p:txBody>
          <a:bodyPr/>
          <a:lstStyle/>
          <a:p>
            <a:fld id="{63580BA3-6313-4CEC-A63C-01FD5EC11FBE}"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43</a:t>
            </a:fld>
            <a:endParaRPr lang="zh-CN" alt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en-US" altLang="zh-CN" smtClean="0"/>
              <a:t>VLIW</a:t>
            </a:r>
            <a:r>
              <a:rPr lang="zh-CN" altLang="en-US" smtClean="0"/>
              <a:t>的问题及</a:t>
            </a:r>
            <a:r>
              <a:rPr lang="en-US" altLang="zh-CN" smtClean="0"/>
              <a:t>EPIC</a:t>
            </a:r>
            <a:r>
              <a:rPr lang="zh-CN" altLang="en-US" smtClean="0"/>
              <a:t>的失败</a:t>
            </a:r>
          </a:p>
        </p:txBody>
      </p:sp>
      <p:sp>
        <p:nvSpPr>
          <p:cNvPr id="71683" name="内容占位符 2"/>
          <p:cNvSpPr>
            <a:spLocks noGrp="1"/>
          </p:cNvSpPr>
          <p:nvPr>
            <p:ph idx="1"/>
          </p:nvPr>
        </p:nvSpPr>
        <p:spPr/>
        <p:txBody>
          <a:bodyPr>
            <a:normAutofit fontScale="85000" lnSpcReduction="10000"/>
          </a:bodyPr>
          <a:lstStyle/>
          <a:p>
            <a:pPr>
              <a:lnSpc>
                <a:spcPct val="120000"/>
              </a:lnSpc>
            </a:pPr>
            <a:r>
              <a:rPr lang="zh-CN" altLang="en-US" b="0" dirty="0" smtClean="0"/>
              <a:t>编译器无法处理整型类代码</a:t>
            </a:r>
            <a:r>
              <a:rPr lang="en-US" altLang="zh-CN" b="0" dirty="0" smtClean="0"/>
              <a:t>(</a:t>
            </a:r>
            <a:r>
              <a:rPr lang="zh-CN" altLang="en-US" b="0" dirty="0" smtClean="0"/>
              <a:t>指针</a:t>
            </a:r>
            <a:r>
              <a:rPr lang="en-US" altLang="zh-CN" b="0" dirty="0" smtClean="0"/>
              <a:t>)</a:t>
            </a:r>
            <a:r>
              <a:rPr lang="zh-CN" altLang="en-US" b="0" dirty="0" smtClean="0"/>
              <a:t>中的复杂依赖项</a:t>
            </a:r>
            <a:endParaRPr lang="en-US" altLang="zh-CN" b="0" dirty="0" smtClean="0"/>
          </a:p>
          <a:p>
            <a:pPr>
              <a:lnSpc>
                <a:spcPct val="120000"/>
              </a:lnSpc>
            </a:pPr>
            <a:r>
              <a:rPr lang="zh-CN" altLang="en-US" b="0" dirty="0" smtClean="0"/>
              <a:t>代码量膨胀</a:t>
            </a:r>
            <a:endParaRPr lang="en-US" altLang="zh-CN" b="0" dirty="0" smtClean="0"/>
          </a:p>
          <a:p>
            <a:pPr>
              <a:lnSpc>
                <a:spcPct val="120000"/>
              </a:lnSpc>
            </a:pPr>
            <a:r>
              <a:rPr lang="zh-CN" altLang="en-US" dirty="0" smtClean="0"/>
              <a:t>不可预知的分支</a:t>
            </a:r>
            <a:endParaRPr lang="en-US" altLang="zh-CN" dirty="0" smtClean="0"/>
          </a:p>
          <a:p>
            <a:pPr>
              <a:lnSpc>
                <a:spcPct val="120000"/>
              </a:lnSpc>
            </a:pPr>
            <a:r>
              <a:rPr lang="zh-CN" altLang="en-US" dirty="0" smtClean="0"/>
              <a:t>可变的存储访问延迟（不可预知的</a:t>
            </a:r>
            <a:r>
              <a:rPr lang="en-US" altLang="zh-CN" dirty="0" smtClean="0"/>
              <a:t>cache</a:t>
            </a:r>
            <a:r>
              <a:rPr lang="zh-CN" altLang="en-US" dirty="0" smtClean="0"/>
              <a:t>失效）</a:t>
            </a:r>
            <a:endParaRPr lang="en-US" altLang="zh-CN" dirty="0" smtClean="0"/>
          </a:p>
          <a:p>
            <a:pPr lvl="1">
              <a:lnSpc>
                <a:spcPct val="120000"/>
              </a:lnSpc>
            </a:pPr>
            <a:r>
              <a:rPr lang="zh-CN" altLang="en-US" dirty="0" smtClean="0"/>
              <a:t>乱序执行技术可处理</a:t>
            </a:r>
            <a:r>
              <a:rPr lang="en-US" altLang="zh-CN" dirty="0" smtClean="0"/>
              <a:t>Cache</a:t>
            </a:r>
            <a:r>
              <a:rPr lang="zh-CN" altLang="en-US" dirty="0" smtClean="0"/>
              <a:t>延迟</a:t>
            </a:r>
            <a:endParaRPr lang="en-US" altLang="zh-CN" dirty="0" smtClean="0"/>
          </a:p>
          <a:p>
            <a:pPr>
              <a:lnSpc>
                <a:spcPct val="120000"/>
              </a:lnSpc>
            </a:pPr>
            <a:r>
              <a:rPr lang="zh-CN" altLang="en-US" dirty="0" smtClean="0"/>
              <a:t>乱序执行覆盖了</a:t>
            </a:r>
            <a:r>
              <a:rPr lang="en-US" altLang="zh-CN" dirty="0" smtClean="0"/>
              <a:t>VLIW</a:t>
            </a:r>
            <a:r>
              <a:rPr lang="zh-CN" altLang="en-US" dirty="0" smtClean="0"/>
              <a:t>的优势</a:t>
            </a:r>
            <a:endParaRPr lang="en-US" altLang="zh-CN" dirty="0" smtClean="0"/>
          </a:p>
          <a:p>
            <a:pPr>
              <a:lnSpc>
                <a:spcPct val="120000"/>
              </a:lnSpc>
            </a:pPr>
            <a:r>
              <a:rPr lang="en-US" altLang="zh-CN" sz="2000" b="0" i="1" dirty="0" smtClean="0"/>
              <a:t>The Itanium approach...was supposed to be so terrific</a:t>
            </a:r>
            <a:br>
              <a:rPr lang="en-US" altLang="zh-CN" sz="2000" b="0" i="1" dirty="0" smtClean="0"/>
            </a:br>
            <a:r>
              <a:rPr lang="en-US" altLang="zh-CN" sz="2000" b="0" i="1" dirty="0" smtClean="0"/>
              <a:t>–until it turned out that the wished-for compilers were</a:t>
            </a:r>
            <a:br>
              <a:rPr lang="en-US" altLang="zh-CN" sz="2000" b="0" i="1" dirty="0" smtClean="0"/>
            </a:br>
            <a:r>
              <a:rPr lang="en-US" altLang="zh-CN" sz="2000" b="0" i="1" dirty="0" smtClean="0"/>
              <a:t>basically impossible to write</a:t>
            </a:r>
            <a:r>
              <a:rPr lang="en-US" altLang="zh-CN" sz="2000" b="0" dirty="0" smtClean="0"/>
              <a:t>.”</a:t>
            </a:r>
            <a:br>
              <a:rPr lang="en-US" altLang="zh-CN" sz="2000" b="0" dirty="0" smtClean="0"/>
            </a:br>
            <a:r>
              <a:rPr lang="en-US" altLang="zh-CN" sz="2000" b="0" dirty="0" smtClean="0"/>
              <a:t>- Donald Knuth, Stanford</a:t>
            </a:r>
            <a:r>
              <a:rPr lang="en-US" altLang="zh-CN" sz="2000" dirty="0" smtClean="0"/>
              <a:t> </a:t>
            </a:r>
            <a:r>
              <a:rPr lang="en-US" altLang="zh-CN" dirty="0" smtClean="0"/>
              <a:t/>
            </a:r>
            <a:br>
              <a:rPr lang="en-US" altLang="zh-CN" dirty="0" smtClean="0"/>
            </a:br>
            <a:endParaRPr lang="zh-CN" altLang="en-US" dirty="0" smtClean="0"/>
          </a:p>
        </p:txBody>
      </p:sp>
      <p:sp>
        <p:nvSpPr>
          <p:cNvPr id="71684" name="日期占位符 3"/>
          <p:cNvSpPr>
            <a:spLocks noGrp="1"/>
          </p:cNvSpPr>
          <p:nvPr>
            <p:ph type="dt" sz="half" idx="10"/>
          </p:nvPr>
        </p:nvSpPr>
        <p:spPr>
          <a:noFill/>
          <a:ln>
            <a:headEnd/>
            <a:tailEnd/>
          </a:ln>
        </p:spPr>
        <p:txBody>
          <a:bodyPr>
            <a:prstTxWarp prst="textNoShape">
              <a:avLst/>
            </a:prstTxWarp>
          </a:bodyPr>
          <a:lstStyle/>
          <a:p>
            <a:fld id="{D4611E9F-827D-448C-8217-452AF8006399}"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44</a:t>
            </a:fld>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小结：体系结构发展历史</a:t>
            </a:r>
          </a:p>
        </p:txBody>
      </p:sp>
      <p:sp>
        <p:nvSpPr>
          <p:cNvPr id="72707" name="内容占位符 2"/>
          <p:cNvSpPr>
            <a:spLocks noGrp="1"/>
          </p:cNvSpPr>
          <p:nvPr>
            <p:ph idx="1"/>
          </p:nvPr>
        </p:nvSpPr>
        <p:spPr/>
        <p:txBody>
          <a:bodyPr>
            <a:normAutofit fontScale="92500" lnSpcReduction="10000"/>
          </a:bodyPr>
          <a:lstStyle/>
          <a:p>
            <a:r>
              <a:rPr lang="zh-CN" altLang="en-US" dirty="0" smtClean="0"/>
              <a:t>重要事件</a:t>
            </a:r>
            <a:endParaRPr lang="en-US" altLang="zh-CN" dirty="0" smtClean="0"/>
          </a:p>
          <a:p>
            <a:pPr lvl="1"/>
            <a:r>
              <a:rPr lang="en-US" altLang="zh-CN" dirty="0" smtClean="0"/>
              <a:t>IBM </a:t>
            </a:r>
            <a:r>
              <a:rPr lang="zh-CN" altLang="en-US" dirty="0" smtClean="0"/>
              <a:t>系列机、微程序设计、</a:t>
            </a:r>
            <a:r>
              <a:rPr lang="en-US" altLang="zh-CN" dirty="0" smtClean="0"/>
              <a:t>RISC</a:t>
            </a:r>
            <a:r>
              <a:rPr lang="zh-CN" altLang="en-US" dirty="0" smtClean="0"/>
              <a:t>、</a:t>
            </a:r>
            <a:r>
              <a:rPr lang="en-US" altLang="zh-CN" dirty="0" smtClean="0"/>
              <a:t>VLIW</a:t>
            </a:r>
            <a:r>
              <a:rPr lang="zh-CN" altLang="en-US" dirty="0" smtClean="0"/>
              <a:t>、</a:t>
            </a:r>
            <a:r>
              <a:rPr lang="en-US" altLang="zh-CN" dirty="0" smtClean="0"/>
              <a:t>EPIC</a:t>
            </a:r>
          </a:p>
          <a:p>
            <a:r>
              <a:rPr lang="en-US" altLang="zh-CN" dirty="0" smtClean="0"/>
              <a:t>30</a:t>
            </a:r>
            <a:r>
              <a:rPr lang="zh-CN" altLang="en-US" dirty="0" smtClean="0"/>
              <a:t>年来没有出现新的通用</a:t>
            </a:r>
            <a:r>
              <a:rPr lang="en-US" altLang="zh-CN" dirty="0" smtClean="0"/>
              <a:t>CISC ISA</a:t>
            </a:r>
          </a:p>
          <a:p>
            <a:r>
              <a:rPr lang="en-US" altLang="zh-CN" dirty="0" smtClean="0"/>
              <a:t>15</a:t>
            </a:r>
            <a:r>
              <a:rPr lang="zh-CN" altLang="en-US" dirty="0" smtClean="0"/>
              <a:t>年来没有出现新的通用</a:t>
            </a:r>
            <a:r>
              <a:rPr lang="en-US" altLang="zh-CN" dirty="0" smtClean="0"/>
              <a:t>VLIW</a:t>
            </a:r>
          </a:p>
          <a:p>
            <a:pPr lvl="1"/>
            <a:r>
              <a:rPr lang="zh-CN" altLang="en-US" dirty="0" smtClean="0"/>
              <a:t>在通用计算领域</a:t>
            </a:r>
            <a:r>
              <a:rPr lang="en-US" altLang="zh-CN" dirty="0" smtClean="0"/>
              <a:t>VLIW</a:t>
            </a:r>
            <a:r>
              <a:rPr lang="zh-CN" altLang="en-US" dirty="0" smtClean="0"/>
              <a:t>是失败的</a:t>
            </a:r>
            <a:endParaRPr lang="en-US" altLang="zh-CN" dirty="0" smtClean="0"/>
          </a:p>
          <a:p>
            <a:pPr lvl="1"/>
            <a:r>
              <a:rPr lang="zh-CN" altLang="en-US" dirty="0" smtClean="0"/>
              <a:t>复杂的</a:t>
            </a:r>
            <a:r>
              <a:rPr lang="en-US" altLang="zh-CN" dirty="0" smtClean="0"/>
              <a:t>VLIW</a:t>
            </a:r>
            <a:r>
              <a:rPr lang="zh-CN" altLang="en-US" dirty="0" smtClean="0"/>
              <a:t>结构接近顺序超标量结构，但在大型复杂应用中不存在优势</a:t>
            </a:r>
            <a:endParaRPr lang="en-US" altLang="zh-CN" dirty="0" smtClean="0"/>
          </a:p>
          <a:p>
            <a:pPr lvl="1"/>
            <a:r>
              <a:rPr lang="en-US" altLang="zh-CN" dirty="0" smtClean="0"/>
              <a:t>VLIW</a:t>
            </a:r>
            <a:r>
              <a:rPr lang="zh-CN" altLang="en-US" dirty="0" smtClean="0"/>
              <a:t>在嵌入式</a:t>
            </a:r>
            <a:r>
              <a:rPr lang="en-US" altLang="zh-CN" dirty="0" smtClean="0"/>
              <a:t>DSP</a:t>
            </a:r>
            <a:r>
              <a:rPr lang="zh-CN" altLang="en-US" dirty="0" smtClean="0"/>
              <a:t>市场比较成功</a:t>
            </a:r>
            <a:endParaRPr lang="en-US" altLang="zh-CN" dirty="0" smtClean="0"/>
          </a:p>
          <a:p>
            <a:pPr lvl="2"/>
            <a:r>
              <a:rPr lang="zh-CN" altLang="en-US" dirty="0" smtClean="0"/>
              <a:t>简单</a:t>
            </a:r>
            <a:r>
              <a:rPr lang="en-US" altLang="zh-CN" dirty="0" smtClean="0"/>
              <a:t>VLIW</a:t>
            </a:r>
            <a:r>
              <a:rPr lang="zh-CN" altLang="en-US" dirty="0" smtClean="0"/>
              <a:t>，分支简单、没有</a:t>
            </a:r>
            <a:r>
              <a:rPr lang="en-US" altLang="zh-CN" dirty="0" smtClean="0"/>
              <a:t>Cache</a:t>
            </a:r>
            <a:r>
              <a:rPr lang="zh-CN" altLang="en-US" dirty="0" smtClean="0"/>
              <a:t>，小程序</a:t>
            </a:r>
            <a:endParaRPr lang="en-US" altLang="zh-CN" dirty="0" smtClean="0"/>
          </a:p>
          <a:p>
            <a:r>
              <a:rPr lang="en-US" altLang="zh-CN" dirty="0" smtClean="0"/>
              <a:t>RISC</a:t>
            </a:r>
            <a:r>
              <a:rPr lang="zh-CN" altLang="en-US" dirty="0" smtClean="0"/>
              <a:t>！普遍认为</a:t>
            </a:r>
            <a:r>
              <a:rPr lang="en-US" altLang="zh-CN" dirty="0" smtClean="0"/>
              <a:t>RISC</a:t>
            </a:r>
            <a:r>
              <a:rPr lang="zh-CN" altLang="en-US" dirty="0" smtClean="0"/>
              <a:t>原则是通用</a:t>
            </a:r>
            <a:r>
              <a:rPr lang="en-US" altLang="zh-CN" dirty="0" smtClean="0"/>
              <a:t>ISA</a:t>
            </a:r>
            <a:r>
              <a:rPr lang="zh-CN" altLang="en-US" dirty="0" smtClean="0"/>
              <a:t>的最好原则</a:t>
            </a:r>
            <a:endParaRPr lang="en-US" altLang="zh-CN" dirty="0" smtClean="0"/>
          </a:p>
          <a:p>
            <a:pPr lvl="2"/>
            <a:endParaRPr lang="zh-CN" altLang="en-US" dirty="0" smtClean="0"/>
          </a:p>
        </p:txBody>
      </p:sp>
      <p:sp>
        <p:nvSpPr>
          <p:cNvPr id="72708" name="日期占位符 3"/>
          <p:cNvSpPr>
            <a:spLocks noGrp="1"/>
          </p:cNvSpPr>
          <p:nvPr>
            <p:ph type="dt" sz="half" idx="10"/>
          </p:nvPr>
        </p:nvSpPr>
        <p:spPr/>
        <p:txBody>
          <a:bodyPr/>
          <a:lstStyle/>
          <a:p>
            <a:fld id="{E77482BF-20A1-4E7B-A61B-946DA7125F4A}"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45</a:t>
            </a:fld>
            <a:endParaRPr lang="zh-CN" alt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noChangeArrowheads="1"/>
          </p:cNvSpPr>
          <p:nvPr>
            <p:ph type="title"/>
          </p:nvPr>
        </p:nvSpPr>
        <p:spPr/>
        <p:txBody>
          <a:bodyPr/>
          <a:lstStyle/>
          <a:p>
            <a:r>
              <a:rPr lang="en-US" altLang="zh-CN" sz="3200" smtClean="0"/>
              <a:t>Great ideas in Computer Architecture</a:t>
            </a:r>
          </a:p>
        </p:txBody>
      </p:sp>
      <p:sp>
        <p:nvSpPr>
          <p:cNvPr id="73731" name="Content Placeholder 5"/>
          <p:cNvSpPr>
            <a:spLocks noGrp="1" noChangeArrowheads="1"/>
          </p:cNvSpPr>
          <p:nvPr>
            <p:ph idx="1"/>
          </p:nvPr>
        </p:nvSpPr>
        <p:spPr/>
        <p:txBody>
          <a:bodyPr/>
          <a:lstStyle/>
          <a:p>
            <a:pPr marL="514350" indent="-514350">
              <a:buFont typeface="隶书" pitchFamily="49" charset="-122"/>
              <a:buAutoNum type="arabicPeriod"/>
            </a:pPr>
            <a:r>
              <a:rPr lang="en-US" altLang="zh-CN" sz="3200" dirty="0" smtClean="0"/>
              <a:t>Design for Moore’s Law</a:t>
            </a:r>
          </a:p>
          <a:p>
            <a:pPr marL="514350" indent="-514350">
              <a:buFont typeface="隶书" pitchFamily="49" charset="-122"/>
              <a:buAutoNum type="arabicPeriod"/>
            </a:pPr>
            <a:r>
              <a:rPr lang="en-US" altLang="zh-CN" sz="3200" dirty="0" smtClean="0"/>
              <a:t>Abstraction to Simplify Design</a:t>
            </a:r>
          </a:p>
          <a:p>
            <a:pPr marL="514350" indent="-514350">
              <a:buFont typeface="隶书" pitchFamily="49" charset="-122"/>
              <a:buAutoNum type="arabicPeriod"/>
            </a:pPr>
            <a:r>
              <a:rPr lang="en-US" altLang="zh-CN" sz="3200" dirty="0" smtClean="0"/>
              <a:t>Make the Common Case Fast</a:t>
            </a:r>
          </a:p>
          <a:p>
            <a:pPr marL="514350" indent="-514350">
              <a:buFont typeface="隶书" pitchFamily="49" charset="-122"/>
              <a:buAutoNum type="arabicPeriod"/>
            </a:pPr>
            <a:r>
              <a:rPr lang="en-US" altLang="zh-CN" sz="3200" dirty="0" smtClean="0"/>
              <a:t>Dependability via Redundancy</a:t>
            </a:r>
          </a:p>
          <a:p>
            <a:pPr marL="514350" indent="-514350">
              <a:buFont typeface="隶书" pitchFamily="49" charset="-122"/>
              <a:buAutoNum type="arabicPeriod"/>
            </a:pPr>
            <a:r>
              <a:rPr lang="en-US" altLang="zh-CN" sz="3200" dirty="0" smtClean="0"/>
              <a:t>Memory Hierarchy</a:t>
            </a:r>
          </a:p>
          <a:p>
            <a:pPr marL="514350" indent="-514350">
              <a:buFont typeface="隶书" pitchFamily="49" charset="-122"/>
              <a:buAutoNum type="arabicPeriod"/>
            </a:pPr>
            <a:r>
              <a:rPr lang="en-US" altLang="zh-CN" sz="3200" dirty="0" smtClean="0"/>
              <a:t>Performance via Parallelism/Pipelining/Prediction</a:t>
            </a:r>
          </a:p>
        </p:txBody>
      </p:sp>
      <p:sp>
        <p:nvSpPr>
          <p:cNvPr id="73732" name="Date Placeholder 2"/>
          <p:cNvSpPr>
            <a:spLocks noGrp="1" noChangeArrowheads="1"/>
          </p:cNvSpPr>
          <p:nvPr>
            <p:ph type="dt" sz="half" idx="10"/>
          </p:nvPr>
        </p:nvSpPr>
        <p:spPr>
          <a:noFill/>
          <a:ln>
            <a:headEnd/>
            <a:tailEnd/>
          </a:ln>
        </p:spPr>
        <p:txBody>
          <a:bodyPr>
            <a:prstTxWarp prst="textNoShape">
              <a:avLst/>
            </a:prstTxWarp>
          </a:bodyPr>
          <a:lstStyle/>
          <a:p>
            <a:fld id="{25CCD468-648A-4A35-A933-0D6621AE4BA7}" type="datetime1">
              <a:rPr lang="en-US" altLang="zh-CN" smtClean="0"/>
              <a:pPr/>
              <a:t>3/4/2019</a:t>
            </a:fld>
            <a:endParaRPr lang="en-US" altLang="zh-CN" smtClean="0"/>
          </a:p>
        </p:txBody>
      </p:sp>
      <p:sp>
        <p:nvSpPr>
          <p:cNvPr id="73734" name="灯片编号占位符 1"/>
          <p:cNvSpPr>
            <a:spLocks noGrp="1" noChangeArrowheads="1"/>
          </p:cNvSpPr>
          <p:nvPr>
            <p:ph type="sldNum" sz="quarter" idx="12"/>
          </p:nvPr>
        </p:nvSpPr>
        <p:spPr>
          <a:noFill/>
          <a:ln>
            <a:headEnd/>
            <a:tailEnd/>
          </a:ln>
        </p:spPr>
        <p:txBody>
          <a:bodyPr/>
          <a:lstStyle/>
          <a:p>
            <a:fld id="{7E7ACE65-DB7F-4423-8C7A-73C40DCEF410}" type="slidenum">
              <a:rPr lang="en-US" altLang="zh-CN"/>
              <a:pPr/>
              <a:t>46</a:t>
            </a:fld>
            <a:endParaRPr lang="en-US" altLang="zh-CN"/>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3"/>
          <p:cNvSpPr>
            <a:spLocks noGrp="1" noChangeArrowheads="1"/>
          </p:cNvSpPr>
          <p:nvPr>
            <p:ph type="title"/>
          </p:nvPr>
        </p:nvSpPr>
        <p:spPr/>
        <p:txBody>
          <a:bodyPr/>
          <a:lstStyle/>
          <a:p>
            <a:r>
              <a:rPr lang="en-US" altLang="zh-CN" dirty="0" smtClean="0"/>
              <a:t>Moore</a:t>
            </a:r>
            <a:r>
              <a:rPr lang="en-US" altLang="zh-CN" dirty="0" smtClean="0">
                <a:latin typeface="Times New Roman" pitchFamily="18" charset="0"/>
              </a:rPr>
              <a:t>’</a:t>
            </a:r>
            <a:r>
              <a:rPr lang="en-US" altLang="zh-CN" dirty="0" smtClean="0"/>
              <a:t>s Law</a:t>
            </a:r>
          </a:p>
        </p:txBody>
      </p:sp>
      <p:sp>
        <p:nvSpPr>
          <p:cNvPr id="74754" name="日期占位符 1"/>
          <p:cNvSpPr>
            <a:spLocks noGrp="1" noChangeArrowheads="1"/>
          </p:cNvSpPr>
          <p:nvPr>
            <p:ph type="dt" sz="half" idx="10"/>
          </p:nvPr>
        </p:nvSpPr>
        <p:spPr>
          <a:noFill/>
          <a:ln>
            <a:headEnd/>
            <a:tailEnd/>
          </a:ln>
        </p:spPr>
        <p:txBody>
          <a:bodyPr>
            <a:prstTxWarp prst="textNoShape">
              <a:avLst/>
            </a:prstTxWarp>
          </a:bodyPr>
          <a:lstStyle/>
          <a:p>
            <a:fld id="{881F8C36-178F-46A2-8221-2672CEDFD7F3}" type="datetime1">
              <a:rPr lang="en-US" altLang="zh-CN" smtClean="0"/>
              <a:pPr/>
              <a:t>3/4/2019</a:t>
            </a:fld>
            <a:endParaRPr lang="en-US" altLang="zh-CN" smtClean="0"/>
          </a:p>
        </p:txBody>
      </p:sp>
      <p:sp>
        <p:nvSpPr>
          <p:cNvPr id="74763" name="灯片编号占位符 1"/>
          <p:cNvSpPr>
            <a:spLocks noGrp="1" noChangeArrowheads="1"/>
          </p:cNvSpPr>
          <p:nvPr>
            <p:ph type="sldNum" sz="quarter" idx="12"/>
          </p:nvPr>
        </p:nvSpPr>
        <p:spPr>
          <a:noFill/>
          <a:ln>
            <a:headEnd/>
            <a:tailEnd/>
          </a:ln>
        </p:spPr>
        <p:txBody>
          <a:bodyPr/>
          <a:lstStyle/>
          <a:p>
            <a:fld id="{FCA557D5-7250-4338-91A0-F1735CE63DD2}" type="slidenum">
              <a:rPr lang="en-US" altLang="zh-CN"/>
              <a:pPr/>
              <a:t>47</a:t>
            </a:fld>
            <a:endParaRPr lang="en-US" altLang="zh-CN"/>
          </a:p>
        </p:txBody>
      </p:sp>
      <p:sp>
        <p:nvSpPr>
          <p:cNvPr id="74758" name="Rectangle 4"/>
          <p:cNvSpPr>
            <a:spLocks noGrp="1" noChangeArrowheads="1"/>
          </p:cNvSpPr>
          <p:nvPr>
            <p:ph type="body" sz="half" idx="4294967295"/>
          </p:nvPr>
        </p:nvSpPr>
        <p:spPr>
          <a:xfrm>
            <a:off x="1174750" y="5603875"/>
            <a:ext cx="7969250" cy="768350"/>
          </a:xfrm>
        </p:spPr>
        <p:txBody>
          <a:bodyPr/>
          <a:lstStyle/>
          <a:p>
            <a:pPr>
              <a:lnSpc>
                <a:spcPct val="80000"/>
              </a:lnSpc>
            </a:pPr>
            <a:r>
              <a:rPr lang="zh-CN" altLang="en-US" sz="1600" dirty="0" smtClean="0"/>
              <a:t>“</a:t>
            </a:r>
            <a:r>
              <a:rPr lang="en-US" altLang="zh-CN" sz="1600" dirty="0" smtClean="0"/>
              <a:t>Cramming More Components onto Integrated Circuits”</a:t>
            </a:r>
          </a:p>
          <a:p>
            <a:pPr lvl="1">
              <a:lnSpc>
                <a:spcPct val="80000"/>
              </a:lnSpc>
            </a:pPr>
            <a:r>
              <a:rPr lang="en-US" altLang="zh-CN" sz="1200" dirty="0" smtClean="0"/>
              <a:t>Gordon Moore, Electronics, 1965</a:t>
            </a:r>
          </a:p>
          <a:p>
            <a:pPr>
              <a:lnSpc>
                <a:spcPct val="80000"/>
              </a:lnSpc>
            </a:pPr>
            <a:r>
              <a:rPr lang="en-US" altLang="zh-CN" sz="1600" dirty="0" smtClean="0"/>
              <a:t># on transistors on cost-effective integrated circuit double every 18 months</a:t>
            </a:r>
          </a:p>
        </p:txBody>
      </p:sp>
      <p:graphicFrame>
        <p:nvGraphicFramePr>
          <p:cNvPr id="74761" name="Object 7"/>
          <p:cNvGraphicFramePr>
            <a:graphicFrameLocks noGrp="1" noChangeAspect="1"/>
          </p:cNvGraphicFramePr>
          <p:nvPr>
            <p:ph sz="half" idx="4294967295"/>
          </p:nvPr>
        </p:nvGraphicFramePr>
        <p:xfrm>
          <a:off x="4854575" y="1144588"/>
          <a:ext cx="4289425" cy="2924175"/>
        </p:xfrm>
        <a:graphic>
          <a:graphicData uri="http://schemas.openxmlformats.org/presentationml/2006/ole">
            <mc:AlternateContent xmlns:mc="http://schemas.openxmlformats.org/markup-compatibility/2006">
              <mc:Choice xmlns:v="urn:schemas-microsoft-com:vml" Requires="v">
                <p:oleObj spid="_x0000_s2080" r:id="rId4" imgW="5733333" imgH="3457143" progId="PBrush">
                  <p:embed/>
                </p:oleObj>
              </mc:Choice>
              <mc:Fallback>
                <p:oleObj r:id="rId4" imgW="5733333" imgH="3457143" progId="PBrush">
                  <p:embed/>
                  <p:pic>
                    <p:nvPicPr>
                      <p:cNvPr id="0" name="Picture 2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75" y="1144588"/>
                        <a:ext cx="428942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74756" name="Picture 2" descr="cost"/>
          <p:cNvPicPr>
            <a:picLocks noChangeAspect="1" noChangeArrowheads="1"/>
          </p:cNvPicPr>
          <p:nvPr/>
        </p:nvPicPr>
        <p:blipFill>
          <a:blip r:embed="rId6"/>
          <a:srcRect/>
          <a:stretch>
            <a:fillRect/>
          </a:stretch>
        </p:blipFill>
        <p:spPr bwMode="auto">
          <a:xfrm>
            <a:off x="701675" y="1231900"/>
            <a:ext cx="2266950" cy="2101850"/>
          </a:xfrm>
          <a:prstGeom prst="rect">
            <a:avLst/>
          </a:prstGeom>
          <a:noFill/>
          <a:ln w="9525">
            <a:noFill/>
            <a:miter lim="800000"/>
            <a:headEnd/>
            <a:tailEnd/>
          </a:ln>
        </p:spPr>
      </p:pic>
      <p:pic>
        <p:nvPicPr>
          <p:cNvPr id="74759" name="Picture 5" descr="moore"/>
          <p:cNvPicPr>
            <a:picLocks noChangeAspect="1" noChangeArrowheads="1"/>
          </p:cNvPicPr>
          <p:nvPr/>
        </p:nvPicPr>
        <p:blipFill>
          <a:blip r:embed="rId7"/>
          <a:srcRect/>
          <a:stretch>
            <a:fillRect/>
          </a:stretch>
        </p:blipFill>
        <p:spPr bwMode="auto">
          <a:xfrm>
            <a:off x="2544763" y="2760663"/>
            <a:ext cx="2740025" cy="2719387"/>
          </a:xfrm>
          <a:prstGeom prst="rect">
            <a:avLst/>
          </a:prstGeom>
          <a:noFill/>
          <a:ln w="9525">
            <a:noFill/>
            <a:miter lim="800000"/>
            <a:headEnd/>
            <a:tailEnd/>
          </a:ln>
        </p:spPr>
      </p:pic>
      <p:pic>
        <p:nvPicPr>
          <p:cNvPr id="74760" name="Picture 6" descr="moore"/>
          <p:cNvPicPr>
            <a:picLocks noChangeAspect="1" noChangeArrowheads="1"/>
          </p:cNvPicPr>
          <p:nvPr/>
        </p:nvPicPr>
        <p:blipFill>
          <a:blip r:embed="rId8"/>
          <a:srcRect/>
          <a:stretch>
            <a:fillRect/>
          </a:stretch>
        </p:blipFill>
        <p:spPr bwMode="auto">
          <a:xfrm>
            <a:off x="317500" y="3586163"/>
            <a:ext cx="2193925" cy="1752600"/>
          </a:xfrm>
          <a:prstGeom prst="rect">
            <a:avLst/>
          </a:prstGeom>
          <a:noFill/>
          <a:ln w="9525">
            <a:noFill/>
            <a:miter lim="800000"/>
            <a:headEnd/>
            <a:tailEnd/>
          </a:ln>
        </p:spPr>
      </p:pic>
      <p:sp>
        <p:nvSpPr>
          <p:cNvPr id="74762" name="Slide Number Placeholder 6"/>
          <p:cNvSpPr txBox="1">
            <a:spLocks noGrp="1" noChangeArrowheads="1"/>
          </p:cNvSpPr>
          <p:nvPr/>
        </p:nvSpPr>
        <p:spPr bwMode="auto">
          <a:xfrm>
            <a:off x="7064375" y="6527800"/>
            <a:ext cx="1905000" cy="292100"/>
          </a:xfrm>
          <a:prstGeom prst="rect">
            <a:avLst/>
          </a:prstGeom>
          <a:noFill/>
          <a:ln w="9525">
            <a:noFill/>
            <a:miter lim="800000"/>
            <a:headEnd/>
            <a:tailEnd/>
          </a:ln>
        </p:spPr>
        <p:txBody>
          <a:bodyPr wrap="none" lIns="92075" tIns="46038" rIns="92075" bIns="46038" anchor="ctr"/>
          <a:lstStyle/>
          <a:p>
            <a:pPr algn="r"/>
            <a:fld id="{B929A011-2EB7-4FDF-911E-3E90CC677E25}" type="slidenum">
              <a:rPr lang="zh-CN" altLang="en-US" sz="1400" b="1">
                <a:solidFill>
                  <a:srgbClr val="0332B7"/>
                </a:solidFill>
                <a:latin typeface="Times New Roman" pitchFamily="18" charset="0"/>
                <a:ea typeface="微软雅黑" panose="020B0503020204020204" pitchFamily="34" charset="-122"/>
              </a:rPr>
              <a:pPr algn="r"/>
              <a:t>47</a:t>
            </a:fld>
            <a:endParaRPr lang="zh-CN" altLang="en-US" sz="1400" b="1" dirty="0">
              <a:solidFill>
                <a:srgbClr val="0332B7"/>
              </a:solidFill>
              <a:latin typeface="Times New Roman" pitchFamily="18" charset="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p:cNvSpPr>
            <a:spLocks noGrp="1" noChangeArrowheads="1"/>
          </p:cNvSpPr>
          <p:nvPr>
            <p:ph type="title"/>
          </p:nvPr>
        </p:nvSpPr>
        <p:spPr/>
        <p:txBody>
          <a:bodyPr>
            <a:normAutofit fontScale="90000"/>
          </a:bodyPr>
          <a:lstStyle/>
          <a:p>
            <a:pPr>
              <a:lnSpc>
                <a:spcPct val="80000"/>
              </a:lnSpc>
            </a:pPr>
            <a:r>
              <a:rPr lang="en-US" altLang="zh-CN" dirty="0" smtClean="0"/>
              <a:t>Abstraction via Layers of Representation</a:t>
            </a:r>
          </a:p>
        </p:txBody>
      </p:sp>
      <p:sp>
        <p:nvSpPr>
          <p:cNvPr id="76803" name="Date Placeholder 25"/>
          <p:cNvSpPr>
            <a:spLocks noGrp="1" noChangeArrowheads="1"/>
          </p:cNvSpPr>
          <p:nvPr>
            <p:ph type="dt" sz="half" idx="10"/>
          </p:nvPr>
        </p:nvSpPr>
        <p:spPr>
          <a:noFill/>
          <a:ln>
            <a:headEnd/>
            <a:tailEnd/>
          </a:ln>
        </p:spPr>
        <p:txBody>
          <a:bodyPr>
            <a:prstTxWarp prst="textNoShape">
              <a:avLst/>
            </a:prstTxWarp>
          </a:bodyPr>
          <a:lstStyle/>
          <a:p>
            <a:fld id="{7426990E-AE0E-46D1-A752-16CFBF935962}" type="datetime1">
              <a:rPr lang="en-US" altLang="zh-CN" smtClean="0"/>
              <a:pPr/>
              <a:t>3/4/2019</a:t>
            </a:fld>
            <a:endParaRPr lang="en-US" altLang="zh-CN" smtClean="0"/>
          </a:p>
        </p:txBody>
      </p:sp>
      <p:sp>
        <p:nvSpPr>
          <p:cNvPr id="76827" name="灯片编号占位符 1"/>
          <p:cNvSpPr>
            <a:spLocks noGrp="1" noChangeArrowheads="1"/>
          </p:cNvSpPr>
          <p:nvPr>
            <p:ph type="sldNum" sz="quarter" idx="12"/>
          </p:nvPr>
        </p:nvSpPr>
        <p:spPr>
          <a:noFill/>
          <a:ln>
            <a:headEnd/>
            <a:tailEnd/>
          </a:ln>
        </p:spPr>
        <p:txBody>
          <a:bodyPr/>
          <a:lstStyle/>
          <a:p>
            <a:fld id="{EAC12F8E-7612-4415-82E5-9553130B6266}" type="slidenum">
              <a:rPr lang="en-US" altLang="zh-CN"/>
              <a:pPr/>
              <a:t>48</a:t>
            </a:fld>
            <a:endParaRPr lang="en-US" altLang="zh-CN"/>
          </a:p>
        </p:txBody>
      </p:sp>
      <p:sp>
        <p:nvSpPr>
          <p:cNvPr id="28676" name="Rectangle 18"/>
          <p:cNvSpPr>
            <a:spLocks noGrp="1" noChangeArrowheads="1"/>
          </p:cNvSpPr>
          <p:nvPr>
            <p:ph type="body" sz="half" idx="4294967295"/>
          </p:nvPr>
        </p:nvSpPr>
        <p:spPr>
          <a:xfrm>
            <a:off x="4629150" y="2071235"/>
            <a:ext cx="3848100" cy="896938"/>
          </a:xfrm>
        </p:spPr>
        <p:txBody>
          <a:bodyPr>
            <a:normAutofit fontScale="92500" lnSpcReduction="20000"/>
          </a:bodyPr>
          <a:lstStyle/>
          <a:p>
            <a:pPr marL="342900" indent="-342900">
              <a:spcBef>
                <a:spcPct val="0"/>
              </a:spcBef>
              <a:buFont typeface="Times" pitchFamily="18" charset="0"/>
              <a:buNone/>
              <a:tabLst>
                <a:tab pos="1066800" algn="l"/>
              </a:tabLst>
              <a:defRPr/>
            </a:pPr>
            <a:r>
              <a:rPr lang="en-US" sz="1600" dirty="0" err="1">
                <a:solidFill>
                  <a:srgbClr val="FF0000"/>
                </a:solidFill>
              </a:rPr>
              <a:t>lw</a:t>
            </a:r>
            <a:r>
              <a:rPr lang="en-US" sz="1600" dirty="0">
                <a:solidFill>
                  <a:srgbClr val="FF0000"/>
                </a:solidFill>
              </a:rPr>
              <a:t>	  $t0, 0($2)</a:t>
            </a:r>
          </a:p>
          <a:p>
            <a:pPr marL="342900" indent="-342900">
              <a:spcBef>
                <a:spcPct val="0"/>
              </a:spcBef>
              <a:buFont typeface="Times" pitchFamily="18" charset="0"/>
              <a:buNone/>
              <a:tabLst>
                <a:tab pos="1066800" algn="l"/>
              </a:tabLst>
              <a:defRPr/>
            </a:pPr>
            <a:r>
              <a:rPr lang="en-US" sz="1600" dirty="0" err="1">
                <a:solidFill>
                  <a:srgbClr val="FF0000"/>
                </a:solidFill>
              </a:rPr>
              <a:t>lw</a:t>
            </a:r>
            <a:r>
              <a:rPr lang="en-US" sz="1600" dirty="0">
                <a:solidFill>
                  <a:srgbClr val="FF0000"/>
                </a:solidFill>
              </a:rPr>
              <a:t>	  $t1, 4($2)</a:t>
            </a:r>
          </a:p>
          <a:p>
            <a:pPr marL="342900" indent="-342900">
              <a:spcBef>
                <a:spcPct val="0"/>
              </a:spcBef>
              <a:buFont typeface="Times" pitchFamily="18" charset="0"/>
              <a:buNone/>
              <a:tabLst>
                <a:tab pos="1066800" algn="l"/>
              </a:tabLst>
              <a:defRPr/>
            </a:pPr>
            <a:r>
              <a:rPr lang="en-US" sz="1600" dirty="0" err="1">
                <a:solidFill>
                  <a:srgbClr val="FF0000"/>
                </a:solidFill>
              </a:rPr>
              <a:t>sw</a:t>
            </a:r>
            <a:r>
              <a:rPr lang="en-US" sz="1600" dirty="0">
                <a:solidFill>
                  <a:srgbClr val="FF0000"/>
                </a:solidFill>
              </a:rPr>
              <a:t>	  $t1, 0($2)</a:t>
            </a:r>
          </a:p>
          <a:p>
            <a:pPr marL="342900" indent="-342900">
              <a:spcBef>
                <a:spcPct val="0"/>
              </a:spcBef>
              <a:buFont typeface="Times" pitchFamily="18" charset="0"/>
              <a:buNone/>
              <a:tabLst>
                <a:tab pos="1066800" algn="l"/>
              </a:tabLst>
              <a:defRPr/>
            </a:pPr>
            <a:r>
              <a:rPr lang="en-US" sz="1600" dirty="0" err="1">
                <a:solidFill>
                  <a:srgbClr val="FF0000"/>
                </a:solidFill>
              </a:rPr>
              <a:t>sw</a:t>
            </a:r>
            <a:r>
              <a:rPr lang="en-US" sz="1600" dirty="0">
                <a:solidFill>
                  <a:srgbClr val="FF0000"/>
                </a:solidFill>
              </a:rPr>
              <a:t>	  $t0, 4($2)</a:t>
            </a:r>
          </a:p>
        </p:txBody>
      </p:sp>
      <p:graphicFrame>
        <p:nvGraphicFramePr>
          <p:cNvPr id="76806" name="Object 2"/>
          <p:cNvGraphicFramePr>
            <a:graphicFrameLocks noGrp="1" noChangeAspect="1"/>
          </p:cNvGraphicFramePr>
          <p:nvPr>
            <p:ph sz="quarter" idx="4294967295"/>
          </p:nvPr>
        </p:nvGraphicFramePr>
        <p:xfrm>
          <a:off x="7315200" y="5414963"/>
          <a:ext cx="1828800" cy="1257300"/>
        </p:xfrm>
        <a:graphic>
          <a:graphicData uri="http://schemas.openxmlformats.org/presentationml/2006/ole">
            <mc:AlternateContent xmlns:mc="http://schemas.openxmlformats.org/markup-compatibility/2006">
              <mc:Choice xmlns:v="urn:schemas-microsoft-com:vml" Requires="v">
                <p:oleObj spid="_x0000_s3103" r:id="rId4" imgW="3492063" imgH="2400000" progId="">
                  <p:embed/>
                </p:oleObj>
              </mc:Choice>
              <mc:Fallback>
                <p:oleObj r:id="rId4" imgW="3492063" imgH="2400000" progId="">
                  <p:embed/>
                  <p:pic>
                    <p:nvPicPr>
                      <p:cNvPr id="0" name="Picture 2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5414963"/>
                        <a:ext cx="18288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6807" name="Rectangle 7"/>
          <p:cNvSpPr>
            <a:spLocks noChangeArrowheads="1"/>
          </p:cNvSpPr>
          <p:nvPr/>
        </p:nvSpPr>
        <p:spPr bwMode="auto">
          <a:xfrm>
            <a:off x="857250" y="1231900"/>
            <a:ext cx="2590800" cy="528638"/>
          </a:xfrm>
          <a:prstGeom prst="rect">
            <a:avLst/>
          </a:prstGeom>
          <a:noFill/>
          <a:ln w="28575">
            <a:solidFill>
              <a:schemeClr val="tx1"/>
            </a:solidFill>
            <a:miter lim="800000"/>
            <a:headEnd/>
            <a:tailEnd/>
          </a:ln>
        </p:spPr>
        <p:txBody>
          <a:bodyPr lIns="63500" tIns="25400" rIns="63500" bIns="25400">
            <a:spAutoFit/>
          </a:bodyPr>
          <a:lstStyle/>
          <a:p>
            <a:pPr algn="ctr">
              <a:lnSpc>
                <a:spcPct val="85000"/>
              </a:lnSpc>
              <a:spcBef>
                <a:spcPct val="41000"/>
              </a:spcBef>
            </a:pPr>
            <a:r>
              <a:rPr lang="en-US" altLang="zh-CN" b="1" dirty="0">
                <a:ea typeface="微软雅黑" panose="020B0503020204020204" pitchFamily="34" charset="-122"/>
              </a:rPr>
              <a:t>High Level Language</a:t>
            </a:r>
            <a:br>
              <a:rPr lang="en-US" altLang="zh-CN" b="1" dirty="0">
                <a:ea typeface="微软雅黑" panose="020B0503020204020204" pitchFamily="34" charset="-122"/>
              </a:rPr>
            </a:br>
            <a:r>
              <a:rPr lang="en-US" altLang="zh-CN" b="1" dirty="0">
                <a:ea typeface="微软雅黑" panose="020B0503020204020204" pitchFamily="34" charset="-122"/>
              </a:rPr>
              <a:t>Program (e.g., C)</a:t>
            </a:r>
          </a:p>
        </p:txBody>
      </p:sp>
      <p:sp>
        <p:nvSpPr>
          <p:cNvPr id="76808" name="Rectangle 8"/>
          <p:cNvSpPr>
            <a:spLocks noChangeArrowheads="1"/>
          </p:cNvSpPr>
          <p:nvPr/>
        </p:nvSpPr>
        <p:spPr bwMode="auto">
          <a:xfrm>
            <a:off x="857250" y="2178050"/>
            <a:ext cx="2800350" cy="528638"/>
          </a:xfrm>
          <a:prstGeom prst="rect">
            <a:avLst/>
          </a:prstGeom>
          <a:noFill/>
          <a:ln w="28575">
            <a:solidFill>
              <a:schemeClr val="tx1"/>
            </a:solidFill>
            <a:miter lim="800000"/>
            <a:headEnd/>
            <a:tailEnd/>
          </a:ln>
        </p:spPr>
        <p:txBody>
          <a:bodyPr lIns="63500" tIns="25400" rIns="63500" bIns="25400">
            <a:spAutoFit/>
          </a:bodyPr>
          <a:lstStyle/>
          <a:p>
            <a:pPr algn="ctr">
              <a:lnSpc>
                <a:spcPct val="85000"/>
              </a:lnSpc>
              <a:spcBef>
                <a:spcPct val="41000"/>
              </a:spcBef>
            </a:pPr>
            <a:r>
              <a:rPr lang="en-US" altLang="zh-CN" b="1" dirty="0">
                <a:solidFill>
                  <a:srgbClr val="FF0000"/>
                </a:solidFill>
                <a:ea typeface="微软雅黑" panose="020B0503020204020204" pitchFamily="34" charset="-122"/>
              </a:rPr>
              <a:t>Assembly  Language Program (e.g., MIPS)</a:t>
            </a:r>
          </a:p>
        </p:txBody>
      </p:sp>
      <p:sp>
        <p:nvSpPr>
          <p:cNvPr id="76809" name="Rectangle 9"/>
          <p:cNvSpPr>
            <a:spLocks noChangeArrowheads="1"/>
          </p:cNvSpPr>
          <p:nvPr/>
        </p:nvSpPr>
        <p:spPr bwMode="auto">
          <a:xfrm>
            <a:off x="908050" y="3092450"/>
            <a:ext cx="2590800" cy="522194"/>
          </a:xfrm>
          <a:prstGeom prst="rect">
            <a:avLst/>
          </a:prstGeom>
          <a:noFill/>
          <a:ln w="28575">
            <a:solidFill>
              <a:schemeClr val="tx1"/>
            </a:solidFill>
            <a:miter lim="800000"/>
            <a:headEnd/>
            <a:tailEnd/>
          </a:ln>
        </p:spPr>
        <p:txBody>
          <a:bodyPr lIns="63500" tIns="25400" rIns="63500" bIns="25400">
            <a:spAutoFit/>
          </a:bodyPr>
          <a:lstStyle/>
          <a:p>
            <a:pPr algn="ctr">
              <a:lnSpc>
                <a:spcPct val="85000"/>
              </a:lnSpc>
              <a:spcBef>
                <a:spcPct val="41000"/>
              </a:spcBef>
            </a:pPr>
            <a:r>
              <a:rPr lang="en-US" altLang="zh-CN" b="1" dirty="0">
                <a:ea typeface="微软雅黑" panose="020B0503020204020204" pitchFamily="34" charset="-122"/>
              </a:rPr>
              <a:t>Machine  Language Program (MIPS)</a:t>
            </a:r>
          </a:p>
        </p:txBody>
      </p:sp>
      <p:sp>
        <p:nvSpPr>
          <p:cNvPr id="76810" name="Rectangle 10"/>
          <p:cNvSpPr>
            <a:spLocks noChangeArrowheads="1"/>
          </p:cNvSpPr>
          <p:nvPr/>
        </p:nvSpPr>
        <p:spPr bwMode="auto">
          <a:xfrm>
            <a:off x="304800" y="4464050"/>
            <a:ext cx="4038600" cy="538865"/>
          </a:xfrm>
          <a:prstGeom prst="rect">
            <a:avLst/>
          </a:prstGeom>
          <a:noFill/>
          <a:ln w="28575">
            <a:pattFill prst="pct70">
              <a:fgClr>
                <a:schemeClr val="tx1"/>
              </a:fgClr>
              <a:bgClr>
                <a:schemeClr val="bg1"/>
              </a:bgClr>
            </a:pattFill>
            <a:miter lim="800000"/>
            <a:headEnd/>
            <a:tailEnd/>
          </a:ln>
        </p:spPr>
        <p:txBody>
          <a:bodyPr lIns="63500" tIns="25400" rIns="63500" bIns="25400">
            <a:spAutoFit/>
          </a:bodyPr>
          <a:lstStyle/>
          <a:p>
            <a:pPr algn="ctr">
              <a:lnSpc>
                <a:spcPct val="88000"/>
              </a:lnSpc>
              <a:spcBef>
                <a:spcPct val="43000"/>
              </a:spcBef>
            </a:pPr>
            <a:r>
              <a:rPr lang="en-US" altLang="zh-CN" b="1" dirty="0">
                <a:solidFill>
                  <a:srgbClr val="3366FF"/>
                </a:solidFill>
                <a:ea typeface="微软雅黑" panose="020B0503020204020204" pitchFamily="34" charset="-122"/>
              </a:rPr>
              <a:t>Hardware Architecture Description</a:t>
            </a:r>
            <a:br>
              <a:rPr lang="en-US" altLang="zh-CN" b="1" dirty="0">
                <a:solidFill>
                  <a:srgbClr val="3366FF"/>
                </a:solidFill>
                <a:ea typeface="微软雅黑" panose="020B0503020204020204" pitchFamily="34" charset="-122"/>
              </a:rPr>
            </a:br>
            <a:r>
              <a:rPr lang="en-US" altLang="zh-CN" b="1" dirty="0">
                <a:solidFill>
                  <a:srgbClr val="3366FF"/>
                </a:solidFill>
                <a:ea typeface="微软雅黑" panose="020B0503020204020204" pitchFamily="34" charset="-122"/>
              </a:rPr>
              <a:t>(e.g., block diagrams)</a:t>
            </a:r>
            <a:r>
              <a:rPr lang="en-US" altLang="zh-CN" dirty="0">
                <a:solidFill>
                  <a:srgbClr val="3366FF"/>
                </a:solidFill>
                <a:ea typeface="微软雅黑" panose="020B0503020204020204" pitchFamily="34" charset="-122"/>
              </a:rPr>
              <a:t> </a:t>
            </a:r>
          </a:p>
        </p:txBody>
      </p:sp>
      <p:sp>
        <p:nvSpPr>
          <p:cNvPr id="76811" name="Line 11"/>
          <p:cNvSpPr>
            <a:spLocks noChangeShapeType="1"/>
          </p:cNvSpPr>
          <p:nvPr/>
        </p:nvSpPr>
        <p:spPr bwMode="auto">
          <a:xfrm>
            <a:off x="2057400" y="1778000"/>
            <a:ext cx="0" cy="400050"/>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12" name="Rectangle 13"/>
          <p:cNvSpPr>
            <a:spLocks noChangeArrowheads="1"/>
          </p:cNvSpPr>
          <p:nvPr/>
        </p:nvSpPr>
        <p:spPr bwMode="auto">
          <a:xfrm>
            <a:off x="2197100" y="1873250"/>
            <a:ext cx="1308100" cy="29368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Compiler</a:t>
            </a:r>
          </a:p>
        </p:txBody>
      </p:sp>
      <p:sp>
        <p:nvSpPr>
          <p:cNvPr id="76813" name="Rectangle 14"/>
          <p:cNvSpPr>
            <a:spLocks noChangeArrowheads="1"/>
          </p:cNvSpPr>
          <p:nvPr/>
        </p:nvSpPr>
        <p:spPr bwMode="auto">
          <a:xfrm>
            <a:off x="2222500" y="2787650"/>
            <a:ext cx="1435100" cy="29368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Assembler</a:t>
            </a:r>
          </a:p>
        </p:txBody>
      </p:sp>
      <p:sp>
        <p:nvSpPr>
          <p:cNvPr id="76814" name="Line 15"/>
          <p:cNvSpPr>
            <a:spLocks noChangeShapeType="1"/>
          </p:cNvSpPr>
          <p:nvPr/>
        </p:nvSpPr>
        <p:spPr bwMode="auto">
          <a:xfrm>
            <a:off x="2108200" y="3613150"/>
            <a:ext cx="0" cy="850900"/>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15" name="Rectangle 16"/>
          <p:cNvSpPr>
            <a:spLocks noChangeArrowheads="1"/>
          </p:cNvSpPr>
          <p:nvPr/>
        </p:nvSpPr>
        <p:spPr bwMode="auto">
          <a:xfrm>
            <a:off x="381000" y="3854450"/>
            <a:ext cx="1676400" cy="52863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Machine Interpretation</a:t>
            </a:r>
          </a:p>
        </p:txBody>
      </p:sp>
      <p:sp>
        <p:nvSpPr>
          <p:cNvPr id="76816" name="Rectangle 17"/>
          <p:cNvSpPr>
            <a:spLocks noChangeArrowheads="1"/>
          </p:cNvSpPr>
          <p:nvPr/>
        </p:nvSpPr>
        <p:spPr bwMode="auto">
          <a:xfrm>
            <a:off x="4624388" y="1201738"/>
            <a:ext cx="3086100" cy="709612"/>
          </a:xfrm>
          <a:prstGeom prst="rect">
            <a:avLst/>
          </a:prstGeom>
          <a:noFill/>
          <a:ln w="12700">
            <a:noFill/>
            <a:miter lim="800000"/>
            <a:headEnd/>
            <a:tailEnd/>
          </a:ln>
        </p:spPr>
        <p:txBody>
          <a:bodyPr lIns="63500" tIns="25400" rIns="63500" bIns="25400">
            <a:spAutoFit/>
          </a:bodyPr>
          <a:lstStyle/>
          <a:p>
            <a:pPr marL="342900" indent="-342900">
              <a:lnSpc>
                <a:spcPct val="78000"/>
              </a:lnSpc>
            </a:pPr>
            <a:r>
              <a:rPr lang="en-US" altLang="zh-CN" b="1" dirty="0">
                <a:ea typeface="微软雅黑" panose="020B0503020204020204" pitchFamily="34" charset="-122"/>
              </a:rPr>
              <a:t>temp = v[k];</a:t>
            </a:r>
          </a:p>
          <a:p>
            <a:pPr marL="342900" indent="-342900">
              <a:lnSpc>
                <a:spcPct val="78000"/>
              </a:lnSpc>
            </a:pPr>
            <a:r>
              <a:rPr lang="en-US" altLang="zh-CN" b="1" dirty="0">
                <a:ea typeface="微软雅黑" panose="020B0503020204020204" pitchFamily="34" charset="-122"/>
              </a:rPr>
              <a:t>v[k] = v[k+1];</a:t>
            </a:r>
          </a:p>
          <a:p>
            <a:pPr marL="342900" indent="-342900">
              <a:lnSpc>
                <a:spcPct val="78000"/>
              </a:lnSpc>
            </a:pPr>
            <a:r>
              <a:rPr lang="en-US" altLang="zh-CN" b="1" dirty="0">
                <a:ea typeface="微软雅黑" panose="020B0503020204020204" pitchFamily="34" charset="-122"/>
              </a:rPr>
              <a:t>v[k+1] = temp;</a:t>
            </a:r>
            <a:endParaRPr lang="en-US" altLang="zh-CN" sz="1200" dirty="0">
              <a:ea typeface="微软雅黑" panose="020B0503020204020204" pitchFamily="34" charset="-122"/>
            </a:endParaRPr>
          </a:p>
        </p:txBody>
      </p:sp>
      <p:sp>
        <p:nvSpPr>
          <p:cNvPr id="76817" name="Rectangle 19"/>
          <p:cNvSpPr>
            <a:spLocks noChangeArrowheads="1"/>
          </p:cNvSpPr>
          <p:nvPr/>
        </p:nvSpPr>
        <p:spPr bwMode="auto">
          <a:xfrm>
            <a:off x="4624388" y="4298950"/>
            <a:ext cx="2984500" cy="266700"/>
          </a:xfrm>
          <a:prstGeom prst="rect">
            <a:avLst/>
          </a:prstGeom>
          <a:noFill/>
          <a:ln w="12700">
            <a:noFill/>
            <a:miter lim="800000"/>
            <a:headEnd/>
            <a:tailEnd/>
          </a:ln>
        </p:spPr>
        <p:txBody>
          <a:bodyPr wrap="none" anchor="ctr"/>
          <a:lstStyle/>
          <a:p>
            <a:endParaRPr lang="en-US" altLang="zh-CN" dirty="0">
              <a:ea typeface="微软雅黑" panose="020B0503020204020204" pitchFamily="34" charset="-122"/>
            </a:endParaRPr>
          </a:p>
        </p:txBody>
      </p:sp>
      <p:sp>
        <p:nvSpPr>
          <p:cNvPr id="76818" name="Rectangle 20"/>
          <p:cNvSpPr>
            <a:spLocks noChangeArrowheads="1"/>
          </p:cNvSpPr>
          <p:nvPr/>
        </p:nvSpPr>
        <p:spPr bwMode="auto">
          <a:xfrm>
            <a:off x="4624388" y="2989263"/>
            <a:ext cx="4478789" cy="951543"/>
          </a:xfrm>
          <a:prstGeom prst="rect">
            <a:avLst/>
          </a:prstGeom>
          <a:noFill/>
          <a:ln w="12700">
            <a:noFill/>
            <a:miter lim="800000"/>
            <a:headEnd/>
            <a:tailEnd/>
          </a:ln>
        </p:spPr>
        <p:txBody>
          <a:bodyPr wrap="none" lIns="90487" tIns="44450" rIns="90487" bIns="44450">
            <a:spAutoFit/>
          </a:bodyPr>
          <a:lstStyle/>
          <a:p>
            <a:r>
              <a:rPr lang="en-US" altLang="zh-CN" sz="1400" dirty="0">
                <a:latin typeface="Courier New" pitchFamily="49" charset="0"/>
                <a:ea typeface="微软雅黑" panose="020B0503020204020204" pitchFamily="34" charset="-122"/>
              </a:rPr>
              <a:t>0000 1001 1100 0110 1010 1111 0101 1000</a:t>
            </a:r>
          </a:p>
          <a:p>
            <a:r>
              <a:rPr lang="en-US" altLang="zh-CN" sz="1400" dirty="0">
                <a:latin typeface="Courier New" pitchFamily="49" charset="0"/>
                <a:ea typeface="微软雅黑" panose="020B0503020204020204" pitchFamily="34" charset="-122"/>
              </a:rPr>
              <a:t>1010 1111 0101 1000 0000 1001 1100 0110 </a:t>
            </a:r>
          </a:p>
          <a:p>
            <a:r>
              <a:rPr lang="en-US" altLang="zh-CN" sz="1400" dirty="0">
                <a:latin typeface="Courier New" pitchFamily="49" charset="0"/>
                <a:ea typeface="微软雅黑" panose="020B0503020204020204" pitchFamily="34" charset="-122"/>
              </a:rPr>
              <a:t>1100 0110 1010 1111 0101 1000 0000 1001 </a:t>
            </a:r>
          </a:p>
          <a:p>
            <a:r>
              <a:rPr lang="en-US" altLang="zh-CN" sz="1400" dirty="0">
                <a:latin typeface="Courier New" pitchFamily="49" charset="0"/>
                <a:ea typeface="微软雅黑" panose="020B0503020204020204" pitchFamily="34" charset="-122"/>
              </a:rPr>
              <a:t>0101 1000 0000 1001 1100 0110 1010 1111</a:t>
            </a:r>
            <a:r>
              <a:rPr lang="en-US" altLang="zh-CN" sz="1400" dirty="0">
                <a:latin typeface="Courier"/>
                <a:ea typeface="微软雅黑" panose="020B0503020204020204" pitchFamily="34" charset="-122"/>
              </a:rPr>
              <a:t> </a:t>
            </a:r>
          </a:p>
        </p:txBody>
      </p:sp>
      <p:sp>
        <p:nvSpPr>
          <p:cNvPr id="76819" name="Rectangle 22"/>
          <p:cNvSpPr>
            <a:spLocks noChangeArrowheads="1"/>
          </p:cNvSpPr>
          <p:nvPr/>
        </p:nvSpPr>
        <p:spPr bwMode="auto">
          <a:xfrm>
            <a:off x="844550" y="3613150"/>
            <a:ext cx="2730500" cy="139700"/>
          </a:xfrm>
          <a:prstGeom prst="rect">
            <a:avLst/>
          </a:prstGeom>
          <a:solidFill>
            <a:srgbClr val="FF8DA0"/>
          </a:solidFill>
          <a:ln w="12700">
            <a:solidFill>
              <a:schemeClr val="tx1"/>
            </a:solidFill>
            <a:miter lim="800000"/>
            <a:headEnd/>
            <a:tailEnd/>
          </a:ln>
        </p:spPr>
        <p:txBody>
          <a:bodyPr wrap="none" anchor="ctr"/>
          <a:lstStyle/>
          <a:p>
            <a:endParaRPr lang="en-US" altLang="zh-CN" dirty="0">
              <a:ea typeface="微软雅黑" panose="020B0503020204020204" pitchFamily="34" charset="-122"/>
            </a:endParaRPr>
          </a:p>
        </p:txBody>
      </p:sp>
      <p:sp>
        <p:nvSpPr>
          <p:cNvPr id="76820" name="Line 23"/>
          <p:cNvSpPr>
            <a:spLocks noChangeShapeType="1"/>
          </p:cNvSpPr>
          <p:nvPr/>
        </p:nvSpPr>
        <p:spPr bwMode="auto">
          <a:xfrm flipH="1">
            <a:off x="2082800" y="2719388"/>
            <a:ext cx="3175" cy="366712"/>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21" name="Rectangle 24"/>
          <p:cNvSpPr>
            <a:spLocks noChangeArrowheads="1"/>
          </p:cNvSpPr>
          <p:nvPr/>
        </p:nvSpPr>
        <p:spPr bwMode="auto">
          <a:xfrm>
            <a:off x="609600" y="5867400"/>
            <a:ext cx="3708400" cy="538865"/>
          </a:xfrm>
          <a:prstGeom prst="rect">
            <a:avLst/>
          </a:prstGeom>
          <a:noFill/>
          <a:ln w="28575">
            <a:pattFill prst="pct70">
              <a:fgClr>
                <a:schemeClr val="tx1"/>
              </a:fgClr>
              <a:bgClr>
                <a:schemeClr val="bg1"/>
              </a:bgClr>
            </a:pattFill>
            <a:miter lim="800000"/>
            <a:headEnd/>
            <a:tailEnd/>
          </a:ln>
        </p:spPr>
        <p:txBody>
          <a:bodyPr lIns="63500" tIns="25400" rIns="63500" bIns="25400">
            <a:spAutoFit/>
          </a:bodyPr>
          <a:lstStyle/>
          <a:p>
            <a:pPr algn="ctr">
              <a:lnSpc>
                <a:spcPct val="88000"/>
              </a:lnSpc>
              <a:spcBef>
                <a:spcPct val="43000"/>
              </a:spcBef>
            </a:pPr>
            <a:r>
              <a:rPr lang="en-US" altLang="zh-CN" b="1" dirty="0">
                <a:solidFill>
                  <a:srgbClr val="005400"/>
                </a:solidFill>
                <a:ea typeface="微软雅黑" panose="020B0503020204020204" pitchFamily="34" charset="-122"/>
              </a:rPr>
              <a:t>Logic Circuit Description</a:t>
            </a:r>
            <a:br>
              <a:rPr lang="en-US" altLang="zh-CN" b="1" dirty="0">
                <a:solidFill>
                  <a:srgbClr val="005400"/>
                </a:solidFill>
                <a:ea typeface="微软雅黑" panose="020B0503020204020204" pitchFamily="34" charset="-122"/>
              </a:rPr>
            </a:br>
            <a:r>
              <a:rPr lang="en-US" altLang="zh-CN" b="1" dirty="0">
                <a:solidFill>
                  <a:srgbClr val="005400"/>
                </a:solidFill>
                <a:ea typeface="微软雅黑" panose="020B0503020204020204" pitchFamily="34" charset="-122"/>
              </a:rPr>
              <a:t>(Circuit Schematic Diagrams)</a:t>
            </a:r>
          </a:p>
        </p:txBody>
      </p:sp>
      <p:sp>
        <p:nvSpPr>
          <p:cNvPr id="76822" name="Line 26"/>
          <p:cNvSpPr>
            <a:spLocks noChangeShapeType="1"/>
          </p:cNvSpPr>
          <p:nvPr/>
        </p:nvSpPr>
        <p:spPr bwMode="auto">
          <a:xfrm>
            <a:off x="2286000" y="5021263"/>
            <a:ext cx="0" cy="850900"/>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23" name="Rectangle 27"/>
          <p:cNvSpPr>
            <a:spLocks noChangeArrowheads="1"/>
          </p:cNvSpPr>
          <p:nvPr/>
        </p:nvSpPr>
        <p:spPr bwMode="auto">
          <a:xfrm>
            <a:off x="381000" y="5165725"/>
            <a:ext cx="1981200" cy="52863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Architecture Implementation</a:t>
            </a:r>
          </a:p>
        </p:txBody>
      </p:sp>
      <p:pic>
        <p:nvPicPr>
          <p:cNvPr id="76824" name="Picture 35" descr="Picture 1"/>
          <p:cNvPicPr>
            <a:picLocks noChangeAspect="1" noChangeArrowheads="1"/>
          </p:cNvPicPr>
          <p:nvPr/>
        </p:nvPicPr>
        <p:blipFill>
          <a:blip r:embed="rId6"/>
          <a:srcRect/>
          <a:stretch>
            <a:fillRect/>
          </a:stretch>
        </p:blipFill>
        <p:spPr bwMode="auto">
          <a:xfrm>
            <a:off x="4624388" y="4041775"/>
            <a:ext cx="1638300" cy="1373188"/>
          </a:xfrm>
          <a:prstGeom prst="rect">
            <a:avLst/>
          </a:prstGeom>
          <a:noFill/>
          <a:ln w="9525">
            <a:noFill/>
            <a:miter lim="800000"/>
            <a:headEnd/>
            <a:tailEnd/>
          </a:ln>
        </p:spPr>
      </p:pic>
      <p:sp>
        <p:nvSpPr>
          <p:cNvPr id="76825" name="Rectangle 36"/>
          <p:cNvSpPr>
            <a:spLocks noChangeArrowheads="1"/>
          </p:cNvSpPr>
          <p:nvPr/>
        </p:nvSpPr>
        <p:spPr bwMode="auto">
          <a:xfrm>
            <a:off x="6008688" y="5156200"/>
            <a:ext cx="304800" cy="336550"/>
          </a:xfrm>
          <a:prstGeom prst="rect">
            <a:avLst/>
          </a:prstGeom>
          <a:solidFill>
            <a:schemeClr val="bg1"/>
          </a:solidFill>
          <a:ln w="12700">
            <a:noFill/>
            <a:miter lim="800000"/>
            <a:headEnd/>
            <a:tailEnd/>
          </a:ln>
        </p:spPr>
        <p:txBody>
          <a:bodyPr wrap="none" anchor="ctr"/>
          <a:lstStyle/>
          <a:p>
            <a:endParaRPr lang="en-US" altLang="zh-CN" dirty="0">
              <a:ea typeface="微软雅黑" panose="020B0503020204020204" pitchFamily="34" charset="-122"/>
            </a:endParaRPr>
          </a:p>
        </p:txBody>
      </p:sp>
      <p:sp>
        <p:nvSpPr>
          <p:cNvPr id="76826" name="TextBox 24"/>
          <p:cNvSpPr txBox="1">
            <a:spLocks noChangeArrowheads="1"/>
          </p:cNvSpPr>
          <p:nvPr/>
        </p:nvSpPr>
        <p:spPr bwMode="auto">
          <a:xfrm>
            <a:off x="6383650" y="2023551"/>
            <a:ext cx="2653676" cy="830997"/>
          </a:xfrm>
          <a:prstGeom prst="rect">
            <a:avLst/>
          </a:prstGeom>
          <a:noFill/>
          <a:ln w="9525">
            <a:noFill/>
            <a:miter lim="800000"/>
            <a:headEnd/>
            <a:tailEnd/>
          </a:ln>
        </p:spPr>
        <p:txBody>
          <a:bodyPr wrap="none">
            <a:spAutoFit/>
          </a:bodyPr>
          <a:lstStyle/>
          <a:p>
            <a:pPr algn="r"/>
            <a:r>
              <a:rPr lang="en-US" altLang="zh-CN" sz="1600" dirty="0">
                <a:ea typeface="微软雅黑" panose="020B0503020204020204" pitchFamily="34" charset="-122"/>
              </a:rPr>
              <a:t>Anything can be represented</a:t>
            </a:r>
            <a:br>
              <a:rPr lang="en-US" altLang="zh-CN" sz="1600" dirty="0">
                <a:ea typeface="微软雅黑" panose="020B0503020204020204" pitchFamily="34" charset="-122"/>
              </a:rPr>
            </a:br>
            <a:r>
              <a:rPr lang="en-US" altLang="zh-CN" sz="1600" dirty="0">
                <a:ea typeface="微软雅黑" panose="020B0503020204020204" pitchFamily="34" charset="-122"/>
              </a:rPr>
              <a:t>as a </a:t>
            </a:r>
            <a:r>
              <a:rPr lang="en-US" altLang="zh-CN" sz="1600" i="1" dirty="0">
                <a:ea typeface="微软雅黑" panose="020B0503020204020204" pitchFamily="34" charset="-122"/>
              </a:rPr>
              <a:t>number</a:t>
            </a:r>
            <a:r>
              <a:rPr lang="en-US" altLang="zh-CN" sz="1600" dirty="0">
                <a:ea typeface="微软雅黑" panose="020B0503020204020204" pitchFamily="34" charset="-122"/>
              </a:rPr>
              <a:t>, </a:t>
            </a:r>
            <a:br>
              <a:rPr lang="en-US" altLang="zh-CN" sz="1600" dirty="0">
                <a:ea typeface="微软雅黑" panose="020B0503020204020204" pitchFamily="34" charset="-122"/>
              </a:rPr>
            </a:br>
            <a:r>
              <a:rPr lang="en-US" altLang="zh-CN" sz="1600" dirty="0">
                <a:ea typeface="微软雅黑" panose="020B0503020204020204" pitchFamily="34" charset="-122"/>
              </a:rPr>
              <a:t>i.e., data or instructions</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noChangeArrowheads="1"/>
          </p:cNvSpPr>
          <p:nvPr>
            <p:ph type="title"/>
          </p:nvPr>
        </p:nvSpPr>
        <p:spPr/>
        <p:txBody>
          <a:bodyPr/>
          <a:lstStyle/>
          <a:p>
            <a:r>
              <a:rPr lang="en-US" altLang="zh-CN" dirty="0" smtClean="0"/>
              <a:t>Make the Common Case Fast</a:t>
            </a:r>
          </a:p>
        </p:txBody>
      </p:sp>
      <p:sp>
        <p:nvSpPr>
          <p:cNvPr id="78851" name="Content Placeholder 2"/>
          <p:cNvSpPr>
            <a:spLocks noGrp="1" noChangeArrowheads="1"/>
          </p:cNvSpPr>
          <p:nvPr>
            <p:ph idx="1"/>
          </p:nvPr>
        </p:nvSpPr>
        <p:spPr/>
        <p:txBody>
          <a:bodyPr>
            <a:normAutofit/>
          </a:bodyPr>
          <a:lstStyle/>
          <a:p>
            <a:r>
              <a:rPr lang="zh-CN" altLang="en-US" sz="2800" dirty="0" smtClean="0"/>
              <a:t>在进行设计选择时，注重优化经常发生的事件</a:t>
            </a:r>
          </a:p>
          <a:p>
            <a:r>
              <a:rPr lang="zh-CN" altLang="en-US" sz="2800" dirty="0" smtClean="0"/>
              <a:t>优化不经常执行的代码意义不大</a:t>
            </a:r>
          </a:p>
          <a:p>
            <a:r>
              <a:rPr lang="zh-CN" altLang="en-US" sz="2800" dirty="0" smtClean="0"/>
              <a:t>选择一种（性能）度量方式来确定经常性事件（</a:t>
            </a:r>
            <a:r>
              <a:rPr lang="en-US" altLang="zh-CN" sz="2800" dirty="0" smtClean="0"/>
              <a:t>Common case)</a:t>
            </a:r>
          </a:p>
        </p:txBody>
      </p:sp>
      <p:sp>
        <p:nvSpPr>
          <p:cNvPr id="78852" name="Date Placeholder 3"/>
          <p:cNvSpPr>
            <a:spLocks noGrp="1" noChangeArrowheads="1"/>
          </p:cNvSpPr>
          <p:nvPr>
            <p:ph type="dt" sz="half" idx="10"/>
          </p:nvPr>
        </p:nvSpPr>
        <p:spPr>
          <a:noFill/>
          <a:ln>
            <a:headEnd/>
            <a:tailEnd/>
          </a:ln>
        </p:spPr>
        <p:txBody>
          <a:bodyPr>
            <a:prstTxWarp prst="textNoShape">
              <a:avLst/>
            </a:prstTxWarp>
          </a:bodyPr>
          <a:lstStyle/>
          <a:p>
            <a:fld id="{08D86D63-3877-48AE-ACC6-C972841B8D98}" type="datetime1">
              <a:rPr lang="en-US" altLang="zh-CN" smtClean="0"/>
              <a:pPr/>
              <a:t>3/4/2019</a:t>
            </a:fld>
            <a:endParaRPr lang="en-US" altLang="zh-CN" smtClean="0"/>
          </a:p>
        </p:txBody>
      </p:sp>
      <p:sp>
        <p:nvSpPr>
          <p:cNvPr id="78856" name="灯片编号占位符 1"/>
          <p:cNvSpPr>
            <a:spLocks noGrp="1" noChangeArrowheads="1"/>
          </p:cNvSpPr>
          <p:nvPr>
            <p:ph type="sldNum" sz="quarter" idx="12"/>
          </p:nvPr>
        </p:nvSpPr>
        <p:spPr>
          <a:noFill/>
          <a:ln>
            <a:headEnd/>
            <a:tailEnd/>
          </a:ln>
        </p:spPr>
        <p:txBody>
          <a:bodyPr/>
          <a:lstStyle/>
          <a:p>
            <a:fld id="{B2160A9E-5FFC-4831-AC06-D809602930C3}" type="slidenum">
              <a:rPr lang="en-US" altLang="zh-CN"/>
              <a:pPr/>
              <a:t>49</a:t>
            </a:fld>
            <a:endParaRPr lang="en-US" altLang="zh-CN"/>
          </a:p>
        </p:txBody>
      </p:sp>
      <p:grpSp>
        <p:nvGrpSpPr>
          <p:cNvPr id="2" name="Group 11"/>
          <p:cNvGrpSpPr>
            <a:grpSpLocks/>
          </p:cNvGrpSpPr>
          <p:nvPr/>
        </p:nvGrpSpPr>
        <p:grpSpPr bwMode="auto">
          <a:xfrm>
            <a:off x="33338" y="3544888"/>
            <a:ext cx="5062537" cy="2317750"/>
            <a:chOff x="-33866" y="4539400"/>
            <a:chExt cx="5063066" cy="2318600"/>
          </a:xfrm>
        </p:grpSpPr>
        <p:pic>
          <p:nvPicPr>
            <p:cNvPr id="78859" name="Picture 9" descr="mclaren-mp4-27-2012-formula-1-race-car_100380110_l.jpg"/>
            <p:cNvPicPr>
              <a:picLocks noChangeAspect="1" noChangeArrowheads="1"/>
            </p:cNvPicPr>
            <p:nvPr/>
          </p:nvPicPr>
          <p:blipFill>
            <a:blip r:embed="rId3"/>
            <a:srcRect/>
            <a:stretch>
              <a:fillRect/>
            </a:stretch>
          </p:blipFill>
          <p:spPr bwMode="auto">
            <a:xfrm>
              <a:off x="-33866" y="4539400"/>
              <a:ext cx="5063066" cy="2318600"/>
            </a:xfrm>
            <a:prstGeom prst="rect">
              <a:avLst/>
            </a:prstGeom>
            <a:noFill/>
            <a:ln w="9525">
              <a:noFill/>
              <a:miter lim="800000"/>
              <a:headEnd/>
              <a:tailEnd/>
            </a:ln>
          </p:spPr>
        </p:pic>
        <p:sp>
          <p:nvSpPr>
            <p:cNvPr id="78860" name="TextBox 10"/>
            <p:cNvSpPr txBox="1">
              <a:spLocks noChangeArrowheads="1"/>
            </p:cNvSpPr>
            <p:nvPr/>
          </p:nvSpPr>
          <p:spPr bwMode="auto">
            <a:xfrm>
              <a:off x="3693366" y="4686360"/>
              <a:ext cx="1133762" cy="369467"/>
            </a:xfrm>
            <a:prstGeom prst="rect">
              <a:avLst/>
            </a:prstGeom>
            <a:noFill/>
            <a:ln w="9525">
              <a:noFill/>
              <a:miter lim="800000"/>
              <a:headEnd/>
              <a:tailEnd/>
            </a:ln>
          </p:spPr>
          <p:txBody>
            <a:bodyPr wrap="none">
              <a:spAutoFit/>
            </a:bodyPr>
            <a:lstStyle/>
            <a:p>
              <a:r>
                <a:rPr lang="en-US" altLang="zh-CN" dirty="0">
                  <a:ea typeface="微软雅黑" panose="020B0503020204020204" pitchFamily="34" charset="-122"/>
                </a:rPr>
                <a:t>Capability</a:t>
              </a:r>
            </a:p>
          </p:txBody>
        </p:sp>
      </p:grpSp>
      <p:grpSp>
        <p:nvGrpSpPr>
          <p:cNvPr id="3" name="Group 13"/>
          <p:cNvGrpSpPr>
            <a:grpSpLocks/>
          </p:cNvGrpSpPr>
          <p:nvPr/>
        </p:nvGrpSpPr>
        <p:grpSpPr bwMode="auto">
          <a:xfrm>
            <a:off x="5029200" y="3516313"/>
            <a:ext cx="4114800" cy="2376487"/>
            <a:chOff x="5029202" y="4481724"/>
            <a:chExt cx="4114798" cy="2376276"/>
          </a:xfrm>
        </p:grpSpPr>
        <p:pic>
          <p:nvPicPr>
            <p:cNvPr id="78857" name="Picture 7" descr="toyota_12sienna7passvanv6fwd3a_angularfront_Regular.jpg"/>
            <p:cNvPicPr>
              <a:picLocks noChangeAspect="1" noChangeArrowheads="1"/>
            </p:cNvPicPr>
            <p:nvPr/>
          </p:nvPicPr>
          <p:blipFill>
            <a:blip r:embed="rId4"/>
            <a:srcRect r="-427"/>
            <a:stretch>
              <a:fillRect/>
            </a:stretch>
          </p:blipFill>
          <p:spPr bwMode="auto">
            <a:xfrm>
              <a:off x="5029202" y="4481724"/>
              <a:ext cx="4114798" cy="2376276"/>
            </a:xfrm>
            <a:prstGeom prst="rect">
              <a:avLst/>
            </a:prstGeom>
            <a:noFill/>
            <a:ln w="9525">
              <a:noFill/>
              <a:miter lim="800000"/>
              <a:headEnd/>
              <a:tailEnd/>
            </a:ln>
          </p:spPr>
        </p:pic>
        <p:sp>
          <p:nvSpPr>
            <p:cNvPr id="78858" name="TextBox 12"/>
            <p:cNvSpPr txBox="1">
              <a:spLocks noChangeArrowheads="1"/>
            </p:cNvSpPr>
            <p:nvPr/>
          </p:nvSpPr>
          <p:spPr bwMode="auto">
            <a:xfrm>
              <a:off x="7868475" y="6365275"/>
              <a:ext cx="1011815" cy="369299"/>
            </a:xfrm>
            <a:prstGeom prst="rect">
              <a:avLst/>
            </a:prstGeom>
            <a:noFill/>
            <a:ln w="9525">
              <a:noFill/>
              <a:miter lim="800000"/>
              <a:headEnd/>
              <a:tailEnd/>
            </a:ln>
          </p:spPr>
          <p:txBody>
            <a:bodyPr wrap="none">
              <a:spAutoFit/>
            </a:bodyPr>
            <a:lstStyle/>
            <a:p>
              <a:r>
                <a:rPr lang="en-US" altLang="zh-CN" dirty="0">
                  <a:ea typeface="微软雅黑" panose="020B0503020204020204" pitchFamily="34" charset="-122"/>
                </a:rPr>
                <a:t>Capacity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2"/>
          <p:cNvSpPr>
            <a:spLocks noGrp="1"/>
          </p:cNvSpPr>
          <p:nvPr>
            <p:ph type="title"/>
          </p:nvPr>
        </p:nvSpPr>
        <p:spPr/>
        <p:txBody>
          <a:bodyPr/>
          <a:lstStyle/>
          <a:p>
            <a:r>
              <a:rPr lang="zh-CN" altLang="en-US" dirty="0" smtClean="0"/>
              <a:t>教材与主要参考书</a:t>
            </a:r>
          </a:p>
        </p:txBody>
      </p:sp>
      <p:sp>
        <p:nvSpPr>
          <p:cNvPr id="11268" name="Rectangle 3"/>
          <p:cNvSpPr>
            <a:spLocks noGrp="1" noChangeArrowheads="1"/>
          </p:cNvSpPr>
          <p:nvPr>
            <p:ph idx="1"/>
          </p:nvPr>
        </p:nvSpPr>
        <p:spPr>
          <a:xfrm>
            <a:off x="457200" y="5418033"/>
            <a:ext cx="4003705" cy="892231"/>
          </a:xfrm>
        </p:spPr>
        <p:txBody>
          <a:bodyPr/>
          <a:lstStyle/>
          <a:p>
            <a:pPr marL="0" indent="0" eaLnBrk="1" hangingPunct="1">
              <a:lnSpc>
                <a:spcPct val="80000"/>
              </a:lnSpc>
              <a:buFontTx/>
              <a:buNone/>
            </a:pPr>
            <a:r>
              <a:rPr lang="en-US" altLang="zh-CN" sz="1600" dirty="0" smtClean="0"/>
              <a:t>John L. Hennessy, David A. </a:t>
            </a:r>
            <a:r>
              <a:rPr lang="en-US" altLang="zh-CN" sz="1600" dirty="0" err="1" smtClean="0"/>
              <a:t>Patternson</a:t>
            </a:r>
            <a:r>
              <a:rPr lang="zh-CN" altLang="en-US" sz="1600" dirty="0" smtClean="0"/>
              <a:t>；</a:t>
            </a:r>
            <a:r>
              <a:rPr lang="en-US" altLang="zh-CN" sz="1600" dirty="0" smtClean="0"/>
              <a:t>Computer Architecture: A Quantitative Approach.  Fifth Edition. </a:t>
            </a:r>
            <a:r>
              <a:rPr lang="zh-CN" altLang="en-US" sz="1600" dirty="0" smtClean="0"/>
              <a:t>机械工业出版社，</a:t>
            </a:r>
            <a:r>
              <a:rPr lang="en-US" altLang="zh-CN" sz="1600" dirty="0" smtClean="0"/>
              <a:t>2012</a:t>
            </a:r>
          </a:p>
        </p:txBody>
      </p:sp>
      <p:sp>
        <p:nvSpPr>
          <p:cNvPr id="11267" name="日期占位符 1"/>
          <p:cNvSpPr>
            <a:spLocks noGrp="1"/>
          </p:cNvSpPr>
          <p:nvPr>
            <p:ph type="dt" sz="half" idx="10"/>
          </p:nvPr>
        </p:nvSpPr>
        <p:spPr>
          <a:noFill/>
          <a:ln>
            <a:headEnd/>
            <a:tailEnd/>
          </a:ln>
        </p:spPr>
        <p:txBody>
          <a:bodyPr>
            <a:prstTxWarp prst="textNoShape">
              <a:avLst/>
            </a:prstTxWarp>
          </a:bodyPr>
          <a:lstStyle/>
          <a:p>
            <a:fld id="{5B077FD3-74C6-4E03-9309-0E7ADC931617}" type="datetime1">
              <a:rPr lang="en-US" altLang="zh-CN" smtClean="0"/>
              <a:pPr/>
              <a:t>3/4/2019</a:t>
            </a:fld>
            <a:endParaRPr lang="en-US" altLang="zh-CN" smtClean="0"/>
          </a:p>
        </p:txBody>
      </p:sp>
      <p:sp>
        <p:nvSpPr>
          <p:cNvPr id="11273" name="灯片编号占位符 2"/>
          <p:cNvSpPr>
            <a:spLocks noGrp="1"/>
          </p:cNvSpPr>
          <p:nvPr>
            <p:ph type="sldNum" sz="quarter" idx="12"/>
          </p:nvPr>
        </p:nvSpPr>
        <p:spPr>
          <a:noFill/>
          <a:ln>
            <a:headEnd/>
            <a:tailEnd/>
          </a:ln>
        </p:spPr>
        <p:txBody>
          <a:bodyPr/>
          <a:lstStyle/>
          <a:p>
            <a:fld id="{3655171D-35E5-4CA9-88E6-48741D6C3BFA}" type="slidenum">
              <a:rPr lang="en-US" altLang="zh-CN"/>
              <a:pPr/>
              <a:t>5</a:t>
            </a:fld>
            <a:endParaRPr lang="en-US" altLang="zh-CN"/>
          </a:p>
        </p:txBody>
      </p:sp>
      <p:pic>
        <p:nvPicPr>
          <p:cNvPr id="11269" name="图片 5"/>
          <p:cNvPicPr>
            <a:picLocks noChangeAspect="1"/>
          </p:cNvPicPr>
          <p:nvPr/>
        </p:nvPicPr>
        <p:blipFill>
          <a:blip r:embed="rId2"/>
          <a:srcRect/>
          <a:stretch>
            <a:fillRect/>
          </a:stretch>
        </p:blipFill>
        <p:spPr bwMode="auto">
          <a:xfrm>
            <a:off x="798513" y="1173163"/>
            <a:ext cx="3052762" cy="4022725"/>
          </a:xfrm>
          <a:prstGeom prst="rect">
            <a:avLst/>
          </a:prstGeom>
          <a:noFill/>
          <a:ln w="9525">
            <a:noFill/>
            <a:miter lim="800000"/>
            <a:headEnd/>
            <a:tailEnd/>
          </a:ln>
        </p:spPr>
      </p:pic>
      <p:pic>
        <p:nvPicPr>
          <p:cNvPr id="11270" name="图片 6"/>
          <p:cNvPicPr>
            <a:picLocks noChangeAspect="1"/>
          </p:cNvPicPr>
          <p:nvPr/>
        </p:nvPicPr>
        <p:blipFill>
          <a:blip r:embed="rId3"/>
          <a:srcRect/>
          <a:stretch>
            <a:fillRect/>
          </a:stretch>
        </p:blipFill>
        <p:spPr bwMode="auto">
          <a:xfrm>
            <a:off x="4491038" y="1173163"/>
            <a:ext cx="3060700" cy="4022725"/>
          </a:xfrm>
          <a:prstGeom prst="rect">
            <a:avLst/>
          </a:prstGeom>
          <a:noFill/>
          <a:ln w="9525">
            <a:noFill/>
            <a:miter lim="800000"/>
            <a:headEnd/>
            <a:tailEnd/>
          </a:ln>
        </p:spPr>
      </p:pic>
      <p:sp>
        <p:nvSpPr>
          <p:cNvPr id="10247" name="矩形 7"/>
          <p:cNvSpPr>
            <a:spLocks noChangeArrowheads="1"/>
          </p:cNvSpPr>
          <p:nvPr/>
        </p:nvSpPr>
        <p:spPr bwMode="auto">
          <a:xfrm>
            <a:off x="4392613" y="5283200"/>
            <a:ext cx="44243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lnSpc>
                <a:spcPct val="80000"/>
              </a:lnSpc>
              <a:spcBef>
                <a:spcPct val="30000"/>
              </a:spcBef>
              <a:buSzPct val="100000"/>
              <a:defRPr/>
            </a:pPr>
            <a:r>
              <a:rPr lang="en-US" altLang="zh-CN" sz="1600" b="1" dirty="0">
                <a:latin typeface="+mn-lt"/>
                <a:ea typeface="微软雅黑" panose="020B0503020204020204" pitchFamily="34" charset="-122"/>
              </a:rPr>
              <a:t> David A. </a:t>
            </a:r>
            <a:r>
              <a:rPr lang="en-US" altLang="zh-CN" sz="1600" b="1" dirty="0" err="1">
                <a:latin typeface="+mn-lt"/>
                <a:ea typeface="微软雅黑" panose="020B0503020204020204" pitchFamily="34" charset="-122"/>
              </a:rPr>
              <a:t>Patternson</a:t>
            </a:r>
            <a:r>
              <a:rPr lang="en-US" altLang="zh-CN" sz="1600" b="1" dirty="0">
                <a:latin typeface="+mn-lt"/>
                <a:ea typeface="微软雅黑" panose="020B0503020204020204" pitchFamily="34" charset="-122"/>
              </a:rPr>
              <a:t>, John L. Hennessy, Computer Organization &amp; Design : The Hardware/Software Interface, Third Edition. San Francisco: Morgan Kaufmann Publishers, Inc. 2005</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noChangeArrowheads="1"/>
          </p:cNvSpPr>
          <p:nvPr>
            <p:ph type="title"/>
          </p:nvPr>
        </p:nvSpPr>
        <p:spPr/>
        <p:txBody>
          <a:bodyPr>
            <a:normAutofit/>
          </a:bodyPr>
          <a:lstStyle/>
          <a:p>
            <a:r>
              <a:rPr lang="en-US" altLang="zh-CN" smtClean="0"/>
              <a:t>Dependability via Redundancy</a:t>
            </a:r>
          </a:p>
        </p:txBody>
      </p:sp>
      <p:sp>
        <p:nvSpPr>
          <p:cNvPr id="80899" name="Content Placeholder 2"/>
          <p:cNvSpPr>
            <a:spLocks noGrp="1" noChangeArrowheads="1"/>
          </p:cNvSpPr>
          <p:nvPr>
            <p:ph idx="1"/>
          </p:nvPr>
        </p:nvSpPr>
        <p:spPr/>
        <p:txBody>
          <a:bodyPr>
            <a:normAutofit/>
          </a:bodyPr>
          <a:lstStyle/>
          <a:p>
            <a:r>
              <a:rPr lang="zh-CN" altLang="en-US" dirty="0" smtClean="0"/>
              <a:t>通过冗余使得部分部件失效不影响整个系统的运行</a:t>
            </a:r>
          </a:p>
          <a:p>
            <a:pPr lvl="1"/>
            <a:endParaRPr lang="en-US" altLang="zh-CN" dirty="0" smtClean="0"/>
          </a:p>
        </p:txBody>
      </p:sp>
      <p:sp>
        <p:nvSpPr>
          <p:cNvPr id="80900" name="Date Placeholder 3"/>
          <p:cNvSpPr>
            <a:spLocks noGrp="1" noChangeArrowheads="1"/>
          </p:cNvSpPr>
          <p:nvPr>
            <p:ph type="dt" sz="half" idx="10"/>
          </p:nvPr>
        </p:nvSpPr>
        <p:spPr>
          <a:noFill/>
          <a:ln>
            <a:headEnd/>
            <a:tailEnd/>
          </a:ln>
        </p:spPr>
        <p:txBody>
          <a:bodyPr>
            <a:prstTxWarp prst="textNoShape">
              <a:avLst/>
            </a:prstTxWarp>
          </a:bodyPr>
          <a:lstStyle/>
          <a:p>
            <a:fld id="{5F58F600-2C89-4F3D-8172-11DAF603E1EE}" type="datetime1">
              <a:rPr lang="en-US" altLang="zh-CN" smtClean="0"/>
              <a:pPr/>
              <a:t>3/4/2019</a:t>
            </a:fld>
            <a:endParaRPr lang="en-US" altLang="zh-CN" smtClean="0"/>
          </a:p>
        </p:txBody>
      </p:sp>
      <p:sp>
        <p:nvSpPr>
          <p:cNvPr id="80908" name="灯片编号占位符 1"/>
          <p:cNvSpPr>
            <a:spLocks noGrp="1" noChangeArrowheads="1"/>
          </p:cNvSpPr>
          <p:nvPr>
            <p:ph type="sldNum" sz="quarter" idx="12"/>
          </p:nvPr>
        </p:nvSpPr>
        <p:spPr>
          <a:noFill/>
          <a:ln>
            <a:headEnd/>
            <a:tailEnd/>
          </a:ln>
        </p:spPr>
        <p:txBody>
          <a:bodyPr/>
          <a:lstStyle/>
          <a:p>
            <a:fld id="{4EC5777C-F47B-43E1-8D85-CA22CA99C6FC}" type="slidenum">
              <a:rPr lang="en-US" altLang="zh-CN"/>
              <a:pPr/>
              <a:t>50</a:t>
            </a:fld>
            <a:endParaRPr lang="en-US" altLang="zh-CN"/>
          </a:p>
        </p:txBody>
      </p:sp>
      <p:sp>
        <p:nvSpPr>
          <p:cNvPr id="11" name="Cube 10"/>
          <p:cNvSpPr/>
          <p:nvPr/>
        </p:nvSpPr>
        <p:spPr>
          <a:xfrm>
            <a:off x="1371600" y="4076700"/>
            <a:ext cx="1574800" cy="1320800"/>
          </a:xfrm>
          <a:prstGeom prst="cub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sym typeface="+mn-ea"/>
              </a:rPr>
              <a:t>1+1=2</a:t>
            </a:r>
          </a:p>
        </p:txBody>
      </p:sp>
      <p:sp>
        <p:nvSpPr>
          <p:cNvPr id="12" name="Cube 11"/>
          <p:cNvSpPr/>
          <p:nvPr/>
        </p:nvSpPr>
        <p:spPr>
          <a:xfrm>
            <a:off x="3708400" y="4059238"/>
            <a:ext cx="1574800" cy="1320800"/>
          </a:xfrm>
          <a:prstGeom prst="cub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sym typeface="+mn-ea"/>
              </a:rPr>
              <a:t>1+1=2</a:t>
            </a:r>
          </a:p>
        </p:txBody>
      </p:sp>
      <p:sp>
        <p:nvSpPr>
          <p:cNvPr id="13" name="Cube 12"/>
          <p:cNvSpPr/>
          <p:nvPr/>
        </p:nvSpPr>
        <p:spPr>
          <a:xfrm>
            <a:off x="6062663" y="4059238"/>
            <a:ext cx="1574800" cy="1320800"/>
          </a:xfrm>
          <a:prstGeom prst="cub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sym typeface="+mn-ea"/>
              </a:rPr>
              <a:t>1+1=1</a:t>
            </a:r>
          </a:p>
        </p:txBody>
      </p:sp>
      <p:grpSp>
        <p:nvGrpSpPr>
          <p:cNvPr id="2" name="Group 30"/>
          <p:cNvGrpSpPr>
            <a:grpSpLocks/>
          </p:cNvGrpSpPr>
          <p:nvPr/>
        </p:nvGrpSpPr>
        <p:grpSpPr bwMode="auto">
          <a:xfrm>
            <a:off x="2116138" y="2060575"/>
            <a:ext cx="4890252" cy="2151063"/>
            <a:chOff x="2116667" y="2556923"/>
            <a:chExt cx="4889645" cy="2150544"/>
          </a:xfrm>
        </p:grpSpPr>
        <p:grpSp>
          <p:nvGrpSpPr>
            <p:cNvPr id="3" name="Group 28"/>
            <p:cNvGrpSpPr>
              <a:grpSpLocks/>
            </p:cNvGrpSpPr>
            <p:nvPr/>
          </p:nvGrpSpPr>
          <p:grpSpPr bwMode="auto">
            <a:xfrm>
              <a:off x="2116667" y="2556923"/>
              <a:ext cx="4707467" cy="2150544"/>
              <a:chOff x="2116667" y="2556923"/>
              <a:chExt cx="4707467" cy="2150544"/>
            </a:xfrm>
          </p:grpSpPr>
          <p:sp>
            <p:nvSpPr>
              <p:cNvPr id="18" name="Cube 17"/>
              <p:cNvSpPr/>
              <p:nvPr/>
            </p:nvSpPr>
            <p:spPr>
              <a:xfrm>
                <a:off x="3827779" y="2556923"/>
                <a:ext cx="1574604" cy="1320481"/>
              </a:xfrm>
              <a:prstGeom prst="cub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sym typeface="+mn-ea"/>
                  </a:rPr>
                  <a:t>1+1=2</a:t>
                </a:r>
              </a:p>
            </p:txBody>
          </p:sp>
          <p:cxnSp>
            <p:nvCxnSpPr>
              <p:cNvPr id="20" name="Straight Arrow Connector 19"/>
              <p:cNvCxnSpPr>
                <a:endCxn id="18" idx="3"/>
              </p:cNvCxnSpPr>
              <p:nvPr/>
            </p:nvCxnSpPr>
            <p:spPr>
              <a:xfrm flipV="1">
                <a:off x="2116667" y="3877404"/>
                <a:ext cx="2333335" cy="830063"/>
              </a:xfrm>
              <a:prstGeom prst="straightConnector1">
                <a:avLst/>
              </a:prstGeom>
              <a:ln w="762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8" idx="3"/>
              </p:cNvCxnSpPr>
              <p:nvPr/>
            </p:nvCxnSpPr>
            <p:spPr>
              <a:xfrm rot="16200000" flipV="1">
                <a:off x="4054018" y="4273389"/>
                <a:ext cx="812604" cy="20634"/>
              </a:xfrm>
              <a:prstGeom prst="straightConnector1">
                <a:avLst/>
              </a:prstGeom>
              <a:ln w="762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8" idx="3"/>
              </p:cNvCxnSpPr>
              <p:nvPr/>
            </p:nvCxnSpPr>
            <p:spPr>
              <a:xfrm rot="10800000">
                <a:off x="4450002" y="3877404"/>
                <a:ext cx="2374605" cy="761816"/>
              </a:xfrm>
              <a:prstGeom prst="straightConnector1">
                <a:avLst/>
              </a:prstGeom>
              <a:ln w="76200">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
          <p:nvSpPr>
            <p:cNvPr id="80914" name="TextBox 29"/>
            <p:cNvSpPr txBox="1">
              <a:spLocks noChangeArrowheads="1"/>
            </p:cNvSpPr>
            <p:nvPr/>
          </p:nvSpPr>
          <p:spPr bwMode="auto">
            <a:xfrm>
              <a:off x="5638800" y="2980266"/>
              <a:ext cx="1367512" cy="369243"/>
            </a:xfrm>
            <a:prstGeom prst="rect">
              <a:avLst/>
            </a:prstGeom>
            <a:noFill/>
            <a:ln w="9525">
              <a:noFill/>
              <a:miter lim="800000"/>
              <a:headEnd/>
              <a:tailEnd/>
            </a:ln>
          </p:spPr>
          <p:txBody>
            <a:bodyPr wrap="none">
              <a:spAutoFit/>
            </a:bodyPr>
            <a:lstStyle/>
            <a:p>
              <a:r>
                <a:rPr lang="en-US" altLang="zh-CN" dirty="0">
                  <a:ea typeface="微软雅黑" panose="020B0503020204020204" pitchFamily="34" charset="-122"/>
                </a:rPr>
                <a:t>2 of 3 agree</a:t>
              </a:r>
            </a:p>
          </p:txBody>
        </p:sp>
      </p:grpSp>
      <p:grpSp>
        <p:nvGrpSpPr>
          <p:cNvPr id="4" name="Group 22"/>
          <p:cNvGrpSpPr>
            <a:grpSpLocks/>
          </p:cNvGrpSpPr>
          <p:nvPr/>
        </p:nvGrpSpPr>
        <p:grpSpPr bwMode="auto">
          <a:xfrm>
            <a:off x="5910263" y="3873500"/>
            <a:ext cx="2908300" cy="1811338"/>
            <a:chOff x="5909728" y="4368790"/>
            <a:chExt cx="2909366" cy="1811867"/>
          </a:xfrm>
        </p:grpSpPr>
        <p:grpSp>
          <p:nvGrpSpPr>
            <p:cNvPr id="5" name="Group 16"/>
            <p:cNvGrpSpPr>
              <a:grpSpLocks/>
            </p:cNvGrpSpPr>
            <p:nvPr/>
          </p:nvGrpSpPr>
          <p:grpSpPr bwMode="auto">
            <a:xfrm>
              <a:off x="5909728" y="4368790"/>
              <a:ext cx="1811866" cy="1811867"/>
              <a:chOff x="5909728" y="4368790"/>
              <a:chExt cx="1811866" cy="1811867"/>
            </a:xfrm>
          </p:grpSpPr>
          <p:cxnSp>
            <p:nvCxnSpPr>
              <p:cNvPr id="15" name="Straight Connector 14"/>
              <p:cNvCxnSpPr>
                <a:endCxn id="18" idx="3"/>
              </p:cNvCxnSpPr>
              <p:nvPr/>
            </p:nvCxnSpPr>
            <p:spPr>
              <a:xfrm rot="16200000" flipH="1">
                <a:off x="5909794" y="4402071"/>
                <a:ext cx="1778519" cy="1778652"/>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8" idx="3"/>
              </p:cNvCxnSpPr>
              <p:nvPr/>
            </p:nvCxnSpPr>
            <p:spPr>
              <a:xfrm rot="5400000">
                <a:off x="5943144" y="4368724"/>
                <a:ext cx="1778519" cy="1778652"/>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80910" name="TextBox 21"/>
            <p:cNvSpPr txBox="1">
              <a:spLocks noChangeArrowheads="1"/>
            </p:cNvSpPr>
            <p:nvPr/>
          </p:nvSpPr>
          <p:spPr bwMode="auto">
            <a:xfrm>
              <a:off x="7907867" y="4978400"/>
              <a:ext cx="911227" cy="523220"/>
            </a:xfrm>
            <a:prstGeom prst="rect">
              <a:avLst/>
            </a:prstGeom>
            <a:noFill/>
            <a:ln w="9525">
              <a:noFill/>
              <a:miter lim="800000"/>
              <a:headEnd/>
              <a:tailEnd/>
            </a:ln>
          </p:spPr>
          <p:txBody>
            <a:bodyPr wrap="none">
              <a:spAutoFit/>
            </a:bodyPr>
            <a:lstStyle/>
            <a:p>
              <a:r>
                <a:rPr lang="en-US" altLang="zh-CN" sz="2800" b="1" dirty="0">
                  <a:solidFill>
                    <a:srgbClr val="FF0000"/>
                  </a:solidFill>
                  <a:ea typeface="微软雅黑" panose="020B0503020204020204" pitchFamily="34" charset="-122"/>
                </a:rPr>
                <a:t>FAIL!</a:t>
              </a:r>
            </a:p>
          </p:txBody>
        </p:sp>
      </p:grpSp>
      <p:sp>
        <p:nvSpPr>
          <p:cNvPr id="80907" name="TextBox 23"/>
          <p:cNvSpPr txBox="1">
            <a:spLocks noChangeArrowheads="1"/>
          </p:cNvSpPr>
          <p:nvPr/>
        </p:nvSpPr>
        <p:spPr bwMode="auto">
          <a:xfrm>
            <a:off x="585788" y="5881688"/>
            <a:ext cx="6723062" cy="369887"/>
          </a:xfrm>
          <a:prstGeom prst="rect">
            <a:avLst/>
          </a:prstGeom>
          <a:noFill/>
          <a:ln w="9525">
            <a:noFill/>
            <a:miter lim="800000"/>
            <a:headEnd/>
            <a:tailEnd/>
          </a:ln>
        </p:spPr>
        <p:txBody>
          <a:bodyPr>
            <a:spAutoFit/>
          </a:bodyPr>
          <a:lstStyle/>
          <a:p>
            <a:r>
              <a:rPr lang="en-US" altLang="zh-CN" dirty="0">
                <a:ea typeface="微软雅黑" panose="020B0503020204020204" pitchFamily="34" charset="-122"/>
              </a:rPr>
              <a:t>Increasing transistor density reduces the cost of redundancy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pPr>
              <a:lnSpc>
                <a:spcPct val="85000"/>
              </a:lnSpc>
            </a:pPr>
            <a:r>
              <a:rPr lang="en-US" altLang="zh-CN" smtClean="0"/>
              <a:t>Memory Hierarchy</a:t>
            </a:r>
          </a:p>
        </p:txBody>
      </p:sp>
      <p:sp>
        <p:nvSpPr>
          <p:cNvPr id="82947" name="Date Placeholder 3"/>
          <p:cNvSpPr>
            <a:spLocks noGrp="1" noChangeArrowheads="1"/>
          </p:cNvSpPr>
          <p:nvPr>
            <p:ph type="dt" sz="half" idx="10"/>
          </p:nvPr>
        </p:nvSpPr>
        <p:spPr>
          <a:noFill/>
          <a:ln>
            <a:headEnd/>
            <a:tailEnd/>
          </a:ln>
        </p:spPr>
        <p:txBody>
          <a:bodyPr>
            <a:prstTxWarp prst="textNoShape">
              <a:avLst/>
            </a:prstTxWarp>
          </a:bodyPr>
          <a:lstStyle/>
          <a:p>
            <a:fld id="{DC425EF2-0478-4AC8-869E-61D22D2BF25C}" type="datetime1">
              <a:rPr lang="en-US" altLang="zh-CN" smtClean="0"/>
              <a:pPr/>
              <a:t>3/4/2019</a:t>
            </a:fld>
            <a:endParaRPr lang="en-US" altLang="zh-CN" smtClean="0"/>
          </a:p>
        </p:txBody>
      </p:sp>
      <p:sp>
        <p:nvSpPr>
          <p:cNvPr id="82951" name="灯片编号占位符 1"/>
          <p:cNvSpPr>
            <a:spLocks noGrp="1" noChangeArrowheads="1"/>
          </p:cNvSpPr>
          <p:nvPr>
            <p:ph type="sldNum" sz="quarter" idx="12"/>
          </p:nvPr>
        </p:nvSpPr>
        <p:spPr>
          <a:noFill/>
          <a:ln>
            <a:headEnd/>
            <a:tailEnd/>
          </a:ln>
        </p:spPr>
        <p:txBody>
          <a:bodyPr/>
          <a:lstStyle/>
          <a:p>
            <a:fld id="{88266CA4-63C6-49D9-94D4-9707BB45363B}" type="slidenum">
              <a:rPr lang="en-US" altLang="zh-CN"/>
              <a:pPr/>
              <a:t>51</a:t>
            </a:fld>
            <a:endParaRPr lang="en-US" altLang="zh-CN"/>
          </a:p>
        </p:txBody>
      </p:sp>
      <p:pic>
        <p:nvPicPr>
          <p:cNvPr id="82949" name="Picture 3"/>
          <p:cNvPicPr>
            <a:picLocks noChangeAspect="1" noChangeArrowheads="1"/>
          </p:cNvPicPr>
          <p:nvPr/>
        </p:nvPicPr>
        <p:blipFill>
          <a:blip r:embed="rId2"/>
          <a:srcRect/>
          <a:stretch>
            <a:fillRect/>
          </a:stretch>
        </p:blipFill>
        <p:spPr bwMode="auto">
          <a:xfrm>
            <a:off x="92075" y="976313"/>
            <a:ext cx="9051925" cy="5384800"/>
          </a:xfrm>
          <a:prstGeom prst="rect">
            <a:avLst/>
          </a:prstGeom>
          <a:noFill/>
          <a:ln w="9525">
            <a:noFill/>
            <a:miter lim="800000"/>
            <a:headEnd/>
            <a:tailEnd/>
          </a:ln>
        </p:spPr>
      </p:pic>
      <p:grpSp>
        <p:nvGrpSpPr>
          <p:cNvPr id="2" name="Group 6"/>
          <p:cNvGrpSpPr>
            <a:grpSpLocks/>
          </p:cNvGrpSpPr>
          <p:nvPr/>
        </p:nvGrpSpPr>
        <p:grpSpPr bwMode="auto">
          <a:xfrm>
            <a:off x="1463586" y="988657"/>
            <a:ext cx="7031291" cy="5869342"/>
            <a:chOff x="1463446" y="989210"/>
            <a:chExt cx="7031942" cy="5868375"/>
          </a:xfrm>
        </p:grpSpPr>
        <p:sp>
          <p:nvSpPr>
            <p:cNvPr id="82952" name="TextBox 2"/>
            <p:cNvSpPr txBox="1">
              <a:spLocks noChangeArrowheads="1"/>
            </p:cNvSpPr>
            <p:nvPr/>
          </p:nvSpPr>
          <p:spPr bwMode="auto">
            <a:xfrm>
              <a:off x="1463446" y="989210"/>
              <a:ext cx="1620337" cy="584679"/>
            </a:xfrm>
            <a:prstGeom prst="rect">
              <a:avLst/>
            </a:prstGeom>
            <a:noFill/>
            <a:ln w="9525">
              <a:noFill/>
              <a:miter lim="800000"/>
              <a:headEnd/>
              <a:tailEnd/>
            </a:ln>
          </p:spPr>
          <p:txBody>
            <a:bodyPr wrap="none">
              <a:spAutoFit/>
            </a:bodyPr>
            <a:lstStyle/>
            <a:p>
              <a:r>
                <a:rPr lang="en-US" altLang="zh-CN" sz="1600" dirty="0">
                  <a:solidFill>
                    <a:srgbClr val="FF0000"/>
                  </a:solidFill>
                  <a:ea typeface="微软雅黑" panose="020B0503020204020204" pitchFamily="34" charset="-122"/>
                </a:rPr>
                <a:t>Fast, Expensive, </a:t>
              </a:r>
            </a:p>
            <a:p>
              <a:r>
                <a:rPr lang="en-US" altLang="zh-CN" sz="1600" dirty="0">
                  <a:solidFill>
                    <a:srgbClr val="FF0000"/>
                  </a:solidFill>
                  <a:ea typeface="微软雅黑" panose="020B0503020204020204" pitchFamily="34" charset="-122"/>
                </a:rPr>
                <a:t>but Small</a:t>
              </a:r>
            </a:p>
          </p:txBody>
        </p:sp>
        <p:sp>
          <p:nvSpPr>
            <p:cNvPr id="82953" name="TextBox 7"/>
            <p:cNvSpPr txBox="1">
              <a:spLocks noChangeArrowheads="1"/>
            </p:cNvSpPr>
            <p:nvPr/>
          </p:nvSpPr>
          <p:spPr bwMode="auto">
            <a:xfrm>
              <a:off x="7571139" y="6100580"/>
              <a:ext cx="924249" cy="757005"/>
            </a:xfrm>
            <a:prstGeom prst="rect">
              <a:avLst/>
            </a:prstGeom>
            <a:solidFill>
              <a:schemeClr val="bg1"/>
            </a:solidFill>
            <a:ln w="9525">
              <a:noFill/>
              <a:miter lim="800000"/>
              <a:headEnd/>
              <a:tailEnd/>
            </a:ln>
          </p:spPr>
          <p:txBody>
            <a:bodyPr wrap="none">
              <a:spAutoFit/>
            </a:bodyPr>
            <a:lstStyle/>
            <a:p>
              <a:pPr algn="r">
                <a:lnSpc>
                  <a:spcPct val="90000"/>
                </a:lnSpc>
              </a:pPr>
              <a:r>
                <a:rPr lang="en-US" altLang="zh-CN" sz="1600" dirty="0">
                  <a:solidFill>
                    <a:srgbClr val="FF0000"/>
                  </a:solidFill>
                  <a:ea typeface="微软雅黑" panose="020B0503020204020204" pitchFamily="34" charset="-122"/>
                </a:rPr>
                <a:t>Cheap, </a:t>
              </a:r>
              <a:br>
                <a:rPr lang="en-US" altLang="zh-CN" sz="1600" dirty="0">
                  <a:solidFill>
                    <a:srgbClr val="FF0000"/>
                  </a:solidFill>
                  <a:ea typeface="微软雅黑" panose="020B0503020204020204" pitchFamily="34" charset="-122"/>
                </a:rPr>
              </a:br>
              <a:r>
                <a:rPr lang="en-US" altLang="zh-CN" sz="1600" dirty="0">
                  <a:solidFill>
                    <a:srgbClr val="FF0000"/>
                  </a:solidFill>
                  <a:ea typeface="微软雅黑" panose="020B0503020204020204" pitchFamily="34" charset="-122"/>
                </a:rPr>
                <a:t>Large, </a:t>
              </a:r>
              <a:br>
                <a:rPr lang="en-US" altLang="zh-CN" sz="1600" dirty="0">
                  <a:solidFill>
                    <a:srgbClr val="FF0000"/>
                  </a:solidFill>
                  <a:ea typeface="微软雅黑" panose="020B0503020204020204" pitchFamily="34" charset="-122"/>
                </a:rPr>
              </a:br>
              <a:r>
                <a:rPr lang="en-US" altLang="zh-CN" sz="1600" dirty="0">
                  <a:solidFill>
                    <a:srgbClr val="FF0000"/>
                  </a:solidFill>
                  <a:ea typeface="微软雅黑" panose="020B0503020204020204" pitchFamily="34" charset="-122"/>
                </a:rPr>
                <a:t>but Slow</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a:bodyPr>
          <a:lstStyle/>
          <a:p>
            <a:r>
              <a:rPr lang="en-US" altLang="zh-CN" dirty="0" smtClean="0"/>
              <a:t>Parallelism/Pipelining/Prediction</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3/4/2019</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52</a:t>
            </a:fld>
            <a:endParaRPr lang="en-US" altLang="zh-CN"/>
          </a:p>
        </p:txBody>
      </p:sp>
      <p:pic>
        <p:nvPicPr>
          <p:cNvPr id="8" name="Picture 7" descr="bucket-brigade.jpeg"/>
          <p:cNvPicPr>
            <a:picLocks noChangeAspect="1" noChangeArrowheads="1"/>
          </p:cNvPicPr>
          <p:nvPr/>
        </p:nvPicPr>
        <p:blipFill>
          <a:blip r:embed="rId3"/>
          <a:srcRect/>
          <a:stretch>
            <a:fillRect/>
          </a:stretch>
        </p:blipFill>
        <p:spPr bwMode="auto">
          <a:xfrm>
            <a:off x="0" y="1562100"/>
            <a:ext cx="9144000" cy="4564063"/>
          </a:xfrm>
          <a:prstGeom prst="rect">
            <a:avLst/>
          </a:prstGeom>
          <a:noFill/>
          <a:ln w="9525">
            <a:noFill/>
            <a:miter lim="800000"/>
            <a:headEnd/>
            <a:tailEnd/>
          </a:ln>
        </p:spPr>
      </p:pic>
      <p:pic>
        <p:nvPicPr>
          <p:cNvPr id="43011" name="Picture 3"/>
          <p:cNvPicPr>
            <a:picLocks noChangeAspect="1" noChangeArrowheads="1"/>
          </p:cNvPicPr>
          <p:nvPr/>
        </p:nvPicPr>
        <p:blipFill>
          <a:blip r:embed="rId4"/>
          <a:srcRect/>
          <a:stretch>
            <a:fillRect/>
          </a:stretch>
        </p:blipFill>
        <p:spPr bwMode="auto">
          <a:xfrm>
            <a:off x="225425" y="1317625"/>
            <a:ext cx="8443913" cy="5100638"/>
          </a:xfrm>
          <a:prstGeom prst="rect">
            <a:avLst/>
          </a:prstGeom>
          <a:noFill/>
          <a:ln w="9525">
            <a:noFill/>
            <a:miter lim="800000"/>
            <a:headEnd/>
            <a:tailEnd/>
          </a:ln>
        </p:spPr>
      </p:pic>
      <p:pic>
        <p:nvPicPr>
          <p:cNvPr id="43010" name="Picture 2"/>
          <p:cNvPicPr>
            <a:picLocks noChangeAspect="1" noChangeArrowheads="1"/>
          </p:cNvPicPr>
          <p:nvPr/>
        </p:nvPicPr>
        <p:blipFill>
          <a:blip r:embed="rId5"/>
          <a:srcRect/>
          <a:stretch>
            <a:fillRect/>
          </a:stretch>
        </p:blipFill>
        <p:spPr bwMode="auto">
          <a:xfrm>
            <a:off x="203200" y="1427163"/>
            <a:ext cx="8809038" cy="5245100"/>
          </a:xfrm>
          <a:prstGeom prst="rect">
            <a:avLst/>
          </a:prstGeom>
          <a:noFill/>
          <a:ln w="9525">
            <a:noFill/>
            <a:miter lim="800000"/>
            <a:headEnd/>
            <a:tailEnd/>
          </a:ln>
        </p:spPr>
      </p:pic>
      <p:pic>
        <p:nvPicPr>
          <p:cNvPr id="71682" name="Picture 2"/>
          <p:cNvPicPr>
            <a:picLocks noChangeAspect="1" noChangeArrowheads="1"/>
          </p:cNvPicPr>
          <p:nvPr/>
        </p:nvPicPr>
        <p:blipFill>
          <a:blip r:embed="rId6"/>
          <a:srcRect/>
          <a:stretch>
            <a:fillRect/>
          </a:stretch>
        </p:blipFill>
        <p:spPr bwMode="auto">
          <a:xfrm>
            <a:off x="3063875" y="1371600"/>
            <a:ext cx="4191000" cy="519906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0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1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normAutofit/>
          </a:bodyPr>
          <a:lstStyle/>
          <a:p>
            <a:r>
              <a:rPr lang="zh-CN" altLang="en-US" sz="3200" dirty="0" smtClean="0"/>
              <a:t>影响体系结构技术发展的主要因素</a:t>
            </a:r>
          </a:p>
        </p:txBody>
      </p:sp>
      <p:sp>
        <p:nvSpPr>
          <p:cNvPr id="86019" name="内容占位符 2"/>
          <p:cNvSpPr>
            <a:spLocks noGrp="1"/>
          </p:cNvSpPr>
          <p:nvPr>
            <p:ph idx="1"/>
          </p:nvPr>
        </p:nvSpPr>
        <p:spPr/>
        <p:txBody>
          <a:bodyPr/>
          <a:lstStyle/>
          <a:p>
            <a:r>
              <a:rPr lang="zh-CN" altLang="en-US" dirty="0" smtClean="0"/>
              <a:t>产品方面</a:t>
            </a:r>
            <a:endParaRPr lang="en-US" altLang="zh-CN" dirty="0" smtClean="0"/>
          </a:p>
          <a:p>
            <a:pPr lvl="1"/>
            <a:r>
              <a:rPr lang="en-US" altLang="zh-CN" dirty="0" smtClean="0"/>
              <a:t>PC/Server  =&gt; </a:t>
            </a:r>
            <a:r>
              <a:rPr lang="en-US" altLang="zh-CN" dirty="0" err="1" smtClean="0"/>
              <a:t>IoT</a:t>
            </a:r>
            <a:r>
              <a:rPr lang="en-US" altLang="zh-CN" dirty="0" smtClean="0"/>
              <a:t>, Mobile/Cloud</a:t>
            </a:r>
            <a:endParaRPr lang="zh-CN" altLang="en-US" dirty="0" smtClean="0"/>
          </a:p>
          <a:p>
            <a:r>
              <a:rPr lang="zh-CN" altLang="en-US" dirty="0" smtClean="0"/>
              <a:t>集成电路技术方面</a:t>
            </a:r>
            <a:endParaRPr lang="en-US" altLang="zh-CN" dirty="0" smtClean="0"/>
          </a:p>
          <a:p>
            <a:pPr lvl="1"/>
            <a:r>
              <a:rPr lang="zh-CN" altLang="en-US" sz="2000" b="0" dirty="0" smtClean="0"/>
              <a:t>登纳德缩放比例定律的终结：功耗成为关键制约条件</a:t>
            </a:r>
            <a:endParaRPr lang="en-US" altLang="zh-CN" sz="2000" b="0" dirty="0" smtClean="0"/>
          </a:p>
          <a:p>
            <a:pPr lvl="1"/>
            <a:r>
              <a:rPr lang="en-US" altLang="zh-CN" sz="2000" b="0" dirty="0" smtClean="0"/>
              <a:t>Moore</a:t>
            </a:r>
            <a:r>
              <a:rPr lang="zh-CN" altLang="en-US" sz="2000" b="0" dirty="0" smtClean="0"/>
              <a:t>定律的终结：晶体管的集成度提高延缓</a:t>
            </a:r>
            <a:endParaRPr lang="en-US" altLang="zh-CN" sz="2000" b="0" dirty="0" smtClean="0"/>
          </a:p>
          <a:p>
            <a:r>
              <a:rPr lang="zh-CN" altLang="en-US" dirty="0" smtClean="0"/>
              <a:t>体系结构方面</a:t>
            </a:r>
            <a:endParaRPr lang="en-US" altLang="zh-CN" dirty="0" smtClean="0"/>
          </a:p>
          <a:p>
            <a:pPr lvl="1"/>
            <a:r>
              <a:rPr lang="zh-CN" altLang="en-US" sz="2000" b="0" dirty="0" smtClean="0"/>
              <a:t>挖掘指令级并行性方面的限制和低效，</a:t>
            </a:r>
            <a:r>
              <a:rPr lang="en-US" altLang="zh-CN" sz="2000" b="0" dirty="0" smtClean="0"/>
              <a:t>04</a:t>
            </a:r>
            <a:r>
              <a:rPr lang="zh-CN" altLang="en-US" sz="2000" b="0" dirty="0" smtClean="0"/>
              <a:t>年结束了单处理器时代</a:t>
            </a:r>
            <a:endParaRPr lang="en-US" altLang="zh-CN" sz="2000" b="0" dirty="0" smtClean="0"/>
          </a:p>
          <a:p>
            <a:pPr lvl="1"/>
            <a:r>
              <a:rPr lang="en-US" altLang="zh-CN" sz="2000" b="0" dirty="0" smtClean="0"/>
              <a:t>Amdahl</a:t>
            </a:r>
            <a:r>
              <a:rPr lang="zh-CN" altLang="en-US" sz="2000" b="0" dirty="0" smtClean="0"/>
              <a:t>定律暗示了简单多核时代的结束</a:t>
            </a:r>
          </a:p>
        </p:txBody>
      </p:sp>
      <p:sp>
        <p:nvSpPr>
          <p:cNvPr id="86020" name="日期占位符 3"/>
          <p:cNvSpPr>
            <a:spLocks noGrp="1"/>
          </p:cNvSpPr>
          <p:nvPr>
            <p:ph type="dt" sz="half" idx="10"/>
          </p:nvPr>
        </p:nvSpPr>
        <p:spPr>
          <a:noFill/>
          <a:ln>
            <a:headEnd/>
            <a:tailEnd/>
          </a:ln>
        </p:spPr>
        <p:txBody>
          <a:bodyPr>
            <a:prstTxWarp prst="textNoShape">
              <a:avLst/>
            </a:prstTxWarp>
          </a:bodyPr>
          <a:lstStyle/>
          <a:p>
            <a:fld id="{733661B3-CF52-4967-9CAB-ED037C2FE581}"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53</a:t>
            </a:fld>
            <a:endParaRPr lang="zh-CN" altLang="en-US"/>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r>
              <a:rPr lang="en-US" altLang="en-US" smtClean="0"/>
              <a:t>Application Trends</a:t>
            </a:r>
          </a:p>
        </p:txBody>
      </p:sp>
      <p:sp>
        <p:nvSpPr>
          <p:cNvPr id="87044" name="Rectangle 3"/>
          <p:cNvSpPr>
            <a:spLocks noGrp="1" noChangeArrowheads="1"/>
          </p:cNvSpPr>
          <p:nvPr>
            <p:ph idx="1"/>
          </p:nvPr>
        </p:nvSpPr>
        <p:spPr>
          <a:xfrm>
            <a:off x="457200" y="1147337"/>
            <a:ext cx="8229600" cy="5051833"/>
          </a:xfrm>
        </p:spPr>
        <p:txBody>
          <a:bodyPr/>
          <a:lstStyle/>
          <a:p>
            <a:pPr marL="320675" indent="-320675">
              <a:spcBef>
                <a:spcPct val="40000"/>
              </a:spcBef>
            </a:pPr>
            <a:r>
              <a:rPr lang="zh-CN" altLang="en-US" dirty="0" smtClean="0">
                <a:latin typeface="+mj-ea"/>
                <a:ea typeface="+mj-ea"/>
              </a:rPr>
              <a:t>应用需求驱动硬件技术的发展</a:t>
            </a:r>
            <a:endParaRPr lang="en-US" altLang="zh-CN" dirty="0" smtClean="0">
              <a:latin typeface="+mj-ea"/>
              <a:ea typeface="+mj-ea"/>
            </a:endParaRPr>
          </a:p>
          <a:p>
            <a:pPr marL="720725" lvl="1" indent="-320675">
              <a:spcBef>
                <a:spcPct val="40000"/>
              </a:spcBef>
            </a:pPr>
            <a:r>
              <a:rPr lang="zh-CN" altLang="en-US" dirty="0" smtClean="0">
                <a:latin typeface="+mj-ea"/>
                <a:ea typeface="+mj-ea"/>
              </a:rPr>
              <a:t>科学计算</a:t>
            </a:r>
            <a:r>
              <a:rPr lang="en-US" altLang="zh-CN" dirty="0" smtClean="0">
                <a:latin typeface="+mj-ea"/>
                <a:ea typeface="+mj-ea"/>
                <a:sym typeface="Wingdings" pitchFamily="2" charset="2"/>
              </a:rPr>
              <a:t> </a:t>
            </a:r>
            <a:r>
              <a:rPr lang="zh-CN" altLang="en-US" dirty="0" smtClean="0">
                <a:latin typeface="+mj-ea"/>
                <a:ea typeface="+mj-ea"/>
                <a:sym typeface="Wingdings" pitchFamily="2" charset="2"/>
              </a:rPr>
              <a:t>网络服务、移动计算</a:t>
            </a:r>
            <a:r>
              <a:rPr lang="en-US" altLang="zh-CN" dirty="0" smtClean="0">
                <a:latin typeface="+mj-ea"/>
                <a:ea typeface="+mj-ea"/>
                <a:sym typeface="Wingdings" pitchFamily="2" charset="2"/>
              </a:rPr>
              <a:t>…..</a:t>
            </a:r>
            <a:endParaRPr lang="en-US" altLang="en-US" dirty="0" smtClean="0">
              <a:latin typeface="+mj-ea"/>
              <a:ea typeface="+mj-ea"/>
            </a:endParaRPr>
          </a:p>
          <a:p>
            <a:pPr marL="320675" indent="-320675">
              <a:spcBef>
                <a:spcPct val="40000"/>
              </a:spcBef>
            </a:pPr>
            <a:r>
              <a:rPr lang="zh-CN" altLang="en-US" dirty="0" smtClean="0">
                <a:latin typeface="+mj-ea"/>
                <a:ea typeface="+mj-ea"/>
              </a:rPr>
              <a:t>硬件技术的发展催生新的应用</a:t>
            </a:r>
            <a:endParaRPr lang="en-US" altLang="en-US" dirty="0" smtClean="0">
              <a:latin typeface="+mj-ea"/>
              <a:ea typeface="+mj-ea"/>
            </a:endParaRPr>
          </a:p>
          <a:p>
            <a:pPr marL="720725" lvl="1" indent="-320675">
              <a:spcBef>
                <a:spcPct val="40000"/>
              </a:spcBef>
            </a:pPr>
            <a:r>
              <a:rPr lang="zh-CN" altLang="en-US" dirty="0" smtClean="0">
                <a:latin typeface="+mj-ea"/>
                <a:ea typeface="+mj-ea"/>
              </a:rPr>
              <a:t>微处理器的性能随着主频的提升大幅提高</a:t>
            </a:r>
            <a:endParaRPr lang="en-US" altLang="en-US" dirty="0" smtClean="0">
              <a:latin typeface="+mj-ea"/>
              <a:ea typeface="+mj-ea"/>
            </a:endParaRPr>
          </a:p>
          <a:p>
            <a:pPr marL="720725" lvl="1" indent="-320675">
              <a:spcBef>
                <a:spcPct val="40000"/>
              </a:spcBef>
            </a:pPr>
            <a:r>
              <a:rPr lang="zh-CN" altLang="en-US" dirty="0" smtClean="0">
                <a:latin typeface="+mj-ea"/>
                <a:ea typeface="+mj-ea"/>
              </a:rPr>
              <a:t>对性能的需求推动着并行体系结构的发展</a:t>
            </a:r>
            <a:endParaRPr lang="en-US" altLang="en-US" dirty="0" smtClean="0">
              <a:latin typeface="+mj-ea"/>
              <a:ea typeface="+mj-ea"/>
            </a:endParaRPr>
          </a:p>
          <a:p>
            <a:pPr lvl="2" indent="-209550">
              <a:spcBef>
                <a:spcPct val="40000"/>
              </a:spcBef>
            </a:pPr>
            <a:r>
              <a:rPr lang="en-US" altLang="en-US" dirty="0" smtClean="0">
                <a:latin typeface="+mj-ea"/>
                <a:ea typeface="+mj-ea"/>
              </a:rPr>
              <a:t> For most demanding applications</a:t>
            </a:r>
          </a:p>
          <a:p>
            <a:pPr marL="720725" lvl="1" indent="-320675">
              <a:spcBef>
                <a:spcPct val="40000"/>
              </a:spcBef>
              <a:buFontTx/>
              <a:buNone/>
            </a:pPr>
            <a:endParaRPr lang="en-US" altLang="en-US" dirty="0" smtClean="0">
              <a:latin typeface="+mj-ea"/>
              <a:ea typeface="+mj-ea"/>
            </a:endParaRPr>
          </a:p>
          <a:p>
            <a:pPr marL="720725" lvl="1" indent="-320675">
              <a:spcBef>
                <a:spcPct val="40000"/>
              </a:spcBef>
              <a:buFontTx/>
              <a:buNone/>
            </a:pPr>
            <a:endParaRPr lang="en-US" altLang="en-US" dirty="0" smtClean="0">
              <a:latin typeface="+mj-ea"/>
              <a:ea typeface="+mj-ea"/>
            </a:endParaRPr>
          </a:p>
          <a:p>
            <a:pPr marL="720725" lvl="1" indent="-320675">
              <a:spcBef>
                <a:spcPct val="40000"/>
              </a:spcBef>
              <a:buFontTx/>
              <a:buNone/>
            </a:pPr>
            <a:endParaRPr lang="en-US" altLang="en-US" dirty="0" smtClean="0">
              <a:latin typeface="+mj-ea"/>
              <a:ea typeface="+mj-ea"/>
            </a:endParaRPr>
          </a:p>
          <a:p>
            <a:pPr marL="720725" lvl="1" indent="-320675">
              <a:spcBef>
                <a:spcPct val="40000"/>
              </a:spcBef>
              <a:buFontTx/>
              <a:buNone/>
            </a:pPr>
            <a:endParaRPr lang="en-US" altLang="en-US" dirty="0" smtClean="0">
              <a:latin typeface="+mj-ea"/>
              <a:ea typeface="+mj-ea"/>
            </a:endParaRPr>
          </a:p>
        </p:txBody>
      </p:sp>
      <p:sp>
        <p:nvSpPr>
          <p:cNvPr id="87046" name="日期占位符 1"/>
          <p:cNvSpPr>
            <a:spLocks noGrp="1" noChangeArrowheads="1"/>
          </p:cNvSpPr>
          <p:nvPr>
            <p:ph type="dt" sz="half" idx="10"/>
          </p:nvPr>
        </p:nvSpPr>
        <p:spPr>
          <a:noFill/>
          <a:ln>
            <a:headEnd/>
            <a:tailEnd/>
          </a:ln>
        </p:spPr>
        <p:txBody>
          <a:bodyPr>
            <a:prstTxWarp prst="textNoShape">
              <a:avLst/>
            </a:prstTxWarp>
          </a:bodyPr>
          <a:lstStyle/>
          <a:p>
            <a:fld id="{AFF2E586-6D3F-45F0-9904-C1A062F2C954}" type="datetime1">
              <a:rPr lang="en-US" altLang="zh-CN" smtClean="0"/>
              <a:pPr/>
              <a:t>3/4/2019</a:t>
            </a:fld>
            <a:endParaRPr lang="en-US" altLang="zh-CN" smtClean="0"/>
          </a:p>
        </p:txBody>
      </p:sp>
      <p:sp>
        <p:nvSpPr>
          <p:cNvPr id="87047" name="灯片编号占位符 1"/>
          <p:cNvSpPr>
            <a:spLocks noGrp="1" noChangeArrowheads="1"/>
          </p:cNvSpPr>
          <p:nvPr>
            <p:ph type="sldNum" sz="quarter" idx="12"/>
          </p:nvPr>
        </p:nvSpPr>
        <p:spPr>
          <a:noFill/>
          <a:ln>
            <a:headEnd/>
            <a:tailEnd/>
          </a:ln>
        </p:spPr>
        <p:txBody>
          <a:bodyPr/>
          <a:lstStyle/>
          <a:p>
            <a:fld id="{112B3403-B88D-40EF-90E3-A727339EBB98}" type="slidenum">
              <a:rPr lang="en-US" altLang="zh-CN"/>
              <a:pPr/>
              <a:t>54</a:t>
            </a:fld>
            <a:endParaRPr lang="en-US" altLang="zh-CN"/>
          </a:p>
        </p:txBody>
      </p:sp>
      <p:grpSp>
        <p:nvGrpSpPr>
          <p:cNvPr id="2" name="Group 4"/>
          <p:cNvGrpSpPr>
            <a:grpSpLocks/>
          </p:cNvGrpSpPr>
          <p:nvPr/>
        </p:nvGrpSpPr>
        <p:grpSpPr bwMode="auto">
          <a:xfrm>
            <a:off x="3203575" y="4869258"/>
            <a:ext cx="4322704" cy="1758950"/>
            <a:chOff x="1584" y="2688"/>
            <a:chExt cx="2628" cy="1326"/>
          </a:xfrm>
        </p:grpSpPr>
        <p:grpSp>
          <p:nvGrpSpPr>
            <p:cNvPr id="3" name="Group 5"/>
            <p:cNvGrpSpPr>
              <a:grpSpLocks/>
            </p:cNvGrpSpPr>
            <p:nvPr/>
          </p:nvGrpSpPr>
          <p:grpSpPr bwMode="auto">
            <a:xfrm rot="841390">
              <a:off x="2304" y="2688"/>
              <a:ext cx="1248" cy="1326"/>
              <a:chOff x="2304" y="2688"/>
              <a:chExt cx="1248" cy="1326"/>
            </a:xfrm>
          </p:grpSpPr>
          <p:sp>
            <p:nvSpPr>
              <p:cNvPr id="13321" name="AutoShape 6"/>
              <p:cNvSpPr>
                <a:spLocks noChangeArrowheads="1"/>
              </p:cNvSpPr>
              <p:nvPr/>
            </p:nvSpPr>
            <p:spPr bwMode="auto">
              <a:xfrm flipH="1">
                <a:off x="2304" y="3552"/>
                <a:ext cx="1152" cy="462"/>
              </a:xfrm>
              <a:prstGeom prst="curvedUpArrow">
                <a:avLst>
                  <a:gd name="adj1" fmla="val 49870"/>
                  <a:gd name="adj2" fmla="val 99740"/>
                  <a:gd name="adj3" fmla="val 33333"/>
                </a:avLst>
              </a:prstGeom>
              <a:solidFill>
                <a:schemeClr val="bg1"/>
              </a:solidFill>
              <a:ln w="12700">
                <a:solidFill>
                  <a:schemeClr val="tx1"/>
                </a:solidFill>
                <a:miter lim="800000"/>
                <a:headEnd type="none" w="sm" len="sm"/>
                <a:tailEnd type="none" w="sm" len="sm"/>
              </a:ln>
            </p:spPr>
            <p:txBody>
              <a:bodyPr wrap="none" anchor="ctr"/>
              <a:lstStyle>
                <a:lvl1pPr>
                  <a:defRPr sz="1600" b="1">
                    <a:solidFill>
                      <a:schemeClr val="tx1"/>
                    </a:solidFill>
                    <a:latin typeface="Arial" panose="020B0604020202020204" pitchFamily="34" charset="0"/>
                    <a:cs typeface="Arial" panose="020B0604020202020204" pitchFamily="34" charset="0"/>
                  </a:defRPr>
                </a:lvl1pPr>
                <a:lvl2pPr marL="742950" indent="-285750">
                  <a:defRPr sz="1600" b="1">
                    <a:solidFill>
                      <a:schemeClr val="tx1"/>
                    </a:solidFill>
                    <a:latin typeface="Arial" panose="020B0604020202020204" pitchFamily="34" charset="0"/>
                    <a:cs typeface="Arial" panose="020B0604020202020204" pitchFamily="34" charset="0"/>
                  </a:defRPr>
                </a:lvl2pPr>
                <a:lvl3pPr marL="1143000" indent="-228600">
                  <a:defRPr sz="1600" b="1">
                    <a:solidFill>
                      <a:schemeClr val="tx1"/>
                    </a:solidFill>
                    <a:latin typeface="Arial" panose="020B0604020202020204" pitchFamily="34" charset="0"/>
                    <a:cs typeface="Arial" panose="020B0604020202020204" pitchFamily="34" charset="0"/>
                  </a:defRPr>
                </a:lvl3pPr>
                <a:lvl4pPr marL="1600200" indent="-228600">
                  <a:defRPr sz="1600" b="1">
                    <a:solidFill>
                      <a:schemeClr val="tx1"/>
                    </a:solidFill>
                    <a:latin typeface="Arial" panose="020B0604020202020204" pitchFamily="34" charset="0"/>
                    <a:cs typeface="Arial" panose="020B0604020202020204" pitchFamily="34" charset="0"/>
                  </a:defRPr>
                </a:lvl4pPr>
                <a:lvl5pPr marL="2057400" indent="-228600">
                  <a:defRPr sz="16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defRPr/>
                </a:pPr>
                <a:endParaRPr lang="zh-CN" altLang="zh-CN" sz="1475" dirty="0" smtClean="0">
                  <a:latin typeface="微软雅黑" panose="020B0503020204020204" pitchFamily="34" charset="-122"/>
                  <a:ea typeface="微软雅黑" panose="020B0503020204020204" pitchFamily="34" charset="-122"/>
                </a:endParaRPr>
              </a:p>
            </p:txBody>
          </p:sp>
          <p:sp>
            <p:nvSpPr>
              <p:cNvPr id="13322" name="AutoShape 7"/>
              <p:cNvSpPr>
                <a:spLocks noChangeArrowheads="1"/>
              </p:cNvSpPr>
              <p:nvPr/>
            </p:nvSpPr>
            <p:spPr bwMode="auto">
              <a:xfrm>
                <a:off x="2351" y="2684"/>
                <a:ext cx="1200" cy="463"/>
              </a:xfrm>
              <a:prstGeom prst="curvedDownArrow">
                <a:avLst>
                  <a:gd name="adj1" fmla="val 51948"/>
                  <a:gd name="adj2" fmla="val 103896"/>
                  <a:gd name="adj3" fmla="val 33333"/>
                </a:avLst>
              </a:prstGeom>
              <a:solidFill>
                <a:schemeClr val="bg1"/>
              </a:solidFill>
              <a:ln w="12700">
                <a:solidFill>
                  <a:schemeClr val="tx1"/>
                </a:solidFill>
                <a:miter lim="800000"/>
                <a:headEnd type="none" w="sm" len="sm"/>
                <a:tailEnd type="none" w="sm" len="sm"/>
              </a:ln>
            </p:spPr>
            <p:txBody>
              <a:bodyPr wrap="none" anchor="ctr"/>
              <a:lstStyle>
                <a:lvl1pPr>
                  <a:defRPr sz="1600" b="1">
                    <a:solidFill>
                      <a:schemeClr val="tx1"/>
                    </a:solidFill>
                    <a:latin typeface="Arial" panose="020B0604020202020204" pitchFamily="34" charset="0"/>
                    <a:cs typeface="Arial" panose="020B0604020202020204" pitchFamily="34" charset="0"/>
                  </a:defRPr>
                </a:lvl1pPr>
                <a:lvl2pPr marL="742950" indent="-285750">
                  <a:defRPr sz="1600" b="1">
                    <a:solidFill>
                      <a:schemeClr val="tx1"/>
                    </a:solidFill>
                    <a:latin typeface="Arial" panose="020B0604020202020204" pitchFamily="34" charset="0"/>
                    <a:cs typeface="Arial" panose="020B0604020202020204" pitchFamily="34" charset="0"/>
                  </a:defRPr>
                </a:lvl2pPr>
                <a:lvl3pPr marL="1143000" indent="-228600">
                  <a:defRPr sz="1600" b="1">
                    <a:solidFill>
                      <a:schemeClr val="tx1"/>
                    </a:solidFill>
                    <a:latin typeface="Arial" panose="020B0604020202020204" pitchFamily="34" charset="0"/>
                    <a:cs typeface="Arial" panose="020B0604020202020204" pitchFamily="34" charset="0"/>
                  </a:defRPr>
                </a:lvl3pPr>
                <a:lvl4pPr marL="1600200" indent="-228600">
                  <a:defRPr sz="1600" b="1">
                    <a:solidFill>
                      <a:schemeClr val="tx1"/>
                    </a:solidFill>
                    <a:latin typeface="Arial" panose="020B0604020202020204" pitchFamily="34" charset="0"/>
                    <a:cs typeface="Arial" panose="020B0604020202020204" pitchFamily="34" charset="0"/>
                  </a:defRPr>
                </a:lvl4pPr>
                <a:lvl5pPr marL="2057400" indent="-228600">
                  <a:defRPr sz="16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defRPr/>
                </a:pPr>
                <a:endParaRPr lang="zh-CN" altLang="zh-CN" sz="1475" dirty="0" smtClean="0">
                  <a:latin typeface="微软雅黑" panose="020B0503020204020204" pitchFamily="34" charset="-122"/>
                  <a:ea typeface="微软雅黑" panose="020B0503020204020204" pitchFamily="34" charset="-122"/>
                </a:endParaRPr>
              </a:p>
            </p:txBody>
          </p:sp>
        </p:grpSp>
        <p:sp>
          <p:nvSpPr>
            <p:cNvPr id="13319" name="Text Box 8"/>
            <p:cNvSpPr txBox="1">
              <a:spLocks noChangeArrowheads="1"/>
            </p:cNvSpPr>
            <p:nvPr/>
          </p:nvSpPr>
          <p:spPr bwMode="auto">
            <a:xfrm>
              <a:off x="1584" y="3120"/>
              <a:ext cx="1258" cy="262"/>
            </a:xfrm>
            <a:prstGeom prst="rect">
              <a:avLst/>
            </a:prstGeom>
            <a:noFill/>
            <a:ln>
              <a:noFill/>
            </a:ln>
            <a:extLst/>
          </p:spPr>
          <p:txBody>
            <a:bodyPr wrap="none">
              <a:spAutoFit/>
            </a:bodyPr>
            <a:lstStyle>
              <a:lvl1pPr>
                <a:defRPr sz="1600" b="1">
                  <a:solidFill>
                    <a:schemeClr val="tx1"/>
                  </a:solidFill>
                  <a:latin typeface="Arial" panose="020B0604020202020204" pitchFamily="34" charset="0"/>
                  <a:cs typeface="Arial" panose="020B0604020202020204" pitchFamily="34" charset="0"/>
                </a:defRPr>
              </a:lvl1pPr>
              <a:lvl2pPr marL="742950" indent="-285750">
                <a:defRPr sz="1600" b="1">
                  <a:solidFill>
                    <a:schemeClr val="tx1"/>
                  </a:solidFill>
                  <a:latin typeface="Arial" panose="020B0604020202020204" pitchFamily="34" charset="0"/>
                  <a:cs typeface="Arial" panose="020B0604020202020204" pitchFamily="34" charset="0"/>
                </a:defRPr>
              </a:lvl2pPr>
              <a:lvl3pPr marL="1143000" indent="-228600">
                <a:defRPr sz="1600" b="1">
                  <a:solidFill>
                    <a:schemeClr val="tx1"/>
                  </a:solidFill>
                  <a:latin typeface="Arial" panose="020B0604020202020204" pitchFamily="34" charset="0"/>
                  <a:cs typeface="Arial" panose="020B0604020202020204" pitchFamily="34" charset="0"/>
                </a:defRPr>
              </a:lvl3pPr>
              <a:lvl4pPr marL="1600200" indent="-228600">
                <a:defRPr sz="1600" b="1">
                  <a:solidFill>
                    <a:schemeClr val="tx1"/>
                  </a:solidFill>
                  <a:latin typeface="Arial" panose="020B0604020202020204" pitchFamily="34" charset="0"/>
                  <a:cs typeface="Arial" panose="020B0604020202020204" pitchFamily="34" charset="0"/>
                </a:defRPr>
              </a:lvl4pPr>
              <a:lvl5pPr marL="2057400" indent="-228600">
                <a:defRPr sz="16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defRPr/>
              </a:pPr>
              <a:r>
                <a:rPr lang="en-US" altLang="zh-CN" sz="1660" i="1" dirty="0" smtClean="0">
                  <a:solidFill>
                    <a:srgbClr val="0332B7"/>
                  </a:solidFill>
                  <a:latin typeface="微软雅黑" panose="020B0503020204020204" pitchFamily="34" charset="-122"/>
                  <a:ea typeface="微软雅黑" panose="020B0503020204020204" pitchFamily="34" charset="-122"/>
                  <a:sym typeface="+mn-ea"/>
                </a:rPr>
                <a:t>New Applications</a:t>
              </a:r>
            </a:p>
          </p:txBody>
        </p:sp>
        <p:sp>
          <p:nvSpPr>
            <p:cNvPr id="13320" name="Text Box 9"/>
            <p:cNvSpPr txBox="1">
              <a:spLocks noChangeArrowheads="1"/>
            </p:cNvSpPr>
            <p:nvPr/>
          </p:nvSpPr>
          <p:spPr bwMode="auto">
            <a:xfrm>
              <a:off x="2880" y="3361"/>
              <a:ext cx="1332" cy="262"/>
            </a:xfrm>
            <a:prstGeom prst="rect">
              <a:avLst/>
            </a:prstGeom>
            <a:noFill/>
            <a:ln>
              <a:noFill/>
            </a:ln>
            <a:extLst/>
          </p:spPr>
          <p:txBody>
            <a:bodyPr wrap="none">
              <a:spAutoFit/>
            </a:bodyPr>
            <a:lstStyle>
              <a:lvl1pPr>
                <a:defRPr sz="1600" b="1">
                  <a:solidFill>
                    <a:schemeClr val="tx1"/>
                  </a:solidFill>
                  <a:latin typeface="Arial" panose="020B0604020202020204" pitchFamily="34" charset="0"/>
                  <a:cs typeface="Arial" panose="020B0604020202020204" pitchFamily="34" charset="0"/>
                </a:defRPr>
              </a:lvl1pPr>
              <a:lvl2pPr marL="742950" indent="-285750">
                <a:defRPr sz="1600" b="1">
                  <a:solidFill>
                    <a:schemeClr val="tx1"/>
                  </a:solidFill>
                  <a:latin typeface="Arial" panose="020B0604020202020204" pitchFamily="34" charset="0"/>
                  <a:cs typeface="Arial" panose="020B0604020202020204" pitchFamily="34" charset="0"/>
                </a:defRPr>
              </a:lvl2pPr>
              <a:lvl3pPr marL="1143000" indent="-228600">
                <a:defRPr sz="1600" b="1">
                  <a:solidFill>
                    <a:schemeClr val="tx1"/>
                  </a:solidFill>
                  <a:latin typeface="Arial" panose="020B0604020202020204" pitchFamily="34" charset="0"/>
                  <a:cs typeface="Arial" panose="020B0604020202020204" pitchFamily="34" charset="0"/>
                </a:defRPr>
              </a:lvl3pPr>
              <a:lvl4pPr marL="1600200" indent="-228600">
                <a:defRPr sz="1600" b="1">
                  <a:solidFill>
                    <a:schemeClr val="tx1"/>
                  </a:solidFill>
                  <a:latin typeface="Arial" panose="020B0604020202020204" pitchFamily="34" charset="0"/>
                  <a:cs typeface="Arial" panose="020B0604020202020204" pitchFamily="34" charset="0"/>
                </a:defRPr>
              </a:lvl4pPr>
              <a:lvl5pPr marL="2057400" indent="-228600">
                <a:defRPr sz="16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defRPr/>
              </a:pPr>
              <a:r>
                <a:rPr lang="en-US" altLang="zh-CN" sz="1660" i="1" dirty="0" smtClean="0">
                  <a:solidFill>
                    <a:schemeClr val="hlink"/>
                  </a:solidFill>
                  <a:latin typeface="微软雅黑" panose="020B0503020204020204" pitchFamily="34" charset="-122"/>
                  <a:ea typeface="微软雅黑" panose="020B0503020204020204" pitchFamily="34" charset="-122"/>
                  <a:sym typeface="+mn-ea"/>
                </a:rPr>
                <a:t>More Performance</a:t>
              </a:r>
            </a:p>
          </p:txBody>
        </p:sp>
      </p:gr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noChangeArrowheads="1"/>
          </p:cNvSpPr>
          <p:nvPr>
            <p:ph type="title"/>
          </p:nvPr>
        </p:nvSpPr>
        <p:spPr/>
        <p:txBody>
          <a:bodyPr/>
          <a:lstStyle/>
          <a:p>
            <a:r>
              <a:rPr lang="en-US" altLang="zh-CN" dirty="0" smtClean="0"/>
              <a:t>New “Great Ideas”</a:t>
            </a:r>
          </a:p>
        </p:txBody>
      </p:sp>
      <p:sp>
        <p:nvSpPr>
          <p:cNvPr id="88067" name="Date Placeholder 6"/>
          <p:cNvSpPr>
            <a:spLocks noGrp="1" noChangeArrowheads="1"/>
          </p:cNvSpPr>
          <p:nvPr>
            <p:ph type="dt" sz="half" idx="10"/>
          </p:nvPr>
        </p:nvSpPr>
        <p:spPr>
          <a:noFill/>
          <a:ln>
            <a:headEnd/>
            <a:tailEnd/>
          </a:ln>
        </p:spPr>
        <p:txBody>
          <a:bodyPr>
            <a:prstTxWarp prst="textNoShape">
              <a:avLst/>
            </a:prstTxWarp>
          </a:bodyPr>
          <a:lstStyle/>
          <a:p>
            <a:fld id="{083F18BE-F8FE-481F-837C-2B5FB649CBB0}" type="datetime1">
              <a:rPr lang="en-US" altLang="zh-CN" smtClean="0"/>
              <a:pPr/>
              <a:t>3/4/2019</a:t>
            </a:fld>
            <a:endParaRPr lang="en-US" altLang="zh-CN" smtClean="0"/>
          </a:p>
        </p:txBody>
      </p:sp>
      <p:sp>
        <p:nvSpPr>
          <p:cNvPr id="88071" name="灯片编号占位符 1"/>
          <p:cNvSpPr>
            <a:spLocks noGrp="1" noChangeArrowheads="1"/>
          </p:cNvSpPr>
          <p:nvPr>
            <p:ph type="sldNum" sz="quarter" idx="12"/>
          </p:nvPr>
        </p:nvSpPr>
        <p:spPr>
          <a:noFill/>
          <a:ln>
            <a:headEnd/>
            <a:tailEnd/>
          </a:ln>
        </p:spPr>
        <p:txBody>
          <a:bodyPr/>
          <a:lstStyle/>
          <a:p>
            <a:fld id="{9FA33519-CB51-45CD-8305-80717735BE6A}" type="slidenum">
              <a:rPr lang="en-US" altLang="zh-CN"/>
              <a:pPr/>
              <a:t>55</a:t>
            </a:fld>
            <a:endParaRPr lang="en-US" altLang="zh-CN"/>
          </a:p>
        </p:txBody>
      </p:sp>
      <p:sp>
        <p:nvSpPr>
          <p:cNvPr id="88069" name="TextBox 7"/>
          <p:cNvSpPr txBox="1">
            <a:spLocks noChangeArrowheads="1"/>
          </p:cNvSpPr>
          <p:nvPr/>
        </p:nvSpPr>
        <p:spPr bwMode="auto">
          <a:xfrm>
            <a:off x="0" y="1555335"/>
            <a:ext cx="1905712" cy="1570038"/>
          </a:xfrm>
          <a:prstGeom prst="rect">
            <a:avLst/>
          </a:prstGeom>
          <a:noFill/>
          <a:ln w="9525">
            <a:noFill/>
            <a:miter lim="800000"/>
            <a:headEnd/>
            <a:tailEnd/>
          </a:ln>
        </p:spPr>
        <p:txBody>
          <a:bodyPr wrap="square">
            <a:spAutoFit/>
          </a:bodyPr>
          <a:lstStyle/>
          <a:p>
            <a:r>
              <a:rPr lang="en-US" altLang="zh-CN" sz="3200" dirty="0">
                <a:ea typeface="微软雅黑" panose="020B0503020204020204" pitchFamily="34" charset="-122"/>
              </a:rPr>
              <a:t>Personal Mobile Devices</a:t>
            </a:r>
          </a:p>
        </p:txBody>
      </p:sp>
      <p:pic>
        <p:nvPicPr>
          <p:cNvPr id="88070" name="Picture 8" descr="archimedes_35438535_51_610x436.jpg"/>
          <p:cNvPicPr>
            <a:picLocks noChangeAspect="1" noChangeArrowheads="1"/>
          </p:cNvPicPr>
          <p:nvPr/>
        </p:nvPicPr>
        <p:blipFill>
          <a:blip r:embed="rId2"/>
          <a:srcRect/>
          <a:stretch>
            <a:fillRect/>
          </a:stretch>
        </p:blipFill>
        <p:spPr bwMode="auto">
          <a:xfrm>
            <a:off x="1684338" y="1228725"/>
            <a:ext cx="7027862" cy="5022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3441700" y="2979738"/>
            <a:ext cx="5143500" cy="1625600"/>
            <a:chOff x="3442017" y="2980266"/>
            <a:chExt cx="5143176" cy="1625601"/>
          </a:xfrm>
        </p:grpSpPr>
        <p:grpSp>
          <p:nvGrpSpPr>
            <p:cNvPr id="3" name="Group 53"/>
            <p:cNvGrpSpPr>
              <a:grpSpLocks/>
            </p:cNvGrpSpPr>
            <p:nvPr/>
          </p:nvGrpSpPr>
          <p:grpSpPr bwMode="auto">
            <a:xfrm>
              <a:off x="3442017" y="2980266"/>
              <a:ext cx="5143176" cy="1625601"/>
              <a:chOff x="3442017" y="2980266"/>
              <a:chExt cx="5143176" cy="1625601"/>
            </a:xfrm>
          </p:grpSpPr>
          <p:pic>
            <p:nvPicPr>
              <p:cNvPr id="89136" name="Picture 5"/>
              <p:cNvPicPr>
                <a:picLocks noChangeAspect="1" noChangeArrowheads="1"/>
              </p:cNvPicPr>
              <p:nvPr/>
            </p:nvPicPr>
            <p:blipFill>
              <a:blip r:embed="rId4"/>
              <a:srcRect/>
              <a:stretch>
                <a:fillRect/>
              </a:stretch>
            </p:blipFill>
            <p:spPr bwMode="auto">
              <a:xfrm>
                <a:off x="3442017" y="3451864"/>
                <a:ext cx="1792390" cy="856882"/>
              </a:xfrm>
              <a:prstGeom prst="rect">
                <a:avLst/>
              </a:prstGeom>
              <a:noFill/>
              <a:ln w="9525">
                <a:noFill/>
                <a:miter lim="800000"/>
                <a:headEnd/>
                <a:tailEnd/>
              </a:ln>
            </p:spPr>
          </p:pic>
          <p:cxnSp>
            <p:nvCxnSpPr>
              <p:cNvPr id="135" name="Straight Connector 134"/>
              <p:cNvCxnSpPr>
                <a:endCxn id="98" idx="1"/>
              </p:cNvCxnSpPr>
              <p:nvPr/>
            </p:nvCxnSpPr>
            <p:spPr>
              <a:xfrm rot="10800000" flipV="1">
                <a:off x="5432617" y="2980266"/>
                <a:ext cx="1730266" cy="38893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98" idx="0"/>
              </p:cNvCxnSpPr>
              <p:nvPr/>
            </p:nvCxnSpPr>
            <p:spPr>
              <a:xfrm>
                <a:off x="7500999" y="2980266"/>
                <a:ext cx="1084194" cy="38893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4" name="Group 144"/>
              <p:cNvGrpSpPr>
                <a:grpSpLocks/>
              </p:cNvGrpSpPr>
              <p:nvPr/>
            </p:nvGrpSpPr>
            <p:grpSpPr bwMode="auto">
              <a:xfrm>
                <a:off x="3894426" y="3369203"/>
                <a:ext cx="4690767" cy="1236664"/>
                <a:chOff x="3538833" y="3369203"/>
                <a:chExt cx="4690767" cy="1236664"/>
              </a:xfrm>
            </p:grpSpPr>
            <p:sp>
              <p:nvSpPr>
                <p:cNvPr id="98" name="Freeform 97"/>
                <p:cNvSpPr/>
                <p:nvPr/>
              </p:nvSpPr>
              <p:spPr>
                <a:xfrm>
                  <a:off x="3538833" y="3369203"/>
                  <a:ext cx="4690767" cy="1236664"/>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CN" sz="1600" dirty="0" smtClean="0">
                    <a:solidFill>
                      <a:srgbClr val="FFFFFF"/>
                    </a:solidFill>
                    <a:latin typeface="微软雅黑" panose="020B0503020204020204" pitchFamily="34" charset="-122"/>
                    <a:ea typeface="微软雅黑" panose="020B0503020204020204" pitchFamily="34" charset="-122"/>
                  </a:endParaRPr>
                </a:p>
              </p:txBody>
            </p:sp>
            <p:sp>
              <p:nvSpPr>
                <p:cNvPr id="132" name="Freeform 131"/>
                <p:cNvSpPr/>
                <p:nvPr/>
              </p:nvSpPr>
              <p:spPr>
                <a:xfrm>
                  <a:off x="4757956" y="3453341"/>
                  <a:ext cx="1185787" cy="315912"/>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sym typeface="+mn-ea"/>
                    </a:rPr>
                    <a:t>Core</a:t>
                  </a:r>
                </a:p>
              </p:txBody>
            </p:sp>
            <p:sp>
              <p:nvSpPr>
                <p:cNvPr id="133" name="Freeform 132"/>
                <p:cNvSpPr/>
                <p:nvPr/>
              </p:nvSpPr>
              <p:spPr>
                <a:xfrm>
                  <a:off x="6789829" y="3453341"/>
                  <a:ext cx="1185787" cy="315912"/>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sym typeface="+mn-ea"/>
                    </a:rPr>
                    <a:t>Core</a:t>
                  </a:r>
                </a:p>
              </p:txBody>
            </p:sp>
            <p:sp>
              <p:nvSpPr>
                <p:cNvPr id="89143" name="Rectangle 137"/>
                <p:cNvSpPr>
                  <a:spLocks noChangeArrowheads="1"/>
                </p:cNvSpPr>
                <p:nvPr/>
              </p:nvSpPr>
              <p:spPr bwMode="auto">
                <a:xfrm>
                  <a:off x="6242320" y="3413668"/>
                  <a:ext cx="336931" cy="338554"/>
                </a:xfrm>
                <a:prstGeom prst="rect">
                  <a:avLst/>
                </a:prstGeom>
                <a:noFill/>
                <a:ln w="9525">
                  <a:noFill/>
                  <a:miter lim="800000"/>
                  <a:headEnd/>
                  <a:tailEnd/>
                </a:ln>
              </p:spPr>
              <p:txBody>
                <a:bodyPr wrap="none">
                  <a:spAutoFit/>
                </a:bodyPr>
                <a:lstStyle/>
                <a:p>
                  <a:r>
                    <a:rPr lang="en-US" altLang="zh-CN" sz="1600" dirty="0">
                      <a:ea typeface="微软雅黑" panose="020B0503020204020204" pitchFamily="34" charset="-122"/>
                    </a:rPr>
                    <a:t>…</a:t>
                  </a:r>
                </a:p>
              </p:txBody>
            </p:sp>
            <p:sp>
              <p:nvSpPr>
                <p:cNvPr id="140" name="Freeform 139"/>
                <p:cNvSpPr/>
                <p:nvPr/>
              </p:nvSpPr>
              <p:spPr>
                <a:xfrm>
                  <a:off x="4283323" y="3808941"/>
                  <a:ext cx="3303380" cy="357187"/>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sym typeface="+mn-ea"/>
                    </a:rPr>
                    <a:t>     </a:t>
                  </a:r>
                  <a:r>
                    <a:rPr lang="en-US" sz="1600">
                      <a:solidFill>
                        <a:srgbClr val="000000"/>
                      </a:solidFill>
                      <a:sym typeface="+mn-ea"/>
                    </a:rPr>
                    <a:t>Memory               </a:t>
                  </a:r>
                  <a:endParaRPr lang="en-US" sz="1600" dirty="0">
                    <a:solidFill>
                      <a:srgbClr val="000000"/>
                    </a:solidFill>
                    <a:sym typeface="+mn-ea"/>
                  </a:endParaRPr>
                </a:p>
              </p:txBody>
            </p:sp>
            <p:sp>
              <p:nvSpPr>
                <p:cNvPr id="144" name="Freeform 143"/>
                <p:cNvSpPr/>
                <p:nvPr/>
              </p:nvSpPr>
              <p:spPr>
                <a:xfrm>
                  <a:off x="3826152" y="4199467"/>
                  <a:ext cx="330338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sym typeface="+mn-ea"/>
                    </a:rPr>
                    <a:t>Input/Output</a:t>
                  </a:r>
                </a:p>
              </p:txBody>
            </p:sp>
          </p:grpSp>
        </p:grpSp>
        <p:sp>
          <p:nvSpPr>
            <p:cNvPr id="89135" name="TextBox 54"/>
            <p:cNvSpPr txBox="1">
              <a:spLocks noChangeArrowheads="1"/>
            </p:cNvSpPr>
            <p:nvPr/>
          </p:nvSpPr>
          <p:spPr bwMode="auto">
            <a:xfrm>
              <a:off x="6857830" y="3049938"/>
              <a:ext cx="1028870" cy="289310"/>
            </a:xfrm>
            <a:prstGeom prst="rect">
              <a:avLst/>
            </a:prstGeom>
            <a:noFill/>
            <a:ln w="9525">
              <a:noFill/>
              <a:miter lim="800000"/>
              <a:headEnd/>
              <a:tailEnd/>
            </a:ln>
          </p:spPr>
          <p:txBody>
            <a:bodyPr wrap="none">
              <a:spAutoFit/>
            </a:bodyPr>
            <a:lstStyle/>
            <a:p>
              <a:pPr algn="r">
                <a:lnSpc>
                  <a:spcPct val="80000"/>
                </a:lnSpc>
              </a:pPr>
              <a:r>
                <a:rPr lang="en-US" altLang="zh-CN" sz="1600" dirty="0">
                  <a:ea typeface="微软雅黑" panose="020B0503020204020204" pitchFamily="34" charset="-122"/>
                </a:rPr>
                <a:t>Computer</a:t>
              </a:r>
            </a:p>
          </p:txBody>
        </p:sp>
      </p:grpSp>
      <p:pic>
        <p:nvPicPr>
          <p:cNvPr id="89091" name="Picture 5"/>
          <p:cNvPicPr>
            <a:picLocks noChangeAspect="1" noChangeArrowheads="1"/>
          </p:cNvPicPr>
          <p:nvPr/>
        </p:nvPicPr>
        <p:blipFill>
          <a:blip r:embed="rId5"/>
          <a:srcRect/>
          <a:stretch>
            <a:fillRect/>
          </a:stretch>
        </p:blipFill>
        <p:spPr bwMode="auto">
          <a:xfrm>
            <a:off x="8120063" y="2214563"/>
            <a:ext cx="1023937" cy="709612"/>
          </a:xfrm>
          <a:prstGeom prst="rect">
            <a:avLst/>
          </a:prstGeom>
          <a:noFill/>
          <a:ln w="9525">
            <a:noFill/>
            <a:miter lim="800000"/>
            <a:headEnd/>
            <a:tailEnd/>
          </a:ln>
        </p:spPr>
      </p:pic>
      <p:sp>
        <p:nvSpPr>
          <p:cNvPr id="89092" name="Rectangle 5"/>
          <p:cNvSpPr>
            <a:spLocks noGrp="1" noChangeArrowheads="1"/>
          </p:cNvSpPr>
          <p:nvPr>
            <p:ph type="title"/>
          </p:nvPr>
        </p:nvSpPr>
        <p:spPr/>
        <p:txBody>
          <a:bodyPr/>
          <a:lstStyle/>
          <a:p>
            <a:pPr>
              <a:lnSpc>
                <a:spcPct val="85000"/>
              </a:lnSpc>
            </a:pPr>
            <a:r>
              <a:rPr lang="en-US" altLang="zh-CN" sz="3200" smtClean="0"/>
              <a:t>New “Great Ideas”</a:t>
            </a:r>
          </a:p>
        </p:txBody>
      </p:sp>
      <p:sp>
        <p:nvSpPr>
          <p:cNvPr id="89094" name="Date Placeholder 43"/>
          <p:cNvSpPr>
            <a:spLocks noGrp="1" noChangeArrowheads="1"/>
          </p:cNvSpPr>
          <p:nvPr>
            <p:ph type="dt" sz="half" idx="10"/>
          </p:nvPr>
        </p:nvSpPr>
        <p:spPr>
          <a:noFill/>
          <a:ln>
            <a:headEnd/>
            <a:tailEnd/>
          </a:ln>
        </p:spPr>
        <p:txBody>
          <a:bodyPr>
            <a:prstTxWarp prst="textNoShape">
              <a:avLst/>
            </a:prstTxWarp>
          </a:bodyPr>
          <a:lstStyle/>
          <a:p>
            <a:fld id="{CB1BE4B4-0760-4F1D-9227-D02CEB0B2450}" type="datetime1">
              <a:rPr lang="en-US" altLang="zh-CN" smtClean="0"/>
              <a:pPr/>
              <a:t>3/4/2019</a:t>
            </a:fld>
            <a:endParaRPr lang="en-US" altLang="zh-CN" smtClean="0"/>
          </a:p>
        </p:txBody>
      </p:sp>
      <p:sp>
        <p:nvSpPr>
          <p:cNvPr id="89104" name="灯片编号占位符 1"/>
          <p:cNvSpPr>
            <a:spLocks noGrp="1" noChangeArrowheads="1"/>
          </p:cNvSpPr>
          <p:nvPr>
            <p:ph type="sldNum" sz="quarter" idx="12"/>
          </p:nvPr>
        </p:nvSpPr>
        <p:spPr>
          <a:noFill/>
          <a:ln>
            <a:headEnd/>
            <a:tailEnd/>
          </a:ln>
        </p:spPr>
        <p:txBody>
          <a:bodyPr/>
          <a:lstStyle/>
          <a:p>
            <a:fld id="{CEA5339E-AD0B-4CDA-91C6-0B7E842D8D8D}" type="slidenum">
              <a:rPr lang="en-US" altLang="zh-CN"/>
              <a:pPr/>
              <a:t>56</a:t>
            </a:fld>
            <a:endParaRPr lang="en-US" altLang="zh-CN"/>
          </a:p>
        </p:txBody>
      </p:sp>
      <p:sp>
        <p:nvSpPr>
          <p:cNvPr id="43" name="Content Placeholder 42"/>
          <p:cNvSpPr>
            <a:spLocks noGrp="1" noChangeArrowheads="1"/>
          </p:cNvSpPr>
          <p:nvPr>
            <p:ph idx="4294967295"/>
          </p:nvPr>
        </p:nvSpPr>
        <p:spPr>
          <a:xfrm>
            <a:off x="0" y="1630363"/>
            <a:ext cx="3302000" cy="4648200"/>
          </a:xfrm>
          <a:prstGeom prst="rect">
            <a:avLst/>
          </a:prstGeom>
        </p:spPr>
        <p:txBody>
          <a:bodyPr/>
          <a:lstStyle/>
          <a:p>
            <a:r>
              <a:rPr lang="en-US" altLang="zh-CN" sz="1800" dirty="0" smtClean="0"/>
              <a:t>Parallel Requests</a:t>
            </a:r>
          </a:p>
          <a:p>
            <a:pPr lvl="1">
              <a:lnSpc>
                <a:spcPct val="80000"/>
              </a:lnSpc>
              <a:buFontTx/>
              <a:buNone/>
            </a:pPr>
            <a:r>
              <a:rPr lang="en-US" altLang="zh-CN" sz="1400" dirty="0" smtClean="0"/>
              <a:t>Assigned to computer</a:t>
            </a:r>
          </a:p>
          <a:p>
            <a:pPr lvl="1">
              <a:lnSpc>
                <a:spcPct val="80000"/>
              </a:lnSpc>
              <a:buFontTx/>
              <a:buNone/>
            </a:pPr>
            <a:r>
              <a:rPr lang="en-US" altLang="zh-CN" sz="1400" dirty="0" smtClean="0"/>
              <a:t>e.g., Search “Katz”</a:t>
            </a:r>
          </a:p>
          <a:p>
            <a:r>
              <a:rPr lang="en-US" altLang="zh-CN" sz="1800" dirty="0" smtClean="0"/>
              <a:t>Parallel Threads</a:t>
            </a:r>
          </a:p>
          <a:p>
            <a:pPr lvl="1">
              <a:lnSpc>
                <a:spcPct val="80000"/>
              </a:lnSpc>
              <a:buFontTx/>
              <a:buNone/>
            </a:pPr>
            <a:r>
              <a:rPr lang="en-US" altLang="zh-CN" sz="1400" dirty="0" smtClean="0"/>
              <a:t>Assigned to core</a:t>
            </a:r>
          </a:p>
          <a:p>
            <a:pPr lvl="1">
              <a:lnSpc>
                <a:spcPct val="80000"/>
              </a:lnSpc>
              <a:buFontTx/>
              <a:buNone/>
            </a:pPr>
            <a:r>
              <a:rPr lang="en-US" altLang="zh-CN" sz="1400" dirty="0" smtClean="0"/>
              <a:t>e.g., Lookup, Ads</a:t>
            </a:r>
          </a:p>
          <a:p>
            <a:r>
              <a:rPr lang="en-US" altLang="zh-CN" sz="1800" dirty="0" smtClean="0"/>
              <a:t>Parallel Instructions</a:t>
            </a:r>
          </a:p>
          <a:p>
            <a:pPr lvl="1">
              <a:lnSpc>
                <a:spcPct val="80000"/>
              </a:lnSpc>
              <a:buFontTx/>
              <a:buNone/>
            </a:pPr>
            <a:r>
              <a:rPr lang="en-US" altLang="zh-CN" sz="1400" dirty="0" smtClean="0"/>
              <a:t>&gt;1 instruction @ one time</a:t>
            </a:r>
          </a:p>
          <a:p>
            <a:pPr lvl="1">
              <a:lnSpc>
                <a:spcPct val="80000"/>
              </a:lnSpc>
              <a:buFontTx/>
              <a:buNone/>
            </a:pPr>
            <a:r>
              <a:rPr lang="en-US" altLang="zh-CN" sz="1400" dirty="0" smtClean="0"/>
              <a:t>e.g., 5 pipelined instructions</a:t>
            </a:r>
          </a:p>
          <a:p>
            <a:r>
              <a:rPr lang="en-US" altLang="zh-CN" sz="1800" dirty="0" smtClean="0"/>
              <a:t>Parallel Data</a:t>
            </a:r>
          </a:p>
          <a:p>
            <a:pPr lvl="1">
              <a:lnSpc>
                <a:spcPct val="80000"/>
              </a:lnSpc>
              <a:buFontTx/>
              <a:buNone/>
            </a:pPr>
            <a:r>
              <a:rPr lang="en-US" altLang="zh-CN" sz="1400" dirty="0" smtClean="0"/>
              <a:t>&gt;1 data item @ one time</a:t>
            </a:r>
          </a:p>
          <a:p>
            <a:pPr lvl="1">
              <a:lnSpc>
                <a:spcPct val="80000"/>
              </a:lnSpc>
              <a:buFontTx/>
              <a:buNone/>
            </a:pPr>
            <a:r>
              <a:rPr lang="en-US" altLang="zh-CN" sz="1400" dirty="0" smtClean="0"/>
              <a:t>e.g., Add of 4 pairs of words</a:t>
            </a:r>
          </a:p>
          <a:p>
            <a:r>
              <a:rPr lang="en-US" altLang="zh-CN" sz="1800" dirty="0" smtClean="0"/>
              <a:t>Hardware Descriptions</a:t>
            </a:r>
          </a:p>
          <a:p>
            <a:pPr lvl="1">
              <a:buFontTx/>
              <a:buNone/>
            </a:pPr>
            <a:r>
              <a:rPr lang="en-US" altLang="zh-CN" sz="1400" dirty="0" smtClean="0"/>
              <a:t>All gates functioning in parallel at same time</a:t>
            </a:r>
          </a:p>
          <a:p>
            <a:r>
              <a:rPr lang="en-US" altLang="zh-CN" sz="1800" dirty="0" smtClean="0"/>
              <a:t>Programming Languages</a:t>
            </a:r>
            <a:endParaRPr lang="en-US" altLang="zh-CN" sz="1400" dirty="0" smtClean="0"/>
          </a:p>
        </p:txBody>
      </p:sp>
      <p:sp>
        <p:nvSpPr>
          <p:cNvPr id="89095" name="TextBox 96"/>
          <p:cNvSpPr txBox="1">
            <a:spLocks noChangeArrowheads="1"/>
          </p:cNvSpPr>
          <p:nvPr/>
        </p:nvSpPr>
        <p:spPr bwMode="auto">
          <a:xfrm>
            <a:off x="8222164" y="1665288"/>
            <a:ext cx="736099" cy="486287"/>
          </a:xfrm>
          <a:prstGeom prst="rect">
            <a:avLst/>
          </a:prstGeom>
          <a:noFill/>
          <a:ln w="9525">
            <a:noFill/>
            <a:miter lim="800000"/>
            <a:headEnd/>
            <a:tailEnd/>
          </a:ln>
        </p:spPr>
        <p:txBody>
          <a:bodyPr wrap="none">
            <a:spAutoFit/>
          </a:bodyPr>
          <a:lstStyle/>
          <a:p>
            <a:pPr algn="r">
              <a:lnSpc>
                <a:spcPct val="80000"/>
              </a:lnSpc>
            </a:pPr>
            <a:r>
              <a:rPr lang="en-US" altLang="zh-CN" sz="1600" dirty="0">
                <a:ea typeface="微软雅黑" panose="020B0503020204020204" pitchFamily="34" charset="-122"/>
              </a:rPr>
              <a:t>Smart</a:t>
            </a:r>
            <a:br>
              <a:rPr lang="en-US" altLang="zh-CN" sz="1600" dirty="0">
                <a:ea typeface="微软雅黑" panose="020B0503020204020204" pitchFamily="34" charset="-122"/>
              </a:rPr>
            </a:br>
            <a:r>
              <a:rPr lang="en-US" altLang="zh-CN" sz="1600" dirty="0">
                <a:ea typeface="微软雅黑" panose="020B0503020204020204" pitchFamily="34" charset="-122"/>
              </a:rPr>
              <a:t>Phone</a:t>
            </a:r>
          </a:p>
        </p:txBody>
      </p:sp>
      <p:sp>
        <p:nvSpPr>
          <p:cNvPr id="89096" name="TextBox 117"/>
          <p:cNvSpPr txBox="1">
            <a:spLocks noChangeArrowheads="1"/>
          </p:cNvSpPr>
          <p:nvPr/>
        </p:nvSpPr>
        <p:spPr bwMode="auto">
          <a:xfrm>
            <a:off x="3916363" y="1665288"/>
            <a:ext cx="1304925" cy="684212"/>
          </a:xfrm>
          <a:prstGeom prst="rect">
            <a:avLst/>
          </a:prstGeom>
          <a:noFill/>
          <a:ln w="9525">
            <a:noFill/>
            <a:miter lim="800000"/>
            <a:headEnd/>
            <a:tailEnd/>
          </a:ln>
        </p:spPr>
        <p:txBody>
          <a:bodyPr>
            <a:spAutoFit/>
          </a:bodyPr>
          <a:lstStyle/>
          <a:p>
            <a:pPr algn="r">
              <a:lnSpc>
                <a:spcPct val="80000"/>
              </a:lnSpc>
            </a:pPr>
            <a:r>
              <a:rPr lang="en-US" altLang="zh-CN" sz="1600" dirty="0">
                <a:ea typeface="微软雅黑" panose="020B0503020204020204" pitchFamily="34" charset="-122"/>
              </a:rPr>
              <a:t>Warehouse Scale Computer</a:t>
            </a:r>
          </a:p>
        </p:txBody>
      </p:sp>
      <p:cxnSp>
        <p:nvCxnSpPr>
          <p:cNvPr id="168" name="Straight Connector 167"/>
          <p:cNvCxnSpPr>
            <a:endCxn id="98" idx="0"/>
          </p:cNvCxnSpPr>
          <p:nvPr/>
        </p:nvCxnSpPr>
        <p:spPr>
          <a:xfrm rot="5400000">
            <a:off x="769937" y="3833813"/>
            <a:ext cx="5249863" cy="1588"/>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89098" name="TextBox 168"/>
          <p:cNvSpPr txBox="1">
            <a:spLocks noChangeArrowheads="1"/>
          </p:cNvSpPr>
          <p:nvPr/>
        </p:nvSpPr>
        <p:spPr bwMode="auto">
          <a:xfrm>
            <a:off x="1870075" y="1063625"/>
            <a:ext cx="3233578" cy="461665"/>
          </a:xfrm>
          <a:prstGeom prst="rect">
            <a:avLst/>
          </a:prstGeom>
          <a:noFill/>
          <a:ln w="9525">
            <a:noFill/>
            <a:miter lim="800000"/>
            <a:headEnd/>
            <a:tailEnd/>
          </a:ln>
        </p:spPr>
        <p:txBody>
          <a:bodyPr wrap="none">
            <a:spAutoFit/>
          </a:bodyPr>
          <a:lstStyle/>
          <a:p>
            <a:r>
              <a:rPr lang="en-US" altLang="zh-CN" sz="2400" i="1" dirty="0">
                <a:ea typeface="微软雅黑" panose="020B0503020204020204" pitchFamily="34" charset="-122"/>
              </a:rPr>
              <a:t>Software        Hardware</a:t>
            </a:r>
          </a:p>
        </p:txBody>
      </p:sp>
      <p:sp>
        <p:nvSpPr>
          <p:cNvPr id="171" name="TextBox 170"/>
          <p:cNvSpPr txBox="1">
            <a:spLocks noChangeArrowheads="1"/>
          </p:cNvSpPr>
          <p:nvPr/>
        </p:nvSpPr>
        <p:spPr bwMode="auto">
          <a:xfrm>
            <a:off x="2702748" y="2274888"/>
            <a:ext cx="1333442" cy="978729"/>
          </a:xfrm>
          <a:prstGeom prst="rect">
            <a:avLst/>
          </a:prstGeom>
          <a:solidFill>
            <a:schemeClr val="bg1"/>
          </a:solidFill>
          <a:ln w="9525">
            <a:noFill/>
            <a:miter lim="800000"/>
            <a:headEnd/>
            <a:tailEnd/>
          </a:ln>
        </p:spPr>
        <p:txBody>
          <a:bodyPr wrap="none">
            <a:spAutoFit/>
          </a:bodyPr>
          <a:lstStyle/>
          <a:p>
            <a:pPr algn="ctr">
              <a:lnSpc>
                <a:spcPct val="90000"/>
              </a:lnSpc>
            </a:pPr>
            <a:r>
              <a:rPr lang="en-US" altLang="zh-CN" sz="1600" i="1" dirty="0">
                <a:ea typeface="微软雅黑" panose="020B0503020204020204" pitchFamily="34" charset="-122"/>
              </a:rPr>
              <a:t>Leverage</a:t>
            </a:r>
            <a:br>
              <a:rPr lang="en-US" altLang="zh-CN" sz="1600" i="1" dirty="0">
                <a:ea typeface="微软雅黑" panose="020B0503020204020204" pitchFamily="34" charset="-122"/>
              </a:rPr>
            </a:br>
            <a:r>
              <a:rPr lang="en-US" altLang="zh-CN" sz="1600" i="1" dirty="0">
                <a:ea typeface="微软雅黑" panose="020B0503020204020204" pitchFamily="34" charset="-122"/>
              </a:rPr>
              <a:t>Parallelism &amp;</a:t>
            </a:r>
          </a:p>
          <a:p>
            <a:pPr algn="ctr">
              <a:lnSpc>
                <a:spcPct val="90000"/>
              </a:lnSpc>
            </a:pPr>
            <a:r>
              <a:rPr lang="en-US" altLang="zh-CN" sz="1600" i="1" dirty="0">
                <a:ea typeface="微软雅黑" panose="020B0503020204020204" pitchFamily="34" charset="-122"/>
              </a:rPr>
              <a:t>Achieve High</a:t>
            </a:r>
            <a:br>
              <a:rPr lang="en-US" altLang="zh-CN" sz="1600" i="1" dirty="0">
                <a:ea typeface="微软雅黑" panose="020B0503020204020204" pitchFamily="34" charset="-122"/>
              </a:rPr>
            </a:br>
            <a:r>
              <a:rPr lang="en-US" altLang="zh-CN" sz="1600" i="1" dirty="0">
                <a:ea typeface="微软雅黑" panose="020B0503020204020204" pitchFamily="34" charset="-122"/>
              </a:rPr>
              <a:t>Performance</a:t>
            </a:r>
          </a:p>
        </p:txBody>
      </p:sp>
      <p:grpSp>
        <p:nvGrpSpPr>
          <p:cNvPr id="5" name="Group 50"/>
          <p:cNvGrpSpPr>
            <a:grpSpLocks/>
          </p:cNvGrpSpPr>
          <p:nvPr/>
        </p:nvGrpSpPr>
        <p:grpSpPr bwMode="auto">
          <a:xfrm>
            <a:off x="5830887" y="5537200"/>
            <a:ext cx="3208889" cy="1289050"/>
            <a:chOff x="5831288" y="5537200"/>
            <a:chExt cx="3209234" cy="1289820"/>
          </a:xfrm>
        </p:grpSpPr>
        <p:sp>
          <p:nvSpPr>
            <p:cNvPr id="89128" name="TextBox 165"/>
            <p:cNvSpPr txBox="1">
              <a:spLocks noChangeArrowheads="1"/>
            </p:cNvSpPr>
            <p:nvPr/>
          </p:nvSpPr>
          <p:spPr bwMode="auto">
            <a:xfrm>
              <a:off x="7849362" y="5985754"/>
              <a:ext cx="1191160" cy="338756"/>
            </a:xfrm>
            <a:prstGeom prst="rect">
              <a:avLst/>
            </a:prstGeom>
            <a:noFill/>
            <a:ln w="9525">
              <a:noFill/>
              <a:miter lim="800000"/>
              <a:headEnd/>
              <a:tailEnd/>
            </a:ln>
          </p:spPr>
          <p:txBody>
            <a:bodyPr wrap="none">
              <a:spAutoFit/>
            </a:bodyPr>
            <a:lstStyle/>
            <a:p>
              <a:r>
                <a:rPr lang="en-US" altLang="zh-CN" sz="1600" dirty="0">
                  <a:ea typeface="微软雅黑" panose="020B0503020204020204" pitchFamily="34" charset="-122"/>
                </a:rPr>
                <a:t>Logic Gates</a:t>
              </a:r>
            </a:p>
          </p:txBody>
        </p:sp>
        <p:cxnSp>
          <p:nvCxnSpPr>
            <p:cNvPr id="172" name="Straight Connector 171"/>
            <p:cNvCxnSpPr>
              <a:stCxn id="104" idx="2"/>
              <a:endCxn id="177" idx="3"/>
            </p:cNvCxnSpPr>
            <p:nvPr/>
          </p:nvCxnSpPr>
          <p:spPr>
            <a:xfrm flipH="1">
              <a:off x="7920662" y="5537200"/>
              <a:ext cx="53981" cy="58137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4" idx="1"/>
              <a:endCxn id="177" idx="0"/>
            </p:cNvCxnSpPr>
            <p:nvPr/>
          </p:nvCxnSpPr>
          <p:spPr>
            <a:xfrm flipH="1">
              <a:off x="6544152" y="5537200"/>
              <a:ext cx="955778" cy="58137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6" name="Group 177"/>
            <p:cNvGrpSpPr>
              <a:grpSpLocks/>
            </p:cNvGrpSpPr>
            <p:nvPr/>
          </p:nvGrpSpPr>
          <p:grpSpPr bwMode="auto">
            <a:xfrm>
              <a:off x="5831288" y="6109003"/>
              <a:ext cx="2089150" cy="718017"/>
              <a:chOff x="5831288" y="6139983"/>
              <a:chExt cx="2089150" cy="718017"/>
            </a:xfrm>
          </p:grpSpPr>
          <p:graphicFrame>
            <p:nvGraphicFramePr>
              <p:cNvPr id="89132" name="Object 2"/>
              <p:cNvGraphicFramePr>
                <a:graphicFrameLocks noChangeAspect="1"/>
              </p:cNvGraphicFramePr>
              <p:nvPr/>
            </p:nvGraphicFramePr>
            <p:xfrm>
              <a:off x="6560469" y="6139983"/>
              <a:ext cx="1044389" cy="718017"/>
            </p:xfrm>
            <a:graphic>
              <a:graphicData uri="http://schemas.openxmlformats.org/presentationml/2006/ole">
                <mc:AlternateContent xmlns:mc="http://schemas.openxmlformats.org/markup-compatibility/2006">
                  <mc:Choice xmlns:v="urn:schemas-microsoft-com:vml" Requires="v">
                    <p:oleObj spid="_x0000_s4127" r:id="rId6" imgW="3492063" imgH="2400000" progId="">
                      <p:embed/>
                    </p:oleObj>
                  </mc:Choice>
                  <mc:Fallback>
                    <p:oleObj r:id="rId6" imgW="3492063" imgH="2400000" progId="">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0469" y="6139983"/>
                            <a:ext cx="1044389" cy="71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 name="Freeform 176"/>
              <p:cNvSpPr/>
              <p:nvPr/>
            </p:nvSpPr>
            <p:spPr>
              <a:xfrm>
                <a:off x="5831288" y="6149552"/>
                <a:ext cx="2089374" cy="70844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r>
                  <a:rPr lang="en-US" sz="1600" dirty="0">
                    <a:solidFill>
                      <a:srgbClr val="000000"/>
                    </a:solidFill>
                    <a:sym typeface="+mn-ea"/>
                  </a:rPr>
                  <a:t>    </a:t>
                </a:r>
              </a:p>
            </p:txBody>
          </p:sp>
        </p:grpSp>
      </p:grpSp>
      <p:pic>
        <p:nvPicPr>
          <p:cNvPr id="89101" name="Picture 116" descr="cern-racks.jpg"/>
          <p:cNvPicPr>
            <a:picLocks noChangeAspect="1" noChangeArrowheads="1"/>
          </p:cNvPicPr>
          <p:nvPr/>
        </p:nvPicPr>
        <p:blipFill>
          <a:blip r:embed="rId8"/>
          <a:srcRect/>
          <a:stretch>
            <a:fillRect/>
          </a:stretch>
        </p:blipFill>
        <p:spPr bwMode="auto">
          <a:xfrm>
            <a:off x="5173663" y="1335088"/>
            <a:ext cx="2859087" cy="1666875"/>
          </a:xfrm>
          <a:prstGeom prst="rect">
            <a:avLst/>
          </a:prstGeom>
          <a:noFill/>
          <a:ln w="9525">
            <a:noFill/>
            <a:miter lim="800000"/>
            <a:headEnd/>
            <a:tailEnd/>
          </a:ln>
        </p:spPr>
      </p:pic>
      <p:grpSp>
        <p:nvGrpSpPr>
          <p:cNvPr id="7" name="Group 90"/>
          <p:cNvGrpSpPr>
            <a:grpSpLocks/>
          </p:cNvGrpSpPr>
          <p:nvPr/>
        </p:nvGrpSpPr>
        <p:grpSpPr bwMode="auto">
          <a:xfrm>
            <a:off x="3365500" y="3454400"/>
            <a:ext cx="5626100" cy="2622550"/>
            <a:chOff x="3365862" y="3454411"/>
            <a:chExt cx="5625738" cy="2622539"/>
          </a:xfrm>
        </p:grpSpPr>
        <p:sp>
          <p:nvSpPr>
            <p:cNvPr id="151" name="Freeform 150"/>
            <p:cNvSpPr/>
            <p:nvPr/>
          </p:nvSpPr>
          <p:spPr>
            <a:xfrm>
              <a:off x="3970661" y="5624515"/>
              <a:ext cx="3627204" cy="342899"/>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sym typeface="+mn-ea"/>
                </a:rPr>
                <a:t>Cache Memory</a:t>
              </a:r>
            </a:p>
          </p:txBody>
        </p:sp>
        <p:grpSp>
          <p:nvGrpSpPr>
            <p:cNvPr id="8" name="Group 89"/>
            <p:cNvGrpSpPr>
              <a:grpSpLocks/>
            </p:cNvGrpSpPr>
            <p:nvPr/>
          </p:nvGrpSpPr>
          <p:grpSpPr bwMode="auto">
            <a:xfrm>
              <a:off x="3365862" y="3454411"/>
              <a:ext cx="5625738" cy="2622539"/>
              <a:chOff x="3365862" y="3454411"/>
              <a:chExt cx="5625738" cy="2622539"/>
            </a:xfrm>
          </p:grpSpPr>
          <p:grpSp>
            <p:nvGrpSpPr>
              <p:cNvPr id="9" name="Group 48"/>
              <p:cNvGrpSpPr>
                <a:grpSpLocks/>
              </p:cNvGrpSpPr>
              <p:nvPr/>
            </p:nvGrpSpPr>
            <p:grpSpPr bwMode="auto">
              <a:xfrm>
                <a:off x="3365862" y="3454411"/>
                <a:ext cx="5625738" cy="2622539"/>
                <a:chOff x="3365862" y="3454411"/>
                <a:chExt cx="5454288" cy="2850775"/>
              </a:xfrm>
            </p:grpSpPr>
            <p:sp>
              <p:nvSpPr>
                <p:cNvPr id="147" name="Freeform 146"/>
                <p:cNvSpPr/>
                <p:nvPr/>
              </p:nvSpPr>
              <p:spPr>
                <a:xfrm>
                  <a:off x="3365862" y="4774534"/>
                  <a:ext cx="5454288" cy="1530652"/>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CN" sz="1600" dirty="0" smtClean="0">
                    <a:solidFill>
                      <a:srgbClr val="FFFFFF"/>
                    </a:solidFill>
                    <a:latin typeface="微软雅黑" panose="020B0503020204020204" pitchFamily="34" charset="-122"/>
                    <a:ea typeface="微软雅黑" panose="020B0503020204020204" pitchFamily="34" charset="-122"/>
                  </a:endParaRPr>
                </a:p>
              </p:txBody>
            </p:sp>
            <p:cxnSp>
              <p:nvCxnSpPr>
                <p:cNvPr id="156" name="Straight Connector 155"/>
                <p:cNvCxnSpPr>
                  <a:stCxn id="133" idx="1"/>
                  <a:endCxn id="147" idx="1"/>
                </p:cNvCxnSpPr>
                <p:nvPr/>
              </p:nvCxnSpPr>
              <p:spPr>
                <a:xfrm flipH="1">
                  <a:off x="5154204" y="3454411"/>
                  <a:ext cx="2253126" cy="132012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33" idx="0"/>
                  <a:endCxn id="147" idx="0"/>
                </p:cNvCxnSpPr>
                <p:nvPr/>
              </p:nvCxnSpPr>
              <p:spPr>
                <a:xfrm>
                  <a:off x="8179918" y="3454411"/>
                  <a:ext cx="640232" cy="132012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89122" name="TextBox 161"/>
              <p:cNvSpPr txBox="1">
                <a:spLocks noChangeArrowheads="1"/>
              </p:cNvSpPr>
              <p:nvPr/>
            </p:nvSpPr>
            <p:spPr bwMode="auto">
              <a:xfrm>
                <a:off x="7515253" y="4306692"/>
                <a:ext cx="641304" cy="338554"/>
              </a:xfrm>
              <a:prstGeom prst="rect">
                <a:avLst/>
              </a:prstGeom>
              <a:noFill/>
              <a:ln w="9525">
                <a:noFill/>
                <a:miter lim="800000"/>
                <a:headEnd/>
                <a:tailEnd/>
              </a:ln>
            </p:spPr>
            <p:txBody>
              <a:bodyPr>
                <a:spAutoFit/>
              </a:bodyPr>
              <a:lstStyle/>
              <a:p>
                <a:r>
                  <a:rPr lang="en-US" altLang="zh-CN" sz="1600" dirty="0">
                    <a:ea typeface="微软雅黑" panose="020B0503020204020204" pitchFamily="34" charset="-122"/>
                  </a:rPr>
                  <a:t>Core</a:t>
                </a:r>
              </a:p>
            </p:txBody>
          </p:sp>
          <p:sp>
            <p:nvSpPr>
              <p:cNvPr id="163" name="Freeform 162"/>
              <p:cNvSpPr/>
              <p:nvPr/>
            </p:nvSpPr>
            <p:spPr>
              <a:xfrm>
                <a:off x="4108764" y="4718056"/>
                <a:ext cx="2704926" cy="850896"/>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r>
                  <a:rPr lang="en-US" altLang="zh-CN" sz="1600" dirty="0" smtClean="0">
                    <a:solidFill>
                      <a:srgbClr val="000000"/>
                    </a:solidFill>
                    <a:latin typeface="微软雅黑" panose="020B0503020204020204" pitchFamily="34" charset="-122"/>
                    <a:ea typeface="微软雅黑" panose="020B0503020204020204" pitchFamily="34" charset="-122"/>
                    <a:sym typeface="+mn-ea"/>
                  </a:rPr>
                  <a:t>         Instruction Unit(s)</a:t>
                </a:r>
              </a:p>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sym typeface="+mn-ea"/>
                </a:endParaRPr>
              </a:p>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sym typeface="+mn-ea"/>
                </a:endParaRPr>
              </a:p>
            </p:txBody>
          </p:sp>
          <p:sp>
            <p:nvSpPr>
              <p:cNvPr id="165" name="Freeform 164"/>
              <p:cNvSpPr/>
              <p:nvPr/>
            </p:nvSpPr>
            <p:spPr>
              <a:xfrm>
                <a:off x="6439064" y="4686306"/>
                <a:ext cx="2362048" cy="48894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r>
                  <a:rPr lang="en-US" sz="1600" dirty="0">
                    <a:solidFill>
                      <a:srgbClr val="000000"/>
                    </a:solidFill>
                    <a:sym typeface="+mn-ea"/>
                  </a:rPr>
                  <a:t>       Functional</a:t>
                </a:r>
              </a:p>
              <a:p>
                <a:pPr algn="ctr">
                  <a:lnSpc>
                    <a:spcPct val="90000"/>
                  </a:lnSpc>
                  <a:defRPr/>
                </a:pPr>
                <a:r>
                  <a:rPr lang="en-US" sz="1600" dirty="0" err="1">
                    <a:solidFill>
                      <a:srgbClr val="000000"/>
                    </a:solidFill>
                    <a:sym typeface="+mn-ea"/>
                  </a:rPr>
                  <a:t>Unit(s</a:t>
                </a:r>
                <a:r>
                  <a:rPr lang="en-US" sz="1600" dirty="0">
                    <a:solidFill>
                      <a:srgbClr val="000000"/>
                    </a:solidFill>
                    <a:sym typeface="+mn-ea"/>
                  </a:rPr>
                  <a:t>)</a:t>
                </a:r>
              </a:p>
            </p:txBody>
          </p:sp>
        </p:grpSp>
        <p:pic>
          <p:nvPicPr>
            <p:cNvPr id="89107" name="Picture 56" descr="600px-Pipeline_5.png"/>
            <p:cNvPicPr>
              <a:picLocks noChangeAspect="1" noChangeArrowheads="1"/>
            </p:cNvPicPr>
            <p:nvPr/>
          </p:nvPicPr>
          <p:blipFill>
            <a:blip r:embed="rId9"/>
            <a:srcRect/>
            <a:stretch>
              <a:fillRect/>
            </a:stretch>
          </p:blipFill>
          <p:spPr bwMode="auto">
            <a:xfrm>
              <a:off x="4875262" y="4967719"/>
              <a:ext cx="908064" cy="654673"/>
            </a:xfrm>
            <a:prstGeom prst="rect">
              <a:avLst/>
            </a:prstGeom>
            <a:noFill/>
            <a:ln w="9525">
              <a:noFill/>
              <a:miter lim="800000"/>
              <a:headEnd/>
              <a:tailEnd/>
            </a:ln>
          </p:spPr>
        </p:pic>
        <p:grpSp>
          <p:nvGrpSpPr>
            <p:cNvPr id="10" name="Group 88"/>
            <p:cNvGrpSpPr>
              <a:grpSpLocks/>
            </p:cNvGrpSpPr>
            <p:nvPr/>
          </p:nvGrpSpPr>
          <p:grpSpPr bwMode="auto">
            <a:xfrm>
              <a:off x="6108909" y="5194300"/>
              <a:ext cx="2127517" cy="361950"/>
              <a:chOff x="6108909" y="5194300"/>
              <a:chExt cx="2127517" cy="361950"/>
            </a:xfrm>
          </p:grpSpPr>
          <p:grpSp>
            <p:nvGrpSpPr>
              <p:cNvPr id="11" name="Group 68"/>
              <p:cNvGrpSpPr>
                <a:grpSpLocks/>
              </p:cNvGrpSpPr>
              <p:nvPr/>
            </p:nvGrpSpPr>
            <p:grpSpPr bwMode="auto">
              <a:xfrm>
                <a:off x="7499559" y="5194300"/>
                <a:ext cx="736867" cy="342900"/>
                <a:chOff x="7499559" y="5194300"/>
                <a:chExt cx="736867" cy="342900"/>
              </a:xfrm>
            </p:grpSpPr>
            <p:sp>
              <p:nvSpPr>
                <p:cNvPr id="89119" name="TextBox 113"/>
                <p:cNvSpPr txBox="1">
                  <a:spLocks noChangeArrowheads="1"/>
                </p:cNvSpPr>
                <p:nvPr/>
              </p:nvSpPr>
              <p:spPr bwMode="auto">
                <a:xfrm>
                  <a:off x="7532797" y="5196494"/>
                  <a:ext cx="703629" cy="276999"/>
                </a:xfrm>
                <a:prstGeom prst="rect">
                  <a:avLst/>
                </a:prstGeom>
                <a:noFill/>
                <a:ln w="9525">
                  <a:noFill/>
                  <a:miter lim="800000"/>
                  <a:headEnd/>
                  <a:tailEnd/>
                </a:ln>
              </p:spPr>
              <p:txBody>
                <a:bodyPr>
                  <a:spAutoFit/>
                </a:bodyPr>
                <a:lstStyle/>
                <a:p>
                  <a:r>
                    <a:rPr lang="en-US" altLang="zh-CN" sz="1200" dirty="0">
                      <a:ea typeface="微软雅黑" panose="020B0503020204020204" pitchFamily="34" charset="-122"/>
                    </a:rPr>
                    <a:t>A</a:t>
                  </a:r>
                  <a:r>
                    <a:rPr lang="en-US" altLang="zh-CN" sz="1200" baseline="-25000" dirty="0">
                      <a:ea typeface="微软雅黑" panose="020B0503020204020204" pitchFamily="34" charset="-122"/>
                    </a:rPr>
                    <a:t>3</a:t>
                  </a:r>
                  <a:r>
                    <a:rPr lang="en-US" altLang="zh-CN" sz="1200" dirty="0">
                      <a:ea typeface="微软雅黑" panose="020B0503020204020204" pitchFamily="34" charset="-122"/>
                    </a:rPr>
                    <a:t>+B</a:t>
                  </a:r>
                  <a:r>
                    <a:rPr lang="en-US" altLang="zh-CN" sz="1200" baseline="-25000" dirty="0">
                      <a:ea typeface="微软雅黑" panose="020B0503020204020204" pitchFamily="34" charset="-122"/>
                    </a:rPr>
                    <a:t>3</a:t>
                  </a:r>
                  <a:endParaRPr lang="en-US" altLang="zh-CN" sz="1200" dirty="0">
                    <a:ea typeface="微软雅黑" panose="020B0503020204020204" pitchFamily="34" charset="-122"/>
                  </a:endParaRPr>
                </a:p>
              </p:txBody>
            </p:sp>
            <p:sp>
              <p:nvSpPr>
                <p:cNvPr id="104" name="Freeform 103"/>
                <p:cNvSpPr/>
                <p:nvPr/>
              </p:nvSpPr>
              <p:spPr>
                <a:xfrm>
                  <a:off x="7499445" y="5194304"/>
                  <a:ext cx="666707" cy="34289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grpSp>
            <p:nvGrpSpPr>
              <p:cNvPr id="12" name="Group 79"/>
              <p:cNvGrpSpPr>
                <a:grpSpLocks/>
              </p:cNvGrpSpPr>
              <p:nvPr/>
            </p:nvGrpSpPr>
            <p:grpSpPr bwMode="auto">
              <a:xfrm>
                <a:off x="7036009" y="5200650"/>
                <a:ext cx="736867" cy="342900"/>
                <a:chOff x="7499559" y="5194300"/>
                <a:chExt cx="736867" cy="342900"/>
              </a:xfrm>
            </p:grpSpPr>
            <p:sp>
              <p:nvSpPr>
                <p:cNvPr id="89117" name="TextBox 80"/>
                <p:cNvSpPr txBox="1">
                  <a:spLocks noChangeArrowheads="1"/>
                </p:cNvSpPr>
                <p:nvPr/>
              </p:nvSpPr>
              <p:spPr bwMode="auto">
                <a:xfrm>
                  <a:off x="7532797" y="5196494"/>
                  <a:ext cx="703629" cy="276999"/>
                </a:xfrm>
                <a:prstGeom prst="rect">
                  <a:avLst/>
                </a:prstGeom>
                <a:noFill/>
                <a:ln w="9525">
                  <a:noFill/>
                  <a:miter lim="800000"/>
                  <a:headEnd/>
                  <a:tailEnd/>
                </a:ln>
              </p:spPr>
              <p:txBody>
                <a:bodyPr>
                  <a:spAutoFit/>
                </a:bodyPr>
                <a:lstStyle/>
                <a:p>
                  <a:r>
                    <a:rPr lang="en-US" altLang="zh-CN" sz="1200" dirty="0">
                      <a:ea typeface="微软雅黑" panose="020B0503020204020204" pitchFamily="34" charset="-122"/>
                    </a:rPr>
                    <a:t>A</a:t>
                  </a:r>
                  <a:r>
                    <a:rPr lang="en-US" altLang="zh-CN" sz="1200" baseline="-25000" dirty="0">
                      <a:ea typeface="微软雅黑" panose="020B0503020204020204" pitchFamily="34" charset="-122"/>
                    </a:rPr>
                    <a:t>2</a:t>
                  </a:r>
                  <a:r>
                    <a:rPr lang="en-US" altLang="zh-CN" sz="1200" dirty="0">
                      <a:ea typeface="微软雅黑" panose="020B0503020204020204" pitchFamily="34" charset="-122"/>
                    </a:rPr>
                    <a:t>+B</a:t>
                  </a:r>
                  <a:r>
                    <a:rPr lang="en-US" altLang="zh-CN" sz="1200" baseline="-25000" dirty="0">
                      <a:ea typeface="微软雅黑" panose="020B0503020204020204" pitchFamily="34" charset="-122"/>
                    </a:rPr>
                    <a:t>2</a:t>
                  </a:r>
                  <a:endParaRPr lang="en-US" altLang="zh-CN" sz="1200" dirty="0">
                    <a:ea typeface="微软雅黑" panose="020B0503020204020204" pitchFamily="34" charset="-122"/>
                  </a:endParaRPr>
                </a:p>
              </p:txBody>
            </p:sp>
            <p:sp>
              <p:nvSpPr>
                <p:cNvPr id="82" name="Freeform 81"/>
                <p:cNvSpPr/>
                <p:nvPr/>
              </p:nvSpPr>
              <p:spPr>
                <a:xfrm>
                  <a:off x="7499475" y="5194304"/>
                  <a:ext cx="666707" cy="34289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grpSp>
            <p:nvGrpSpPr>
              <p:cNvPr id="13" name="Group 82"/>
              <p:cNvGrpSpPr>
                <a:grpSpLocks/>
              </p:cNvGrpSpPr>
              <p:nvPr/>
            </p:nvGrpSpPr>
            <p:grpSpPr bwMode="auto">
              <a:xfrm>
                <a:off x="6572459" y="5207000"/>
                <a:ext cx="736867" cy="342900"/>
                <a:chOff x="7499559" y="5194300"/>
                <a:chExt cx="736867" cy="342900"/>
              </a:xfrm>
            </p:grpSpPr>
            <p:sp>
              <p:nvSpPr>
                <p:cNvPr id="89115" name="TextBox 83"/>
                <p:cNvSpPr txBox="1">
                  <a:spLocks noChangeArrowheads="1"/>
                </p:cNvSpPr>
                <p:nvPr/>
              </p:nvSpPr>
              <p:spPr bwMode="auto">
                <a:xfrm>
                  <a:off x="7532797" y="5196494"/>
                  <a:ext cx="703629" cy="276999"/>
                </a:xfrm>
                <a:prstGeom prst="rect">
                  <a:avLst/>
                </a:prstGeom>
                <a:noFill/>
                <a:ln w="9525">
                  <a:noFill/>
                  <a:miter lim="800000"/>
                  <a:headEnd/>
                  <a:tailEnd/>
                </a:ln>
              </p:spPr>
              <p:txBody>
                <a:bodyPr>
                  <a:spAutoFit/>
                </a:bodyPr>
                <a:lstStyle/>
                <a:p>
                  <a:r>
                    <a:rPr lang="en-US" altLang="zh-CN" sz="1200" dirty="0">
                      <a:ea typeface="微软雅黑" panose="020B0503020204020204" pitchFamily="34" charset="-122"/>
                    </a:rPr>
                    <a:t>A</a:t>
                  </a:r>
                  <a:r>
                    <a:rPr lang="en-US" altLang="zh-CN" sz="1200" baseline="-25000" dirty="0">
                      <a:ea typeface="微软雅黑" panose="020B0503020204020204" pitchFamily="34" charset="-122"/>
                    </a:rPr>
                    <a:t>1</a:t>
                  </a:r>
                  <a:r>
                    <a:rPr lang="en-US" altLang="zh-CN" sz="1200" dirty="0">
                      <a:ea typeface="微软雅黑" panose="020B0503020204020204" pitchFamily="34" charset="-122"/>
                    </a:rPr>
                    <a:t>+B</a:t>
                  </a:r>
                  <a:r>
                    <a:rPr lang="en-US" altLang="zh-CN" sz="1200" baseline="-25000" dirty="0">
                      <a:ea typeface="微软雅黑" panose="020B0503020204020204" pitchFamily="34" charset="-122"/>
                    </a:rPr>
                    <a:t>1</a:t>
                  </a:r>
                  <a:endParaRPr lang="en-US" altLang="zh-CN" sz="1200" dirty="0">
                    <a:ea typeface="微软雅黑" panose="020B0503020204020204" pitchFamily="34" charset="-122"/>
                  </a:endParaRPr>
                </a:p>
              </p:txBody>
            </p:sp>
            <p:sp>
              <p:nvSpPr>
                <p:cNvPr id="85" name="Freeform 84"/>
                <p:cNvSpPr/>
                <p:nvPr/>
              </p:nvSpPr>
              <p:spPr>
                <a:xfrm>
                  <a:off x="7499505" y="5194304"/>
                  <a:ext cx="666707" cy="34289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grpSp>
            <p:nvGrpSpPr>
              <p:cNvPr id="14" name="Group 85"/>
              <p:cNvGrpSpPr>
                <a:grpSpLocks/>
              </p:cNvGrpSpPr>
              <p:nvPr/>
            </p:nvGrpSpPr>
            <p:grpSpPr bwMode="auto">
              <a:xfrm>
                <a:off x="6108909" y="5213350"/>
                <a:ext cx="736867" cy="342900"/>
                <a:chOff x="7499559" y="5194300"/>
                <a:chExt cx="736867" cy="342900"/>
              </a:xfrm>
            </p:grpSpPr>
            <p:sp>
              <p:nvSpPr>
                <p:cNvPr id="89113" name="TextBox 86"/>
                <p:cNvSpPr txBox="1">
                  <a:spLocks noChangeArrowheads="1"/>
                </p:cNvSpPr>
                <p:nvPr/>
              </p:nvSpPr>
              <p:spPr bwMode="auto">
                <a:xfrm>
                  <a:off x="7532797" y="5196494"/>
                  <a:ext cx="703629" cy="276999"/>
                </a:xfrm>
                <a:prstGeom prst="rect">
                  <a:avLst/>
                </a:prstGeom>
                <a:noFill/>
                <a:ln w="9525">
                  <a:noFill/>
                  <a:miter lim="800000"/>
                  <a:headEnd/>
                  <a:tailEnd/>
                </a:ln>
              </p:spPr>
              <p:txBody>
                <a:bodyPr>
                  <a:spAutoFit/>
                </a:bodyPr>
                <a:lstStyle/>
                <a:p>
                  <a:r>
                    <a:rPr lang="en-US" altLang="zh-CN" sz="1200" dirty="0">
                      <a:ea typeface="微软雅黑" panose="020B0503020204020204" pitchFamily="34" charset="-122"/>
                    </a:rPr>
                    <a:t>A</a:t>
                  </a:r>
                  <a:r>
                    <a:rPr lang="en-US" altLang="zh-CN" sz="1200" baseline="-25000" dirty="0">
                      <a:ea typeface="微软雅黑" panose="020B0503020204020204" pitchFamily="34" charset="-122"/>
                    </a:rPr>
                    <a:t>0</a:t>
                  </a:r>
                  <a:r>
                    <a:rPr lang="en-US" altLang="zh-CN" sz="1200" dirty="0">
                      <a:ea typeface="微软雅黑" panose="020B0503020204020204" pitchFamily="34" charset="-122"/>
                    </a:rPr>
                    <a:t>+B</a:t>
                  </a:r>
                  <a:r>
                    <a:rPr lang="en-US" altLang="zh-CN" sz="1200" baseline="-25000" dirty="0">
                      <a:ea typeface="微软雅黑" panose="020B0503020204020204" pitchFamily="34" charset="-122"/>
                    </a:rPr>
                    <a:t>0</a:t>
                  </a:r>
                  <a:endParaRPr lang="en-US" altLang="zh-CN" sz="1200" dirty="0">
                    <a:ea typeface="微软雅黑" panose="020B0503020204020204" pitchFamily="34" charset="-122"/>
                  </a:endParaRPr>
                </a:p>
              </p:txBody>
            </p:sp>
            <p:sp>
              <p:nvSpPr>
                <p:cNvPr id="88" name="Freeform 87"/>
                <p:cNvSpPr/>
                <p:nvPr/>
              </p:nvSpPr>
              <p:spPr>
                <a:xfrm>
                  <a:off x="7499535" y="5194304"/>
                  <a:ext cx="666707" cy="34289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xEl>
                                              <p:pRg st="13" end="13"/>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P spid="17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srcRect/>
          <a:stretch>
            <a:fillRect/>
          </a:stretch>
        </p:blipFill>
        <p:spPr bwMode="auto">
          <a:xfrm>
            <a:off x="344488" y="-250825"/>
            <a:ext cx="8793162" cy="7156450"/>
          </a:xfrm>
          <a:prstGeom prst="rect">
            <a:avLst/>
          </a:prstGeom>
          <a:noFill/>
          <a:ln w="9525">
            <a:noFill/>
            <a:miter lim="800000"/>
            <a:headEnd/>
            <a:tailEnd/>
          </a:ln>
        </p:spPr>
      </p:pic>
      <p:sp>
        <p:nvSpPr>
          <p:cNvPr id="91139" name="Date Placeholder 9"/>
          <p:cNvSpPr>
            <a:spLocks noGrp="1" noChangeArrowheads="1"/>
          </p:cNvSpPr>
          <p:nvPr>
            <p:ph type="dt" sz="half" idx="10"/>
          </p:nvPr>
        </p:nvSpPr>
        <p:spPr>
          <a:noFill/>
          <a:ln>
            <a:headEnd/>
            <a:tailEnd/>
          </a:ln>
        </p:spPr>
        <p:txBody>
          <a:bodyPr>
            <a:prstTxWarp prst="textNoShape">
              <a:avLst/>
            </a:prstTxWarp>
          </a:bodyPr>
          <a:lstStyle/>
          <a:p>
            <a:fld id="{D3676E2B-2788-4147-B47A-8D1ED2715E86}" type="datetime1">
              <a:rPr lang="en-US" altLang="zh-CN" smtClean="0"/>
              <a:pPr/>
              <a:t>3/4/2019</a:t>
            </a:fld>
            <a:endParaRPr lang="en-US" altLang="zh-CN" smtClean="0"/>
          </a:p>
        </p:txBody>
      </p:sp>
      <p:sp>
        <p:nvSpPr>
          <p:cNvPr id="91143" name="灯片编号占位符 1"/>
          <p:cNvSpPr>
            <a:spLocks noGrp="1" noChangeArrowheads="1"/>
          </p:cNvSpPr>
          <p:nvPr>
            <p:ph type="sldNum" sz="quarter" idx="12"/>
          </p:nvPr>
        </p:nvSpPr>
        <p:spPr>
          <a:noFill/>
          <a:ln>
            <a:headEnd/>
            <a:tailEnd/>
          </a:ln>
        </p:spPr>
        <p:txBody>
          <a:bodyPr/>
          <a:lstStyle/>
          <a:p>
            <a:fld id="{DDA5CC3A-90E0-4117-A225-56D22193DAEB}" type="slidenum">
              <a:rPr lang="en-US" altLang="zh-CN"/>
              <a:pPr/>
              <a:t>57</a:t>
            </a:fld>
            <a:endParaRPr lang="en-US" altLang="zh-CN"/>
          </a:p>
        </p:txBody>
      </p:sp>
      <p:pic>
        <p:nvPicPr>
          <p:cNvPr id="22531" name="Picture 3"/>
          <p:cNvPicPr>
            <a:picLocks noChangeAspect="1" noChangeArrowheads="1"/>
          </p:cNvPicPr>
          <p:nvPr/>
        </p:nvPicPr>
        <p:blipFill>
          <a:blip r:embed="rId3"/>
          <a:srcRect/>
          <a:stretch>
            <a:fillRect/>
          </a:stretch>
        </p:blipFill>
        <p:spPr bwMode="auto">
          <a:xfrm>
            <a:off x="261938" y="1693863"/>
            <a:ext cx="8496300" cy="3013075"/>
          </a:xfrm>
          <a:prstGeom prst="rect">
            <a:avLst/>
          </a:prstGeom>
          <a:noFill/>
          <a:ln w="9525">
            <a:noFill/>
            <a:miter lim="800000"/>
            <a:headEnd/>
            <a:tailEnd/>
          </a:ln>
        </p:spPr>
      </p:pic>
      <p:sp>
        <p:nvSpPr>
          <p:cNvPr id="91142" name="TextBox 6"/>
          <p:cNvSpPr txBox="1">
            <a:spLocks noChangeArrowheads="1"/>
          </p:cNvSpPr>
          <p:nvPr/>
        </p:nvSpPr>
        <p:spPr bwMode="auto">
          <a:xfrm>
            <a:off x="0" y="0"/>
            <a:ext cx="2134495" cy="1569660"/>
          </a:xfrm>
          <a:prstGeom prst="rect">
            <a:avLst/>
          </a:prstGeom>
          <a:noFill/>
          <a:ln w="9525">
            <a:noFill/>
            <a:miter lim="800000"/>
            <a:headEnd/>
            <a:tailEnd/>
          </a:ln>
        </p:spPr>
        <p:txBody>
          <a:bodyPr wrap="none">
            <a:spAutoFit/>
          </a:bodyPr>
          <a:lstStyle/>
          <a:p>
            <a:r>
              <a:rPr lang="en-US" altLang="zh-CN" sz="3200" dirty="0">
                <a:ea typeface="微软雅黑" panose="020B0503020204020204" pitchFamily="34" charset="-122"/>
              </a:rPr>
              <a:t>Warehouse</a:t>
            </a:r>
          </a:p>
          <a:p>
            <a:r>
              <a:rPr lang="en-US" altLang="zh-CN" sz="3200" dirty="0">
                <a:ea typeface="微软雅黑" panose="020B0503020204020204" pitchFamily="34" charset="-122"/>
              </a:rPr>
              <a:t>Scale </a:t>
            </a:r>
          </a:p>
          <a:p>
            <a:r>
              <a:rPr lang="en-US" altLang="zh-CN" sz="3200" dirty="0">
                <a:ea typeface="微软雅黑" panose="020B0503020204020204" pitchFamily="34" charset="-122"/>
              </a:rPr>
              <a:t>Computer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t>计算机的分类</a:t>
            </a:r>
            <a:endParaRPr lang="en-AU" altLang="zh-CN" smtClean="0"/>
          </a:p>
        </p:txBody>
      </p:sp>
      <p:sp>
        <p:nvSpPr>
          <p:cNvPr id="92163" name="Rectangle 3"/>
          <p:cNvSpPr>
            <a:spLocks noGrp="1" noChangeArrowheads="1"/>
          </p:cNvSpPr>
          <p:nvPr>
            <p:ph idx="1"/>
          </p:nvPr>
        </p:nvSpPr>
        <p:spPr/>
        <p:txBody>
          <a:bodyPr>
            <a:normAutofit fontScale="92500" lnSpcReduction="20000"/>
          </a:bodyPr>
          <a:lstStyle/>
          <a:p>
            <a:r>
              <a:rPr lang="zh-CN" altLang="en-US" dirty="0" smtClean="0"/>
              <a:t>个人移动设备 </a:t>
            </a:r>
            <a:r>
              <a:rPr lang="en-US" altLang="zh-CN" dirty="0" smtClean="0"/>
              <a:t>(PMD)</a:t>
            </a:r>
          </a:p>
          <a:p>
            <a:pPr lvl="1"/>
            <a:r>
              <a:rPr lang="en-US" altLang="zh-CN" dirty="0" smtClean="0"/>
              <a:t> </a:t>
            </a:r>
            <a:r>
              <a:rPr lang="zh-CN" altLang="en-US" dirty="0" smtClean="0"/>
              <a:t>智能手机、平板电脑</a:t>
            </a:r>
            <a:endParaRPr lang="en-US" altLang="zh-CN" dirty="0" smtClean="0"/>
          </a:p>
          <a:p>
            <a:pPr lvl="1"/>
            <a:r>
              <a:rPr lang="en-US" altLang="zh-CN" dirty="0" smtClean="0"/>
              <a:t>ARM-ISA</a:t>
            </a:r>
            <a:r>
              <a:rPr lang="zh-CN" altLang="en-US" dirty="0" smtClean="0"/>
              <a:t>兼容的通用处理器芯片（</a:t>
            </a:r>
            <a:r>
              <a:rPr lang="en-US" altLang="zh-CN" dirty="0" err="1" smtClean="0"/>
              <a:t>SoC</a:t>
            </a:r>
            <a:r>
              <a:rPr lang="zh-CN" altLang="en-US" dirty="0" smtClean="0"/>
              <a:t>）在市场上处于统治地位</a:t>
            </a:r>
            <a:endParaRPr lang="en-US" altLang="zh-CN" dirty="0" smtClean="0"/>
          </a:p>
          <a:p>
            <a:pPr lvl="1"/>
            <a:r>
              <a:rPr lang="en-US" altLang="zh-CN" dirty="0" err="1" smtClean="0"/>
              <a:t>SoC</a:t>
            </a:r>
            <a:r>
              <a:rPr lang="zh-CN" altLang="en-US" dirty="0" smtClean="0"/>
              <a:t>中包含大量的专用加速器</a:t>
            </a:r>
            <a:r>
              <a:rPr lang="en-US" altLang="zh-CN" dirty="0" smtClean="0"/>
              <a:t> (radio, image, video, graphics, audio, motion, location, security, etc.)</a:t>
            </a:r>
          </a:p>
          <a:p>
            <a:pPr lvl="1"/>
            <a:r>
              <a:rPr lang="en-US" altLang="zh-CN" dirty="0" smtClean="0"/>
              <a:t> </a:t>
            </a:r>
            <a:r>
              <a:rPr lang="zh-CN" altLang="en-US" dirty="0" smtClean="0"/>
              <a:t>强调能效和实时性</a:t>
            </a:r>
            <a:r>
              <a:rPr lang="en-US" altLang="zh-CN" dirty="0" smtClean="0"/>
              <a:t>(energy efficiency and real-time)</a:t>
            </a:r>
          </a:p>
          <a:p>
            <a:r>
              <a:rPr lang="zh-CN" altLang="en-US" dirty="0" smtClean="0"/>
              <a:t>桌面计算（</a:t>
            </a:r>
            <a:r>
              <a:rPr lang="en-US" altLang="zh-CN" dirty="0" smtClean="0"/>
              <a:t>Desktop Computing</a:t>
            </a:r>
            <a:r>
              <a:rPr lang="zh-CN" altLang="en-US" dirty="0" smtClean="0"/>
              <a:t>）</a:t>
            </a:r>
          </a:p>
          <a:p>
            <a:pPr lvl="1"/>
            <a:r>
              <a:rPr lang="zh-CN" altLang="en-US" dirty="0" smtClean="0"/>
              <a:t>强调性价比</a:t>
            </a:r>
            <a:r>
              <a:rPr lang="en-US" altLang="zh-CN" dirty="0" smtClean="0"/>
              <a:t>(price-performance)</a:t>
            </a:r>
          </a:p>
          <a:p>
            <a:r>
              <a:rPr lang="zh-CN" altLang="en-US" dirty="0" smtClean="0"/>
              <a:t>服务器（</a:t>
            </a:r>
            <a:r>
              <a:rPr lang="en-US" altLang="zh-CN" dirty="0" smtClean="0"/>
              <a:t>Servers</a:t>
            </a:r>
            <a:r>
              <a:rPr lang="zh-CN" altLang="en-US" dirty="0" smtClean="0"/>
              <a:t>）</a:t>
            </a:r>
          </a:p>
          <a:p>
            <a:pPr lvl="1"/>
            <a:r>
              <a:rPr lang="zh-CN" altLang="en-US" dirty="0" smtClean="0"/>
              <a:t>强调可用性、可</a:t>
            </a:r>
            <a:r>
              <a:rPr lang="zh-CN" altLang="en-US" dirty="0"/>
              <a:t>缩</a:t>
            </a:r>
            <a:r>
              <a:rPr lang="zh-CN" altLang="en-US" dirty="0" smtClean="0"/>
              <a:t>放性、吞吐率</a:t>
            </a:r>
            <a:r>
              <a:rPr lang="en-US" altLang="zh-CN" dirty="0" smtClean="0"/>
              <a:t>(availability, scalability, throughput)</a:t>
            </a:r>
            <a:endParaRPr lang="en-US" altLang="zh-CN" dirty="0"/>
          </a:p>
        </p:txBody>
      </p:sp>
      <p:sp>
        <p:nvSpPr>
          <p:cNvPr id="92164" name="日期占位符 3"/>
          <p:cNvSpPr>
            <a:spLocks noGrp="1" noChangeArrowheads="1"/>
          </p:cNvSpPr>
          <p:nvPr>
            <p:ph type="dt" sz="half" idx="10"/>
          </p:nvPr>
        </p:nvSpPr>
        <p:spPr/>
        <p:txBody>
          <a:bodyPr/>
          <a:lstStyle/>
          <a:p>
            <a:fld id="{DEBA8C2D-4792-433B-A52A-05FAC5D892D3}" type="datetime1">
              <a:rPr lang="en-US" altLang="zh-CN" smtClean="0"/>
              <a:pPr/>
              <a:t>3/4/2019</a:t>
            </a:fld>
            <a:endParaRPr lang="en-US" altLang="zh-CN" smtClean="0"/>
          </a:p>
        </p:txBody>
      </p:sp>
      <p:sp>
        <p:nvSpPr>
          <p:cNvPr id="92166" name="灯片编号占位符 1"/>
          <p:cNvSpPr>
            <a:spLocks noGrp="1" noChangeArrowheads="1"/>
          </p:cNvSpPr>
          <p:nvPr>
            <p:ph type="sldNum" sz="quarter" idx="12"/>
          </p:nvPr>
        </p:nvSpPr>
        <p:spPr/>
        <p:txBody>
          <a:bodyPr/>
          <a:lstStyle/>
          <a:p>
            <a:fld id="{9EEDC8C4-FAAB-4A4D-B3FA-897CB55B66DD}" type="slidenum">
              <a:rPr lang="en-US" altLang="zh-CN" smtClean="0"/>
              <a:pPr/>
              <a:t>58</a:t>
            </a:fld>
            <a:endParaRPr lang="en-US" altLang="zh-CN"/>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round/>
            <a:headEnd/>
            <a:tailEnd/>
          </a:ln>
        </p:spPr>
        <p:txBody>
          <a:bodyPr/>
          <a:lstStyle/>
          <a:p>
            <a:endParaRPr lang="zh-CN" altLang="en-US" dirty="0">
              <a:ea typeface="微软雅黑" panose="020B0503020204020204" pitchFamily="34" charset="-122"/>
            </a:endParaRPr>
          </a:p>
        </p:txBody>
      </p:sp>
      <p:sp>
        <p:nvSpPr>
          <p:cNvPr id="94211" name="Rectangle 1"/>
          <p:cNvSpPr>
            <a:spLocks noChangeArrowheads="1"/>
          </p:cNvSpPr>
          <p:nvPr/>
        </p:nvSpPr>
        <p:spPr bwMode="auto">
          <a:xfrm>
            <a:off x="425450" y="4697413"/>
            <a:ext cx="8396288" cy="565150"/>
          </a:xfrm>
          <a:prstGeom prst="rect">
            <a:avLst/>
          </a:prstGeom>
          <a:noFill/>
          <a:ln w="9525">
            <a:noFill/>
            <a:miter lim="800000"/>
            <a:headEnd/>
            <a:tailEnd/>
          </a:ln>
        </p:spPr>
        <p:txBody>
          <a:bodyPr>
            <a:spAutoFit/>
          </a:bodyPr>
          <a:lstStyle/>
          <a:p>
            <a:r>
              <a:rPr lang="en-US" altLang="en-US" sz="1100" b="1"/>
              <a:t>Figure 1.3 Costs rounded to nearest $100,000 of an unavailable system are shown by analyzing the cost of downtime (in terms of immediately lost revenue), assuming three different levels of availability, and that downtime is distributed uniformly. </a:t>
            </a:r>
            <a:r>
              <a:rPr lang="en-US" altLang="en-US" sz="1100"/>
              <a:t>These data are from Landstrom (2014) and were collected and analyzed by Contingency Planning Research.</a:t>
            </a:r>
          </a:p>
        </p:txBody>
      </p:sp>
      <p:pic>
        <p:nvPicPr>
          <p:cNvPr id="94212" name="Picture 2" descr="Z:\WOMAT\Production\Artfinal\0000000038\MKCAD\978-0-12-811905-1\0003165540\XMLLowres\f01-03-9780128119051.jpg"/>
          <p:cNvPicPr>
            <a:picLocks noChangeAspect="1" noChangeArrowheads="1"/>
          </p:cNvPicPr>
          <p:nvPr/>
        </p:nvPicPr>
        <p:blipFill>
          <a:blip r:embed="rId3"/>
          <a:srcRect/>
          <a:stretch>
            <a:fillRect/>
          </a:stretch>
        </p:blipFill>
        <p:spPr bwMode="auto">
          <a:xfrm>
            <a:off x="442913" y="1665288"/>
            <a:ext cx="8074025" cy="2735262"/>
          </a:xfrm>
          <a:prstGeom prst="rect">
            <a:avLst/>
          </a:prstGeom>
          <a:noFill/>
          <a:ln w="9525">
            <a:noFill/>
            <a:miter lim="800000"/>
            <a:headEnd/>
            <a:tailEnd/>
          </a:ln>
        </p:spPr>
      </p:pic>
      <p:sp>
        <p:nvSpPr>
          <p:cNvPr id="94213" name="标题 1"/>
          <p:cNvSpPr>
            <a:spLocks noGrp="1" noChangeArrowheads="1"/>
          </p:cNvSpPr>
          <p:nvPr>
            <p:ph type="title"/>
          </p:nvPr>
        </p:nvSpPr>
        <p:spPr/>
        <p:txBody>
          <a:bodyPr/>
          <a:lstStyle/>
          <a:p>
            <a:r>
              <a:rPr lang="en-US" altLang="zh-CN" smtClean="0"/>
              <a:t>Cost of downtime</a:t>
            </a:r>
            <a:endParaRPr lang="zh-CN" altLang="en-US" smtClean="0"/>
          </a:p>
        </p:txBody>
      </p:sp>
      <p:sp>
        <p:nvSpPr>
          <p:cNvPr id="6" name="日期占位符 5"/>
          <p:cNvSpPr>
            <a:spLocks noGrp="1"/>
          </p:cNvSpPr>
          <p:nvPr>
            <p:ph type="dt" sz="half" idx="10"/>
          </p:nvPr>
        </p:nvSpPr>
        <p:spPr/>
        <p:txBody>
          <a:bodyPr/>
          <a:lstStyle/>
          <a:p>
            <a:fld id="{CC89C9E5-5D75-4385-8C93-3BFB1C3BD123}" type="datetime1">
              <a:rPr lang="en-US" altLang="zh-CN" smtClean="0"/>
              <a:pPr/>
              <a:t>3/4/2019</a:t>
            </a:fld>
            <a:endParaRPr lang="zh-CN" altLang="en-US"/>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59</a:t>
            </a:fld>
            <a:endParaRPr lang="zh-CN" altLang="en-US"/>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教材与主要参考书</a:t>
            </a:r>
          </a:p>
        </p:txBody>
      </p:sp>
      <p:sp>
        <p:nvSpPr>
          <p:cNvPr id="4" name="日期占位符 3"/>
          <p:cNvSpPr>
            <a:spLocks noGrp="1"/>
          </p:cNvSpPr>
          <p:nvPr>
            <p:ph type="dt" sz="half" idx="10"/>
          </p:nvPr>
        </p:nvSpPr>
        <p:spPr/>
        <p:txBody>
          <a:bodyPr/>
          <a:lstStyle/>
          <a:p>
            <a:fld id="{5A47E342-566D-4D2E-B025-45161A5A88C7}" type="datetime1">
              <a:rPr lang="en-US" altLang="zh-CN" smtClean="0"/>
              <a:pPr/>
              <a:t>3/4/2019</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6</a:t>
            </a:fld>
            <a:endParaRPr lang="zh-CN" altLang="en-US" dirty="0"/>
          </a:p>
        </p:txBody>
      </p:sp>
      <p:pic>
        <p:nvPicPr>
          <p:cNvPr id="7" name="图片 6"/>
          <p:cNvPicPr>
            <a:picLocks noChangeAspect="1"/>
          </p:cNvPicPr>
          <p:nvPr/>
        </p:nvPicPr>
        <p:blipFill>
          <a:blip r:embed="rId2"/>
          <a:stretch>
            <a:fillRect/>
          </a:stretch>
        </p:blipFill>
        <p:spPr>
          <a:xfrm>
            <a:off x="631768" y="1421527"/>
            <a:ext cx="3284912" cy="4041964"/>
          </a:xfrm>
          <a:prstGeom prst="rect">
            <a:avLst/>
          </a:prstGeom>
        </p:spPr>
      </p:pic>
      <p:sp>
        <p:nvSpPr>
          <p:cNvPr id="9" name="文本框 8"/>
          <p:cNvSpPr txBox="1"/>
          <p:nvPr/>
        </p:nvSpPr>
        <p:spPr>
          <a:xfrm>
            <a:off x="4571999" y="1546167"/>
            <a:ext cx="4197927" cy="1477328"/>
          </a:xfrm>
          <a:prstGeom prst="rect">
            <a:avLst/>
          </a:prstGeom>
          <a:noFill/>
        </p:spPr>
        <p:txBody>
          <a:bodyPr wrap="square" rtlCol="0">
            <a:spAutoFit/>
          </a:bodyPr>
          <a:lstStyle/>
          <a:p>
            <a:r>
              <a:rPr lang="en-US" altLang="zh-CN" b="1" dirty="0">
                <a:ea typeface="微软雅黑" panose="020B0503020204020204" pitchFamily="34" charset="-122"/>
              </a:rPr>
              <a:t>David Money Harris &amp; Sarah L. Harris; Digital Design and Computer Architecture;</a:t>
            </a:r>
          </a:p>
          <a:p>
            <a:r>
              <a:rPr lang="en-US" altLang="zh-CN" b="1" dirty="0">
                <a:ea typeface="微软雅黑" panose="020B0503020204020204" pitchFamily="34" charset="-122"/>
              </a:rPr>
              <a:t>Second Edition; Morgan Kaufmann Publishers, Inc. 2013</a:t>
            </a:r>
          </a:p>
          <a:p>
            <a:endParaRPr lang="zh-CN" altLang="en-US" dirty="0"/>
          </a:p>
        </p:txBody>
      </p:sp>
      <p:sp>
        <p:nvSpPr>
          <p:cNvPr id="10" name="文本框 9"/>
          <p:cNvSpPr txBox="1"/>
          <p:nvPr/>
        </p:nvSpPr>
        <p:spPr>
          <a:xfrm>
            <a:off x="4535978" y="3496503"/>
            <a:ext cx="4197927" cy="1477328"/>
          </a:xfrm>
          <a:prstGeom prst="rect">
            <a:avLst/>
          </a:prstGeom>
          <a:noFill/>
        </p:spPr>
        <p:txBody>
          <a:bodyPr wrap="square" rtlCol="0">
            <a:spAutoFit/>
          </a:bodyPr>
          <a:lstStyle/>
          <a:p>
            <a:r>
              <a:rPr lang="en-US" altLang="zh-CN" b="1" dirty="0">
                <a:ea typeface="微软雅黑" panose="020B0503020204020204" pitchFamily="34" charset="-122"/>
              </a:rPr>
              <a:t>Sarah L. &amp;</a:t>
            </a:r>
            <a:r>
              <a:rPr lang="en-US" altLang="zh-CN" b="1" dirty="0" err="1">
                <a:ea typeface="微软雅黑" panose="020B0503020204020204" pitchFamily="34" charset="-122"/>
              </a:rPr>
              <a:t>HarrisDavid</a:t>
            </a:r>
            <a:r>
              <a:rPr lang="en-US" altLang="zh-CN" b="1" dirty="0">
                <a:ea typeface="微软雅黑" panose="020B0503020204020204" pitchFamily="34" charset="-122"/>
              </a:rPr>
              <a:t> Money Harris ; Digital Design and Computer Architecture;</a:t>
            </a:r>
          </a:p>
          <a:p>
            <a:r>
              <a:rPr lang="en-US" altLang="zh-CN" b="1" dirty="0">
                <a:ea typeface="微软雅黑" panose="020B0503020204020204" pitchFamily="34" charset="-122"/>
              </a:rPr>
              <a:t>ARM Edition; Morgan Kaufmann Publishers, Inc. 2016</a:t>
            </a:r>
          </a:p>
          <a:p>
            <a:endParaRPr lang="zh-CN" altLang="en-US" dirty="0"/>
          </a:p>
        </p:txBody>
      </p:sp>
    </p:spTree>
    <p:extLst>
      <p:ext uri="{BB962C8B-B14F-4D97-AF65-F5344CB8AC3E}">
        <p14:creationId xmlns:p14="http://schemas.microsoft.com/office/powerpoint/2010/main" val="1930475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noChangeArrowheads="1"/>
          </p:cNvSpPr>
          <p:nvPr>
            <p:ph type="title"/>
          </p:nvPr>
        </p:nvSpPr>
        <p:spPr/>
        <p:txBody>
          <a:bodyPr/>
          <a:lstStyle/>
          <a:p>
            <a:r>
              <a:rPr lang="zh-CN" altLang="en-US" smtClean="0"/>
              <a:t>计算机的分类（续）</a:t>
            </a:r>
          </a:p>
        </p:txBody>
      </p:sp>
      <p:sp>
        <p:nvSpPr>
          <p:cNvPr id="96259" name="内容占位符 2"/>
          <p:cNvSpPr>
            <a:spLocks noGrp="1" noChangeArrowheads="1"/>
          </p:cNvSpPr>
          <p:nvPr>
            <p:ph idx="1"/>
          </p:nvPr>
        </p:nvSpPr>
        <p:spPr/>
        <p:txBody>
          <a:bodyPr>
            <a:normAutofit fontScale="70000" lnSpcReduction="20000"/>
          </a:bodyPr>
          <a:lstStyle/>
          <a:p>
            <a:r>
              <a:rPr lang="zh-CN" altLang="en-US" dirty="0" smtClean="0"/>
              <a:t>集群</a:t>
            </a:r>
            <a:r>
              <a:rPr lang="en-US" altLang="zh-CN" dirty="0" smtClean="0"/>
              <a:t>/</a:t>
            </a:r>
            <a:r>
              <a:rPr lang="zh-CN" altLang="en-US" dirty="0" smtClean="0"/>
              <a:t>仓储级计算机（</a:t>
            </a:r>
            <a:r>
              <a:rPr lang="en-US" altLang="zh-CN" dirty="0" smtClean="0"/>
              <a:t>Clusters / Warehouse Scale Computers</a:t>
            </a:r>
            <a:r>
              <a:rPr lang="zh-CN" altLang="en-US" dirty="0" smtClean="0"/>
              <a:t>）</a:t>
            </a:r>
            <a:endParaRPr lang="en-US" altLang="zh-CN" dirty="0" smtClean="0"/>
          </a:p>
          <a:p>
            <a:pPr lvl="1"/>
            <a:r>
              <a:rPr lang="zh-CN" altLang="en-US" dirty="0" smtClean="0"/>
              <a:t>每个数据中心包含</a:t>
            </a:r>
            <a:r>
              <a:rPr lang="en-US" altLang="zh-CN" dirty="0" smtClean="0"/>
              <a:t>10+</a:t>
            </a:r>
            <a:r>
              <a:rPr lang="zh-CN" altLang="en-US" dirty="0" smtClean="0"/>
              <a:t>万个处理器核</a:t>
            </a:r>
            <a:endParaRPr lang="en-US" altLang="zh-CN" dirty="0" smtClean="0"/>
          </a:p>
          <a:p>
            <a:pPr lvl="1"/>
            <a:r>
              <a:rPr lang="en-US" altLang="zh-CN" dirty="0" smtClean="0"/>
              <a:t>X86-ISA</a:t>
            </a:r>
            <a:r>
              <a:rPr lang="zh-CN" altLang="en-US" dirty="0" smtClean="0"/>
              <a:t>兼容的服务器芯片在市场上占统治地位</a:t>
            </a:r>
            <a:endParaRPr lang="en-US" altLang="zh-CN" dirty="0" smtClean="0"/>
          </a:p>
          <a:p>
            <a:pPr lvl="1"/>
            <a:r>
              <a:rPr lang="zh-CN" altLang="en-US" dirty="0" smtClean="0"/>
              <a:t>专门的应用程序，加上虚拟机的云托管</a:t>
            </a:r>
            <a:endParaRPr lang="en-US" altLang="zh-CN" dirty="0" smtClean="0"/>
          </a:p>
          <a:p>
            <a:pPr lvl="1"/>
            <a:r>
              <a:rPr lang="zh-CN" altLang="en-US" dirty="0"/>
              <a:t>现在越来越多地使用</a:t>
            </a:r>
            <a:r>
              <a:rPr lang="en-US" altLang="zh-CN" dirty="0" err="1"/>
              <a:t>gpu</a:t>
            </a:r>
            <a:r>
              <a:rPr lang="zh-CN" altLang="en-US" dirty="0"/>
              <a:t>、</a:t>
            </a:r>
            <a:r>
              <a:rPr lang="en-US" altLang="zh-CN" dirty="0" err="1"/>
              <a:t>fpga</a:t>
            </a:r>
            <a:r>
              <a:rPr lang="zh-CN" altLang="en-US" dirty="0"/>
              <a:t>和定制硬件来加速工作</a:t>
            </a:r>
            <a:r>
              <a:rPr lang="zh-CN" altLang="en-US" dirty="0" smtClean="0"/>
              <a:t>负载</a:t>
            </a:r>
            <a:endParaRPr lang="en-US" altLang="zh-CN" dirty="0" smtClean="0"/>
          </a:p>
          <a:p>
            <a:pPr lvl="1"/>
            <a:r>
              <a:rPr lang="zh-CN" altLang="en-US" dirty="0" smtClean="0"/>
              <a:t>其分支</a:t>
            </a:r>
            <a:r>
              <a:rPr lang="en-US" altLang="zh-CN" dirty="0" smtClean="0"/>
              <a:t>:  Supercomputers</a:t>
            </a:r>
            <a:r>
              <a:rPr lang="zh-CN" altLang="en-US" dirty="0" smtClean="0"/>
              <a:t>：强调浮点运算性能和高速内部互联</a:t>
            </a:r>
            <a:endParaRPr lang="en-US" altLang="zh-CN" dirty="0" smtClean="0"/>
          </a:p>
          <a:p>
            <a:pPr lvl="1"/>
            <a:r>
              <a:rPr lang="zh-CN" altLang="en-US" dirty="0" smtClean="0"/>
              <a:t>强调可用性和性价比</a:t>
            </a:r>
            <a:r>
              <a:rPr lang="en-US" altLang="zh-CN" dirty="0" smtClean="0"/>
              <a:t>(availability</a:t>
            </a:r>
            <a:r>
              <a:rPr lang="zh-CN" altLang="en-US" dirty="0" smtClean="0"/>
              <a:t>、</a:t>
            </a:r>
            <a:r>
              <a:rPr lang="en-US" altLang="zh-CN" dirty="0" smtClean="0"/>
              <a:t>price-performance</a:t>
            </a:r>
            <a:r>
              <a:rPr lang="zh-CN" altLang="en-US" dirty="0" smtClean="0"/>
              <a:t>、</a:t>
            </a:r>
            <a:r>
              <a:rPr lang="en-US" altLang="zh-CN" dirty="0" smtClean="0"/>
              <a:t>energy)</a:t>
            </a:r>
          </a:p>
          <a:p>
            <a:r>
              <a:rPr lang="zh-CN" altLang="en-US" dirty="0" smtClean="0"/>
              <a:t>嵌入式计算机</a:t>
            </a:r>
            <a:r>
              <a:rPr lang="en-US" altLang="zh-CN" dirty="0" smtClean="0"/>
              <a:t>/</a:t>
            </a:r>
            <a:r>
              <a:rPr lang="zh-CN" altLang="en-US" dirty="0" smtClean="0"/>
              <a:t>物联网（</a:t>
            </a:r>
            <a:r>
              <a:rPr lang="en-US" altLang="zh-CN" dirty="0" smtClean="0"/>
              <a:t>Embedded Computers / Internet of Things</a:t>
            </a:r>
            <a:r>
              <a:rPr lang="zh-CN" altLang="en-US" dirty="0" smtClean="0"/>
              <a:t>）</a:t>
            </a:r>
            <a:endParaRPr lang="en-US" altLang="zh-CN" dirty="0" smtClean="0"/>
          </a:p>
          <a:p>
            <a:pPr lvl="1"/>
            <a:r>
              <a:rPr lang="zh-CN" altLang="en-US" dirty="0" smtClean="0"/>
              <a:t>有线</a:t>
            </a:r>
            <a:r>
              <a:rPr lang="en-US" altLang="zh-CN" dirty="0" smtClean="0"/>
              <a:t>/</a:t>
            </a:r>
            <a:r>
              <a:rPr lang="zh-CN" altLang="en-US" dirty="0" smtClean="0"/>
              <a:t>无线网络基础设施，打印机</a:t>
            </a:r>
            <a:endParaRPr lang="en-US" altLang="zh-CN" dirty="0" smtClean="0"/>
          </a:p>
          <a:p>
            <a:pPr lvl="1"/>
            <a:r>
              <a:rPr lang="zh-CN" altLang="en-US" dirty="0" smtClean="0"/>
              <a:t>消费类产品</a:t>
            </a:r>
            <a:r>
              <a:rPr lang="en-US" altLang="zh-CN" dirty="0" smtClean="0"/>
              <a:t>( TV/Music/Games/Automotive/Camera/MP3)</a:t>
            </a:r>
          </a:p>
          <a:p>
            <a:pPr lvl="1"/>
            <a:r>
              <a:rPr lang="zh-CN" altLang="en-US" dirty="0"/>
              <a:t>物</a:t>
            </a:r>
            <a:r>
              <a:rPr lang="zh-CN" altLang="en-US" dirty="0" smtClean="0"/>
              <a:t>联网（</a:t>
            </a:r>
            <a:r>
              <a:rPr lang="en-US" altLang="zh-CN" dirty="0" smtClean="0"/>
              <a:t>Internet of Things!)</a:t>
            </a:r>
          </a:p>
          <a:p>
            <a:pPr lvl="1"/>
            <a:r>
              <a:rPr lang="zh-CN" altLang="en-US" dirty="0" smtClean="0"/>
              <a:t>强调价格、能耗及面向特定应用的性能</a:t>
            </a:r>
            <a:r>
              <a:rPr lang="en-US" altLang="zh-CN" dirty="0" smtClean="0"/>
              <a:t>(Emphasis:  price</a:t>
            </a:r>
            <a:r>
              <a:rPr lang="zh-CN" altLang="en-US" dirty="0" smtClean="0"/>
              <a:t>、</a:t>
            </a:r>
            <a:r>
              <a:rPr lang="en-US" altLang="zh-CN" dirty="0" smtClean="0"/>
              <a:t>energy</a:t>
            </a:r>
            <a:r>
              <a:rPr lang="zh-CN" altLang="en-US" dirty="0" smtClean="0"/>
              <a:t>、</a:t>
            </a:r>
            <a:r>
              <a:rPr lang="en-US" altLang="zh-CN" dirty="0" smtClean="0"/>
              <a:t>application-specific performance)</a:t>
            </a:r>
          </a:p>
        </p:txBody>
      </p:sp>
      <p:sp>
        <p:nvSpPr>
          <p:cNvPr id="96260" name="日期占位符 3"/>
          <p:cNvSpPr>
            <a:spLocks noGrp="1" noChangeArrowheads="1"/>
          </p:cNvSpPr>
          <p:nvPr>
            <p:ph type="dt" sz="half" idx="10"/>
          </p:nvPr>
        </p:nvSpPr>
        <p:spPr/>
        <p:txBody>
          <a:bodyPr/>
          <a:lstStyle/>
          <a:p>
            <a:fld id="{19C79DFA-8287-4CF1-A995-BADD724BB2AE}" type="datetime1">
              <a:rPr lang="en-US" altLang="zh-CN" smtClean="0"/>
              <a:pPr/>
              <a:t>3/4/2019</a:t>
            </a:fld>
            <a:endParaRPr lang="en-US" altLang="zh-CN" smtClean="0"/>
          </a:p>
        </p:txBody>
      </p:sp>
      <p:sp>
        <p:nvSpPr>
          <p:cNvPr id="96262" name="灯片编号占位符 1"/>
          <p:cNvSpPr>
            <a:spLocks noGrp="1" noChangeArrowheads="1"/>
          </p:cNvSpPr>
          <p:nvPr>
            <p:ph type="sldNum" sz="quarter" idx="12"/>
          </p:nvPr>
        </p:nvSpPr>
        <p:spPr/>
        <p:txBody>
          <a:bodyPr/>
          <a:lstStyle/>
          <a:p>
            <a:fld id="{7521BF3E-285E-44BE-9244-E9534FBEB168}" type="slidenum">
              <a:rPr lang="en-US" altLang="zh-CN" smtClean="0"/>
              <a:pPr/>
              <a:t>60</a:t>
            </a:fld>
            <a:endParaRPr lang="en-US" altLang="zh-CN"/>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round/>
            <a:headEnd/>
            <a:tailEnd/>
          </a:ln>
        </p:spPr>
        <p:txBody>
          <a:bodyPr/>
          <a:lstStyle/>
          <a:p>
            <a:endParaRPr lang="zh-CN" altLang="en-US" dirty="0">
              <a:ea typeface="微软雅黑" panose="020B0503020204020204" pitchFamily="34" charset="-122"/>
            </a:endParaRPr>
          </a:p>
        </p:txBody>
      </p:sp>
      <p:sp>
        <p:nvSpPr>
          <p:cNvPr id="98307" name="Rectangle 1"/>
          <p:cNvSpPr>
            <a:spLocks noChangeArrowheads="1"/>
          </p:cNvSpPr>
          <p:nvPr/>
        </p:nvSpPr>
        <p:spPr bwMode="auto">
          <a:xfrm>
            <a:off x="388938" y="4349750"/>
            <a:ext cx="8320087" cy="914400"/>
          </a:xfrm>
          <a:prstGeom prst="rect">
            <a:avLst/>
          </a:prstGeom>
          <a:noFill/>
          <a:ln w="9525">
            <a:noFill/>
            <a:miter lim="800000"/>
            <a:headEnd/>
            <a:tailEnd/>
          </a:ln>
        </p:spPr>
        <p:txBody>
          <a:bodyPr>
            <a:spAutoFit/>
          </a:bodyPr>
          <a:lstStyle/>
          <a:p>
            <a:r>
              <a:rPr lang="en-US" altLang="en-US" sz="1100" b="1"/>
              <a:t>Figure 1.2 A summary of the five mainstream computing classes and their system characteristics.</a:t>
            </a:r>
            <a:r>
              <a:rPr lang="en-US" altLang="en-US" sz="1100"/>
              <a:t> Sales in 2015 included about 1.6 billion PMDs (90% cell phones), 275 million desktop PCs, and 15 million servers. The total number of embedded processors sold was nearly 19 billion. In total, 14.8 billion ARM-technology-based chips were shipped in 2015. Note the wide range in system price for servers and embedded systems, which go from USB keys to network routers. For servers, this range arises from the need for very large-scale multiprocessor systems for high-end transaction processing.</a:t>
            </a:r>
          </a:p>
        </p:txBody>
      </p:sp>
      <p:pic>
        <p:nvPicPr>
          <p:cNvPr id="98308" name="Picture 2" descr="Z:\WOMAT\Production\Artfinal\0000000038\MKCAD\978-0-12-811905-1\0003165540\XMLLowres\f01-02-9780128119051.jpg"/>
          <p:cNvPicPr>
            <a:picLocks noChangeAspect="1" noChangeArrowheads="1"/>
          </p:cNvPicPr>
          <p:nvPr/>
        </p:nvPicPr>
        <p:blipFill>
          <a:blip r:embed="rId3"/>
          <a:srcRect/>
          <a:stretch>
            <a:fillRect/>
          </a:stretch>
        </p:blipFill>
        <p:spPr bwMode="auto">
          <a:xfrm>
            <a:off x="439738" y="1758950"/>
            <a:ext cx="8323262" cy="2374900"/>
          </a:xfrm>
          <a:prstGeom prst="rect">
            <a:avLst/>
          </a:prstGeom>
          <a:noFill/>
          <a:ln w="9525">
            <a:noFill/>
            <a:miter lim="800000"/>
            <a:headEnd/>
            <a:tailEnd/>
          </a:ln>
        </p:spPr>
      </p:pic>
      <p:sp>
        <p:nvSpPr>
          <p:cNvPr id="98309" name="标题 1"/>
          <p:cNvSpPr>
            <a:spLocks noGrp="1" noChangeArrowheads="1"/>
          </p:cNvSpPr>
          <p:nvPr>
            <p:ph type="title"/>
          </p:nvPr>
        </p:nvSpPr>
        <p:spPr/>
        <p:txBody>
          <a:bodyPr/>
          <a:lstStyle/>
          <a:p>
            <a:r>
              <a:rPr lang="zh-CN" altLang="en-US" smtClean="0"/>
              <a:t>五类主流计算系统特点</a:t>
            </a:r>
          </a:p>
        </p:txBody>
      </p:sp>
      <p:sp>
        <p:nvSpPr>
          <p:cNvPr id="8" name="内容占位符 7"/>
          <p:cNvSpPr>
            <a:spLocks noGrp="1"/>
          </p:cNvSpPr>
          <p:nvPr>
            <p:ph idx="1"/>
          </p:nvPr>
        </p:nvSpPr>
        <p:spPr/>
        <p:txBody>
          <a:bodyPr/>
          <a:lstStyle/>
          <a:p>
            <a:endParaRPr lang="zh-CN" altLang="en-US"/>
          </a:p>
        </p:txBody>
      </p:sp>
      <p:sp>
        <p:nvSpPr>
          <p:cNvPr id="6" name="日期占位符 5"/>
          <p:cNvSpPr>
            <a:spLocks noGrp="1"/>
          </p:cNvSpPr>
          <p:nvPr>
            <p:ph type="dt" sz="half" idx="10"/>
          </p:nvPr>
        </p:nvSpPr>
        <p:spPr/>
        <p:txBody>
          <a:bodyPr/>
          <a:lstStyle/>
          <a:p>
            <a:fld id="{EBE25143-AFBA-4600-85C6-8F4D264B4A88}" type="datetime1">
              <a:rPr lang="en-US" altLang="zh-CN" smtClean="0"/>
              <a:pPr/>
              <a:t>3/4/2019</a:t>
            </a:fld>
            <a:endParaRPr lang="zh-CN" altLang="en-US"/>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61</a:t>
            </a:fld>
            <a:endParaRPr lang="zh-CN" altLang="en-US"/>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图片 1"/>
          <p:cNvPicPr>
            <a:picLocks noChangeAspect="1" noChangeArrowheads="1"/>
          </p:cNvPicPr>
          <p:nvPr/>
        </p:nvPicPr>
        <p:blipFill>
          <a:blip r:embed="rId3"/>
          <a:srcRect/>
          <a:stretch>
            <a:fillRect/>
          </a:stretch>
        </p:blipFill>
        <p:spPr bwMode="auto">
          <a:xfrm>
            <a:off x="6134100" y="2420938"/>
            <a:ext cx="3009900" cy="1804987"/>
          </a:xfrm>
          <a:prstGeom prst="rect">
            <a:avLst/>
          </a:prstGeom>
          <a:noFill/>
          <a:ln w="9525">
            <a:noFill/>
            <a:miter lim="800000"/>
            <a:headEnd/>
            <a:tailEnd/>
          </a:ln>
        </p:spPr>
      </p:pic>
      <p:sp>
        <p:nvSpPr>
          <p:cNvPr id="100355" name="Rectangle 11"/>
          <p:cNvSpPr>
            <a:spLocks noGrp="1" noChangeArrowheads="1"/>
          </p:cNvSpPr>
          <p:nvPr>
            <p:ph type="title"/>
          </p:nvPr>
        </p:nvSpPr>
        <p:spPr/>
        <p:txBody>
          <a:bodyPr>
            <a:normAutofit fontScale="90000"/>
          </a:bodyPr>
          <a:lstStyle/>
          <a:p>
            <a:r>
              <a:rPr lang="en-US" altLang="en-US" smtClean="0"/>
              <a:t>Closer Look at Processor Technology</a:t>
            </a:r>
          </a:p>
        </p:txBody>
      </p:sp>
      <p:sp>
        <p:nvSpPr>
          <p:cNvPr id="100356" name="Rectangle 12"/>
          <p:cNvSpPr>
            <a:spLocks noGrp="1" noChangeArrowheads="1"/>
          </p:cNvSpPr>
          <p:nvPr>
            <p:ph idx="1"/>
          </p:nvPr>
        </p:nvSpPr>
        <p:spPr/>
        <p:txBody>
          <a:bodyPr>
            <a:normAutofit fontScale="77500" lnSpcReduction="20000"/>
          </a:bodyPr>
          <a:lstStyle/>
          <a:p>
            <a:r>
              <a:rPr lang="zh-CN" altLang="en-US" dirty="0" smtClean="0"/>
              <a:t>特征尺寸不断减小（</a:t>
            </a:r>
            <a:r>
              <a:rPr lang="en-US" altLang="en-US" dirty="0" smtClean="0"/>
              <a:t>feature size </a:t>
            </a:r>
            <a:r>
              <a:rPr lang="zh-CN" altLang="en-US" dirty="0" smtClean="0"/>
              <a:t>），芯片集成度不断提高</a:t>
            </a:r>
            <a:endParaRPr lang="en-US" altLang="en-US" dirty="0" smtClean="0"/>
          </a:p>
          <a:p>
            <a:pPr lvl="1"/>
            <a:r>
              <a:rPr lang="zh-CN" altLang="en-US" dirty="0" smtClean="0"/>
              <a:t>电路的速度在不断提高</a:t>
            </a:r>
            <a:endParaRPr lang="en-US" altLang="en-US" dirty="0" smtClean="0"/>
          </a:p>
          <a:p>
            <a:pPr lvl="1"/>
            <a:r>
              <a:rPr lang="zh-CN" altLang="en-US" dirty="0" smtClean="0"/>
              <a:t>芯片的面积在不断增加</a:t>
            </a:r>
            <a:endParaRPr lang="en-US" altLang="zh-CN" dirty="0" smtClean="0"/>
          </a:p>
          <a:p>
            <a:pPr lvl="1"/>
            <a:r>
              <a:rPr lang="zh-CN" altLang="en-US" dirty="0" smtClean="0"/>
              <a:t>主频在提高</a:t>
            </a:r>
            <a:r>
              <a:rPr lang="en-US" altLang="en-US" dirty="0" smtClean="0"/>
              <a:t> ( </a:t>
            </a:r>
            <a:r>
              <a:rPr lang="zh-CN" altLang="en-US" dirty="0" smtClean="0"/>
              <a:t>功耗成为问题</a:t>
            </a:r>
            <a:r>
              <a:rPr lang="en-US" altLang="en-US" dirty="0" smtClean="0"/>
              <a:t>)</a:t>
            </a:r>
          </a:p>
          <a:p>
            <a:pPr lvl="1"/>
            <a:r>
              <a:rPr lang="zh-CN" altLang="en-US" dirty="0" smtClean="0"/>
              <a:t>单位面积的晶体管数量在增加</a:t>
            </a:r>
            <a:endParaRPr lang="en-US" altLang="en-US" dirty="0" smtClean="0"/>
          </a:p>
          <a:p>
            <a:r>
              <a:rPr lang="zh-CN" altLang="en-US" dirty="0" smtClean="0"/>
              <a:t>性能每</a:t>
            </a:r>
            <a:r>
              <a:rPr lang="en-US" altLang="zh-CN" dirty="0" smtClean="0"/>
              <a:t>10</a:t>
            </a:r>
            <a:r>
              <a:rPr lang="zh-CN" altLang="en-US" dirty="0" smtClean="0"/>
              <a:t>年提高</a:t>
            </a:r>
            <a:r>
              <a:rPr lang="en-US" altLang="en-US" dirty="0" smtClean="0"/>
              <a:t>100</a:t>
            </a:r>
            <a:r>
              <a:rPr lang="zh-CN" altLang="en-US" dirty="0" smtClean="0"/>
              <a:t>倍</a:t>
            </a:r>
            <a:endParaRPr lang="en-US" altLang="en-US" dirty="0" smtClean="0"/>
          </a:p>
          <a:p>
            <a:pPr lvl="1"/>
            <a:r>
              <a:rPr lang="zh-CN" altLang="en-US" dirty="0" smtClean="0"/>
              <a:t>时钟频率提高了</a:t>
            </a:r>
            <a:r>
              <a:rPr lang="en-US" altLang="zh-CN" dirty="0" smtClean="0"/>
              <a:t>10</a:t>
            </a:r>
            <a:r>
              <a:rPr lang="zh-CN" altLang="en-US" dirty="0" smtClean="0"/>
              <a:t>倍</a:t>
            </a:r>
            <a:endParaRPr lang="en-US" altLang="en-US" dirty="0" smtClean="0"/>
          </a:p>
          <a:p>
            <a:pPr lvl="1"/>
            <a:r>
              <a:rPr lang="en-US" altLang="en-US" dirty="0" smtClean="0"/>
              <a:t>DRAM </a:t>
            </a:r>
            <a:r>
              <a:rPr lang="zh-CN" altLang="en-US" dirty="0" smtClean="0"/>
              <a:t>的密度每</a:t>
            </a:r>
            <a:r>
              <a:rPr lang="en-US" altLang="zh-CN" dirty="0" smtClean="0"/>
              <a:t>3</a:t>
            </a:r>
            <a:r>
              <a:rPr lang="zh-CN" altLang="en-US" dirty="0" smtClean="0"/>
              <a:t>年提高</a:t>
            </a:r>
            <a:r>
              <a:rPr lang="en-US" altLang="zh-CN" dirty="0" smtClean="0"/>
              <a:t>4</a:t>
            </a:r>
            <a:r>
              <a:rPr lang="zh-CN" altLang="en-US" dirty="0" smtClean="0"/>
              <a:t>倍</a:t>
            </a:r>
            <a:endParaRPr lang="en-US" altLang="en-US" dirty="0" smtClean="0"/>
          </a:p>
          <a:p>
            <a:r>
              <a:rPr lang="zh-CN" altLang="en-US" dirty="0" smtClean="0"/>
              <a:t>如何使用这些晶体管</a:t>
            </a:r>
            <a:r>
              <a:rPr lang="en-US" altLang="en-US" dirty="0" smtClean="0"/>
              <a:t>?</a:t>
            </a:r>
          </a:p>
          <a:p>
            <a:pPr lvl="1"/>
            <a:r>
              <a:rPr lang="en-US" altLang="en-US" dirty="0" smtClean="0"/>
              <a:t>Parallelism in processing: </a:t>
            </a:r>
            <a:r>
              <a:rPr lang="zh-CN" altLang="en-US" dirty="0" smtClean="0"/>
              <a:t>有更多的功能部件</a:t>
            </a:r>
            <a:endParaRPr lang="en-US" altLang="en-US" dirty="0" smtClean="0"/>
          </a:p>
          <a:p>
            <a:pPr lvl="2"/>
            <a:r>
              <a:rPr lang="zh-CN" altLang="en-US" dirty="0" smtClean="0"/>
              <a:t>每个时钟周期并行多个操作降低了</a:t>
            </a:r>
            <a:r>
              <a:rPr lang="en-US" altLang="zh-CN" dirty="0" smtClean="0"/>
              <a:t>CPI</a:t>
            </a:r>
          </a:p>
          <a:p>
            <a:pPr lvl="1"/>
            <a:r>
              <a:rPr lang="en-US" altLang="en-US" dirty="0" smtClean="0"/>
              <a:t>Locality in data access: </a:t>
            </a:r>
            <a:r>
              <a:rPr lang="zh-CN" altLang="en-US" dirty="0" smtClean="0"/>
              <a:t>更大的</a:t>
            </a:r>
            <a:r>
              <a:rPr lang="en-US" altLang="zh-CN" dirty="0" smtClean="0"/>
              <a:t>Cache</a:t>
            </a:r>
            <a:endParaRPr lang="en-US" altLang="en-US" dirty="0" smtClean="0"/>
          </a:p>
          <a:p>
            <a:pPr lvl="2"/>
            <a:r>
              <a:rPr lang="zh-CN" altLang="en-US" dirty="0" smtClean="0"/>
              <a:t>降低了访存的延时从而降低了</a:t>
            </a:r>
            <a:r>
              <a:rPr lang="en-US" altLang="zh-CN" dirty="0" smtClean="0"/>
              <a:t>CPI</a:t>
            </a:r>
            <a:r>
              <a:rPr lang="zh-CN" altLang="en-US" dirty="0" smtClean="0"/>
              <a:t>，提高了处理器的利用率</a:t>
            </a:r>
            <a:endParaRPr lang="en-US" altLang="en-US" dirty="0" smtClean="0"/>
          </a:p>
        </p:txBody>
      </p:sp>
      <p:sp>
        <p:nvSpPr>
          <p:cNvPr id="100357" name="日期占位符 1"/>
          <p:cNvSpPr>
            <a:spLocks noGrp="1" noChangeArrowheads="1"/>
          </p:cNvSpPr>
          <p:nvPr>
            <p:ph type="dt" sz="half" idx="10"/>
          </p:nvPr>
        </p:nvSpPr>
        <p:spPr/>
        <p:txBody>
          <a:bodyPr/>
          <a:lstStyle/>
          <a:p>
            <a:fld id="{218FD015-9175-4A69-BBCD-EA381D593669}" type="datetime1">
              <a:rPr lang="en-US" altLang="zh-CN" smtClean="0"/>
              <a:pPr/>
              <a:t>3/4/2019</a:t>
            </a:fld>
            <a:endParaRPr lang="en-US" altLang="zh-CN" smtClean="0"/>
          </a:p>
        </p:txBody>
      </p:sp>
      <p:sp>
        <p:nvSpPr>
          <p:cNvPr id="100359" name="灯片编号占位符 1"/>
          <p:cNvSpPr>
            <a:spLocks noGrp="1" noChangeArrowheads="1"/>
          </p:cNvSpPr>
          <p:nvPr>
            <p:ph type="sldNum" sz="quarter" idx="12"/>
          </p:nvPr>
        </p:nvSpPr>
        <p:spPr/>
        <p:txBody>
          <a:bodyPr/>
          <a:lstStyle/>
          <a:p>
            <a:fld id="{9CE4EA55-001C-41E8-B0E1-D2BF08C29232}" type="slidenum">
              <a:rPr lang="en-US" altLang="zh-CN" smtClean="0"/>
              <a:pPr/>
              <a:t>62</a:t>
            </a:fld>
            <a:endParaRPr lang="en-US" altLang="zh-CN"/>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en-US" altLang="zh-CN" sz="3200" smtClean="0"/>
              <a:t>Moore’s Law in DRAMs</a:t>
            </a:r>
            <a:endParaRPr lang="zh-CN" altLang="en-US" sz="3200" smtClean="0"/>
          </a:p>
        </p:txBody>
      </p:sp>
      <p:sp>
        <p:nvSpPr>
          <p:cNvPr id="102403" name="日期占位符 3"/>
          <p:cNvSpPr>
            <a:spLocks noGrp="1"/>
          </p:cNvSpPr>
          <p:nvPr>
            <p:ph type="dt" sz="half" idx="10"/>
          </p:nvPr>
        </p:nvSpPr>
        <p:spPr>
          <a:noFill/>
          <a:ln>
            <a:headEnd/>
            <a:tailEnd/>
          </a:ln>
        </p:spPr>
        <p:txBody>
          <a:bodyPr>
            <a:prstTxWarp prst="textNoShape">
              <a:avLst/>
            </a:prstTxWarp>
          </a:bodyPr>
          <a:lstStyle/>
          <a:p>
            <a:fld id="{F8345F7A-739D-4871-9A41-B4718F557AC3}"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63</a:t>
            </a:fld>
            <a:endParaRPr lang="zh-CN" altLang="en-US"/>
          </a:p>
        </p:txBody>
      </p:sp>
      <p:pic>
        <p:nvPicPr>
          <p:cNvPr id="102404" name="图片 4"/>
          <p:cNvPicPr>
            <a:picLocks noChangeAspect="1"/>
          </p:cNvPicPr>
          <p:nvPr/>
        </p:nvPicPr>
        <p:blipFill>
          <a:blip r:embed="rId2"/>
          <a:srcRect/>
          <a:stretch>
            <a:fillRect/>
          </a:stretch>
        </p:blipFill>
        <p:spPr bwMode="auto">
          <a:xfrm>
            <a:off x="1154617" y="1244214"/>
            <a:ext cx="6677025" cy="4495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4"/>
          <p:cNvSpPr>
            <a:spLocks noGrp="1" noChangeArrowheads="1"/>
          </p:cNvSpPr>
          <p:nvPr>
            <p:ph type="title"/>
          </p:nvPr>
        </p:nvSpPr>
        <p:spPr/>
        <p:txBody>
          <a:bodyPr>
            <a:normAutofit fontScale="90000"/>
          </a:bodyPr>
          <a:lstStyle/>
          <a:p>
            <a:r>
              <a:rPr lang="en-US" altLang="en-US" smtClean="0"/>
              <a:t>Architecture: Increase in Parallelism</a:t>
            </a:r>
          </a:p>
        </p:txBody>
      </p:sp>
      <p:sp>
        <p:nvSpPr>
          <p:cNvPr id="103427" name="Rectangle 5"/>
          <p:cNvSpPr>
            <a:spLocks noGrp="1" noChangeArrowheads="1"/>
          </p:cNvSpPr>
          <p:nvPr>
            <p:ph idx="1"/>
          </p:nvPr>
        </p:nvSpPr>
        <p:spPr/>
        <p:txBody>
          <a:bodyPr>
            <a:normAutofit fontScale="70000" lnSpcReduction="20000"/>
          </a:bodyPr>
          <a:lstStyle/>
          <a:p>
            <a:r>
              <a:rPr lang="en-US" altLang="en-US" dirty="0" smtClean="0"/>
              <a:t>1985</a:t>
            </a:r>
            <a:r>
              <a:rPr lang="zh-CN" altLang="en-US" dirty="0" smtClean="0"/>
              <a:t>年以前位级</a:t>
            </a:r>
            <a:r>
              <a:rPr lang="en-US" altLang="zh-CN" dirty="0" smtClean="0"/>
              <a:t>(4-8-16</a:t>
            </a:r>
            <a:r>
              <a:rPr lang="zh-CN" altLang="en-US" dirty="0" smtClean="0"/>
              <a:t>位</a:t>
            </a:r>
            <a:r>
              <a:rPr lang="en-US" altLang="zh-CN" dirty="0" smtClean="0"/>
              <a:t>)</a:t>
            </a:r>
            <a:r>
              <a:rPr lang="zh-CN" altLang="en-US" dirty="0" smtClean="0"/>
              <a:t>并行（</a:t>
            </a:r>
            <a:r>
              <a:rPr lang="en-US" altLang="en-US" dirty="0" smtClean="0"/>
              <a:t>Bit level parallelism</a:t>
            </a:r>
            <a:r>
              <a:rPr lang="zh-CN" altLang="en-US" dirty="0" smtClean="0"/>
              <a:t>）</a:t>
            </a:r>
            <a:endParaRPr lang="en-US" altLang="en-US" dirty="0" smtClean="0"/>
          </a:p>
          <a:p>
            <a:pPr lvl="1"/>
            <a:r>
              <a:rPr lang="en-US" altLang="en-US" dirty="0" smtClean="0"/>
              <a:t>32-bit </a:t>
            </a:r>
            <a:r>
              <a:rPr lang="zh-CN" altLang="en-US" dirty="0" smtClean="0"/>
              <a:t>处理器后性能提升变慢</a:t>
            </a:r>
            <a:endParaRPr lang="en-US" altLang="en-US" dirty="0" smtClean="0"/>
          </a:p>
          <a:p>
            <a:pPr lvl="1"/>
            <a:r>
              <a:rPr lang="en-US" altLang="zh-CN" dirty="0" smtClean="0"/>
              <a:t>90</a:t>
            </a:r>
            <a:r>
              <a:rPr lang="zh-CN" altLang="en-US" dirty="0" smtClean="0"/>
              <a:t>年代采用</a:t>
            </a:r>
            <a:r>
              <a:rPr lang="en-US" altLang="en-US" dirty="0" smtClean="0"/>
              <a:t>64-bit </a:t>
            </a:r>
            <a:r>
              <a:rPr lang="zh-CN" altLang="en-US" dirty="0" smtClean="0"/>
              <a:t>、</a:t>
            </a:r>
            <a:r>
              <a:rPr lang="en-US" altLang="en-US" dirty="0" smtClean="0"/>
              <a:t>128-bit </a:t>
            </a:r>
            <a:r>
              <a:rPr lang="zh-CN" altLang="en-US" dirty="0" smtClean="0"/>
              <a:t>及更高位 通过向量处理提高性能</a:t>
            </a:r>
            <a:endParaRPr lang="en-US" altLang="en-US" dirty="0" smtClean="0"/>
          </a:p>
          <a:p>
            <a:pPr lvl="1"/>
            <a:r>
              <a:rPr lang="zh-CN" altLang="en-US" dirty="0" smtClean="0"/>
              <a:t>重大的拐点：</a:t>
            </a:r>
            <a:r>
              <a:rPr lang="en-US" altLang="zh-CN" dirty="0" smtClean="0"/>
              <a:t>32</a:t>
            </a:r>
            <a:r>
              <a:rPr lang="zh-CN" altLang="en-US" dirty="0" smtClean="0"/>
              <a:t>位处理器和缓存适合一个芯片</a:t>
            </a:r>
            <a:endParaRPr lang="en-US" altLang="en-US" dirty="0" smtClean="0"/>
          </a:p>
          <a:p>
            <a:r>
              <a:rPr lang="en-US" altLang="en-US" dirty="0" smtClean="0"/>
              <a:t>80</a:t>
            </a:r>
            <a:r>
              <a:rPr lang="zh-CN" altLang="en-US" dirty="0" smtClean="0"/>
              <a:t>年代中到</a:t>
            </a:r>
            <a:r>
              <a:rPr lang="en-US" altLang="zh-CN" dirty="0" smtClean="0"/>
              <a:t>90</a:t>
            </a:r>
            <a:r>
              <a:rPr lang="zh-CN" altLang="en-US" dirty="0" smtClean="0"/>
              <a:t>年代后期主要发展指令级并行（</a:t>
            </a:r>
            <a:r>
              <a:rPr lang="en-US" altLang="en-US" dirty="0" smtClean="0"/>
              <a:t>Instruction Level Parallelism</a:t>
            </a:r>
            <a:r>
              <a:rPr lang="zh-CN" altLang="en-US" dirty="0" smtClean="0"/>
              <a:t>）</a:t>
            </a:r>
            <a:endParaRPr lang="en-US" altLang="en-US" dirty="0" smtClean="0"/>
          </a:p>
          <a:p>
            <a:pPr lvl="1"/>
            <a:r>
              <a:rPr lang="zh-CN" altLang="en-US" dirty="0" smtClean="0"/>
              <a:t>流水线、</a:t>
            </a:r>
            <a:r>
              <a:rPr lang="en-US" altLang="zh-CN" dirty="0" smtClean="0"/>
              <a:t>RISC</a:t>
            </a:r>
            <a:r>
              <a:rPr lang="zh-CN" altLang="en-US" dirty="0" smtClean="0"/>
              <a:t>、编译技术的进步</a:t>
            </a:r>
            <a:r>
              <a:rPr lang="en-US" altLang="zh-CN" dirty="0" smtClean="0">
                <a:sym typeface="Wingdings" pitchFamily="2" charset="2"/>
              </a:rPr>
              <a:t> </a:t>
            </a:r>
            <a:r>
              <a:rPr lang="zh-CN" altLang="en-US" dirty="0" smtClean="0">
                <a:sym typeface="Wingdings" pitchFamily="2" charset="2"/>
              </a:rPr>
              <a:t>挖掘指令级并行</a:t>
            </a:r>
            <a:endParaRPr lang="en-US" altLang="en-US" dirty="0" smtClean="0"/>
          </a:p>
          <a:p>
            <a:pPr lvl="1"/>
            <a:r>
              <a:rPr lang="zh-CN" altLang="en-US" dirty="0" smtClean="0"/>
              <a:t>片上</a:t>
            </a:r>
            <a:r>
              <a:rPr lang="en-US" altLang="zh-CN" dirty="0" smtClean="0"/>
              <a:t>cache</a:t>
            </a:r>
            <a:r>
              <a:rPr lang="zh-CN" altLang="en-US" dirty="0" smtClean="0"/>
              <a:t>及功能部件的增加</a:t>
            </a:r>
            <a:r>
              <a:rPr lang="en-US" altLang="zh-CN" dirty="0" smtClean="0"/>
              <a:t>-&gt; </a:t>
            </a:r>
            <a:r>
              <a:rPr lang="zh-CN" altLang="en-US" dirty="0" smtClean="0"/>
              <a:t>超标量执行</a:t>
            </a:r>
            <a:endParaRPr lang="en-US" altLang="en-US" dirty="0" smtClean="0"/>
          </a:p>
          <a:p>
            <a:pPr lvl="1"/>
            <a:r>
              <a:rPr lang="zh-CN" altLang="en-US" dirty="0" smtClean="0"/>
              <a:t>更精巧的技术</a:t>
            </a:r>
            <a:r>
              <a:rPr lang="en-US" altLang="en-US" dirty="0" smtClean="0"/>
              <a:t>: </a:t>
            </a:r>
            <a:r>
              <a:rPr lang="zh-CN" altLang="en-US" dirty="0" smtClean="0"/>
              <a:t>乱序执行和硬件投机执行</a:t>
            </a:r>
            <a:endParaRPr lang="en-US" altLang="en-US" dirty="0" smtClean="0"/>
          </a:p>
          <a:p>
            <a:r>
              <a:rPr lang="zh-CN" altLang="en-US" dirty="0" smtClean="0"/>
              <a:t>现状：线程级并行和片上多处理器（</a:t>
            </a:r>
            <a:r>
              <a:rPr lang="en-US" altLang="en-US" dirty="0" smtClean="0"/>
              <a:t>thread level parallelism and chip multiprocessors</a:t>
            </a:r>
            <a:r>
              <a:rPr lang="zh-CN" altLang="en-US" dirty="0" smtClean="0"/>
              <a:t>）</a:t>
            </a:r>
            <a:endParaRPr lang="en-US" altLang="en-US" dirty="0" smtClean="0"/>
          </a:p>
          <a:p>
            <a:pPr lvl="1"/>
            <a:r>
              <a:rPr lang="zh-CN" altLang="en-US" dirty="0" smtClean="0"/>
              <a:t>线程级并行超越了指令集并行</a:t>
            </a:r>
            <a:endParaRPr lang="en-US" altLang="en-US" dirty="0" smtClean="0"/>
          </a:p>
          <a:p>
            <a:pPr lvl="1"/>
            <a:r>
              <a:rPr lang="zh-CN" altLang="en-US" dirty="0" smtClean="0"/>
              <a:t>在单个芯片中部署多个处理器及互联结构</a:t>
            </a:r>
            <a:endParaRPr lang="en-US" altLang="zh-CN" dirty="0" smtClean="0"/>
          </a:p>
          <a:p>
            <a:pPr lvl="1"/>
            <a:r>
              <a:rPr lang="zh-CN" altLang="en-US" dirty="0" smtClean="0"/>
              <a:t>在处理器芯片内多个线程并行执行</a:t>
            </a:r>
            <a:endParaRPr lang="en-US" altLang="en-US" dirty="0" smtClean="0"/>
          </a:p>
          <a:p>
            <a:pPr lvl="1"/>
            <a:endParaRPr lang="en-US" altLang="en-US" dirty="0" smtClean="0"/>
          </a:p>
        </p:txBody>
      </p:sp>
      <p:sp>
        <p:nvSpPr>
          <p:cNvPr id="103428" name="日期占位符 3"/>
          <p:cNvSpPr>
            <a:spLocks noGrp="1" noChangeArrowheads="1"/>
          </p:cNvSpPr>
          <p:nvPr>
            <p:ph type="dt" sz="half" idx="10"/>
          </p:nvPr>
        </p:nvSpPr>
        <p:spPr/>
        <p:txBody>
          <a:bodyPr/>
          <a:lstStyle/>
          <a:p>
            <a:fld id="{9AEDE5E0-8D27-4C72-A6B4-FDAB8FFA7970}" type="datetime1">
              <a:rPr lang="en-US" altLang="zh-CN" smtClean="0"/>
              <a:pPr/>
              <a:t>3/4/2019</a:t>
            </a:fld>
            <a:endParaRPr lang="en-US" altLang="zh-CN" smtClean="0"/>
          </a:p>
        </p:txBody>
      </p:sp>
      <p:sp>
        <p:nvSpPr>
          <p:cNvPr id="103430" name="灯片编号占位符 1"/>
          <p:cNvSpPr>
            <a:spLocks noGrp="1" noChangeArrowheads="1"/>
          </p:cNvSpPr>
          <p:nvPr>
            <p:ph type="sldNum" sz="quarter" idx="12"/>
          </p:nvPr>
        </p:nvSpPr>
        <p:spPr/>
        <p:txBody>
          <a:bodyPr/>
          <a:lstStyle/>
          <a:p>
            <a:fld id="{6E010E8B-5AA7-4392-96C1-D1B135293258}" type="slidenum">
              <a:rPr lang="en-US" altLang="zh-CN" smtClean="0"/>
              <a:pPr/>
              <a:t>64</a:t>
            </a:fld>
            <a:endParaRPr lang="en-US" altLang="zh-CN"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noAutofit/>
          </a:bodyPr>
          <a:lstStyle/>
          <a:p>
            <a:r>
              <a:rPr lang="en-US" altLang="zh-CN" sz="2800" dirty="0" smtClean="0"/>
              <a:t>Moore’s Law Slowdown in Intel </a:t>
            </a:r>
            <a:r>
              <a:rPr lang="en-US" altLang="zh-CN" sz="2400" dirty="0" smtClean="0"/>
              <a:t>Processors</a:t>
            </a:r>
            <a:endParaRPr lang="zh-CN" altLang="en-US" sz="2800" dirty="0" smtClean="0"/>
          </a:p>
        </p:txBody>
      </p:sp>
      <p:sp>
        <p:nvSpPr>
          <p:cNvPr id="104451" name="日期占位符 3"/>
          <p:cNvSpPr>
            <a:spLocks noGrp="1"/>
          </p:cNvSpPr>
          <p:nvPr>
            <p:ph type="dt" sz="half" idx="10"/>
          </p:nvPr>
        </p:nvSpPr>
        <p:spPr/>
        <p:txBody>
          <a:bodyPr/>
          <a:lstStyle/>
          <a:p>
            <a:fld id="{AA203028-CA38-4483-9E6F-827DF5A084E2}"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65</a:t>
            </a:fld>
            <a:endParaRPr lang="zh-CN" altLang="en-US"/>
          </a:p>
        </p:txBody>
      </p:sp>
      <p:pic>
        <p:nvPicPr>
          <p:cNvPr id="104452" name="图片 4"/>
          <p:cNvPicPr>
            <a:picLocks noChangeAspect="1"/>
          </p:cNvPicPr>
          <p:nvPr/>
        </p:nvPicPr>
        <p:blipFill>
          <a:blip r:embed="rId2"/>
          <a:srcRect/>
          <a:stretch>
            <a:fillRect/>
          </a:stretch>
        </p:blipFill>
        <p:spPr bwMode="auto">
          <a:xfrm>
            <a:off x="1619250" y="1412875"/>
            <a:ext cx="6105525" cy="40576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sz="2800" smtClean="0"/>
              <a:t>Technology &amp; Power: Dennard Scaling</a:t>
            </a:r>
            <a:endParaRPr lang="zh-CN" altLang="en-US" sz="2800" smtClean="0"/>
          </a:p>
        </p:txBody>
      </p:sp>
      <p:sp>
        <p:nvSpPr>
          <p:cNvPr id="7" name="竖排文字占位符 6"/>
          <p:cNvSpPr>
            <a:spLocks noGrp="1"/>
          </p:cNvSpPr>
          <p:nvPr>
            <p:ph type="body" orient="vert" idx="1"/>
          </p:nvPr>
        </p:nvSpPr>
        <p:spPr/>
        <p:txBody>
          <a:bodyPr/>
          <a:lstStyle/>
          <a:p>
            <a:endParaRPr lang="zh-CN" altLang="en-US"/>
          </a:p>
        </p:txBody>
      </p:sp>
      <p:sp>
        <p:nvSpPr>
          <p:cNvPr id="105476" name="日期占位符 3"/>
          <p:cNvSpPr>
            <a:spLocks noGrp="1"/>
          </p:cNvSpPr>
          <p:nvPr>
            <p:ph type="dt" sz="half" idx="10"/>
          </p:nvPr>
        </p:nvSpPr>
        <p:spPr>
          <a:noFill/>
          <a:ln>
            <a:headEnd/>
            <a:tailEnd/>
          </a:ln>
        </p:spPr>
        <p:txBody>
          <a:bodyPr>
            <a:prstTxWarp prst="textNoShape">
              <a:avLst/>
            </a:prstTxWarp>
          </a:bodyPr>
          <a:lstStyle/>
          <a:p>
            <a:fld id="{5FA2924D-56AF-4E6E-A46F-C01D3FD10F93}" type="datetime1">
              <a:rPr lang="en-US" altLang="zh-CN" smtClean="0"/>
              <a:pPr/>
              <a:t>3/4/2019</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66</a:t>
            </a:fld>
            <a:endParaRPr lang="zh-CN" altLang="en-US"/>
          </a:p>
        </p:txBody>
      </p:sp>
      <p:pic>
        <p:nvPicPr>
          <p:cNvPr id="105477" name="图片 4"/>
          <p:cNvPicPr>
            <a:picLocks noChangeAspect="1"/>
          </p:cNvPicPr>
          <p:nvPr/>
        </p:nvPicPr>
        <p:blipFill>
          <a:blip r:embed="rId2"/>
          <a:srcRect/>
          <a:stretch>
            <a:fillRect/>
          </a:stretch>
        </p:blipFill>
        <p:spPr bwMode="auto">
          <a:xfrm>
            <a:off x="684213" y="1290638"/>
            <a:ext cx="8032750" cy="49609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p:cNvSpPr>
            <a:spLocks noGrp="1" noChangeArrowheads="1"/>
          </p:cNvSpPr>
          <p:nvPr>
            <p:ph type="title"/>
          </p:nvPr>
        </p:nvSpPr>
        <p:spPr/>
        <p:txBody>
          <a:bodyPr/>
          <a:lstStyle/>
          <a:p>
            <a:pPr eaLnBrk="1" hangingPunct="1"/>
            <a:r>
              <a:rPr lang="en-US" altLang="zh-CN" sz="3200" smtClean="0"/>
              <a:t>Power &amp; Energy</a:t>
            </a:r>
          </a:p>
        </p:txBody>
      </p:sp>
      <p:sp>
        <p:nvSpPr>
          <p:cNvPr id="3" name="内容占位符 2"/>
          <p:cNvSpPr>
            <a:spLocks noGrp="1"/>
          </p:cNvSpPr>
          <p:nvPr>
            <p:ph idx="1"/>
          </p:nvPr>
        </p:nvSpPr>
        <p:spPr>
          <a:xfrm>
            <a:off x="457200" y="1188139"/>
            <a:ext cx="8229600" cy="5051833"/>
          </a:xfrm>
        </p:spPr>
        <p:txBody>
          <a:bodyPr>
            <a:normAutofit/>
          </a:bodyPr>
          <a:lstStyle/>
          <a:p>
            <a:r>
              <a:rPr lang="en-US" altLang="zh-CN" dirty="0"/>
              <a:t>Dynamic Energy ∝ </a:t>
            </a:r>
            <a:endParaRPr lang="en-US" altLang="zh-CN" dirty="0" smtClean="0"/>
          </a:p>
          <a:p>
            <a:pPr marL="0" indent="0">
              <a:buNone/>
            </a:pPr>
            <a:r>
              <a:rPr lang="en-US" altLang="zh-CN" sz="2400" dirty="0"/>
              <a:t> </a:t>
            </a:r>
            <a:r>
              <a:rPr lang="en-US" altLang="zh-CN" sz="2400" dirty="0" smtClean="0"/>
              <a:t>                      Capacitive </a:t>
            </a:r>
            <a:r>
              <a:rPr lang="en-US" altLang="zh-CN" sz="2400" dirty="0"/>
              <a:t>Load × Voltage</a:t>
            </a:r>
            <a:r>
              <a:rPr lang="en-US" altLang="zh-CN" sz="2400" baseline="30000" dirty="0"/>
              <a:t>2</a:t>
            </a:r>
          </a:p>
          <a:p>
            <a:pPr lvl="1"/>
            <a:r>
              <a:rPr lang="zh-CN" altLang="en-US" dirty="0" smtClean="0"/>
              <a:t>从</a:t>
            </a:r>
            <a:r>
              <a:rPr lang="en-US" altLang="zh-CN" dirty="0"/>
              <a:t>0-1-0 </a:t>
            </a:r>
            <a:r>
              <a:rPr lang="zh-CN" altLang="en-US" dirty="0"/>
              <a:t>或</a:t>
            </a:r>
            <a:r>
              <a:rPr lang="en-US" altLang="zh-CN" dirty="0" smtClean="0"/>
              <a:t> 1-0-1</a:t>
            </a:r>
            <a:r>
              <a:rPr lang="zh-CN" altLang="en-US" dirty="0"/>
              <a:t>逻辑跃迁的脉冲能量</a:t>
            </a:r>
            <a:endParaRPr lang="en-US" altLang="zh-CN" dirty="0"/>
          </a:p>
          <a:p>
            <a:pPr lvl="1"/>
            <a:r>
              <a:rPr lang="en-US" altLang="zh-CN" dirty="0" smtClean="0"/>
              <a:t>Capacitive </a:t>
            </a:r>
            <a:r>
              <a:rPr lang="en-US" altLang="zh-CN" dirty="0"/>
              <a:t>Load </a:t>
            </a:r>
            <a:r>
              <a:rPr lang="en-US" altLang="zh-CN" dirty="0" smtClean="0"/>
              <a:t>=</a:t>
            </a:r>
            <a:r>
              <a:rPr lang="zh-CN" altLang="en-US" dirty="0"/>
              <a:t>输出晶体管和导线的</a:t>
            </a:r>
            <a:r>
              <a:rPr lang="zh-CN" altLang="en-US" dirty="0" smtClean="0"/>
              <a:t>电容负载</a:t>
            </a:r>
            <a:endParaRPr lang="en-US" altLang="zh-CN" dirty="0" smtClean="0"/>
          </a:p>
          <a:p>
            <a:pPr lvl="1"/>
            <a:r>
              <a:rPr lang="en-US" altLang="zh-CN" dirty="0" smtClean="0"/>
              <a:t>20</a:t>
            </a:r>
            <a:r>
              <a:rPr lang="zh-CN" altLang="en-US" dirty="0" smtClean="0"/>
              <a:t>年来晶体管供电电压已经从</a:t>
            </a:r>
            <a:r>
              <a:rPr lang="en-US" altLang="zh-CN" dirty="0" smtClean="0"/>
              <a:t>5V</a:t>
            </a:r>
            <a:r>
              <a:rPr lang="zh-CN" altLang="en-US" dirty="0" smtClean="0"/>
              <a:t>降到</a:t>
            </a:r>
            <a:r>
              <a:rPr lang="en-US" altLang="zh-CN" dirty="0" smtClean="0"/>
              <a:t>1V</a:t>
            </a:r>
            <a:endParaRPr lang="en-US" altLang="zh-CN" dirty="0"/>
          </a:p>
          <a:p>
            <a:r>
              <a:rPr lang="en-US" altLang="zh-CN" dirty="0"/>
              <a:t>Dynamic Power ∝ </a:t>
            </a:r>
            <a:endParaRPr lang="en-US" altLang="zh-CN" dirty="0" smtClean="0"/>
          </a:p>
          <a:p>
            <a:pPr>
              <a:buNone/>
            </a:pPr>
            <a:r>
              <a:rPr lang="en-US" altLang="zh-CN" dirty="0" smtClean="0"/>
              <a:t>   </a:t>
            </a:r>
            <a:r>
              <a:rPr lang="en-US" altLang="zh-CN" sz="2400" dirty="0"/>
              <a:t>Capacitive Load × Voltage</a:t>
            </a:r>
            <a:r>
              <a:rPr lang="en-US" altLang="zh-CN" sz="2400" baseline="30000" dirty="0"/>
              <a:t>2</a:t>
            </a:r>
            <a:r>
              <a:rPr lang="en-US" altLang="zh-CN" sz="2400" dirty="0"/>
              <a:t>× Frequency </a:t>
            </a:r>
            <a:r>
              <a:rPr lang="en-US" altLang="zh-CN" sz="2400" dirty="0" smtClean="0"/>
              <a:t>Switched</a:t>
            </a:r>
            <a:endParaRPr lang="en-US" altLang="zh-CN" sz="2400" dirty="0"/>
          </a:p>
        </p:txBody>
      </p:sp>
      <p:sp>
        <p:nvSpPr>
          <p:cNvPr id="106498" name="日期占位符 3"/>
          <p:cNvSpPr>
            <a:spLocks noGrp="1" noChangeArrowheads="1"/>
          </p:cNvSpPr>
          <p:nvPr>
            <p:ph type="dt" sz="half" idx="10"/>
          </p:nvPr>
        </p:nvSpPr>
        <p:spPr>
          <a:noFill/>
          <a:ln>
            <a:headEnd/>
            <a:tailEnd/>
          </a:ln>
        </p:spPr>
        <p:txBody>
          <a:bodyPr>
            <a:prstTxWarp prst="textNoShape">
              <a:avLst/>
            </a:prstTxWarp>
          </a:bodyPr>
          <a:lstStyle/>
          <a:p>
            <a:fld id="{191D49A3-FAA6-465B-8F9D-BC66B3916391}" type="datetime1">
              <a:rPr lang="en-US" altLang="zh-CN" smtClean="0"/>
              <a:pPr/>
              <a:t>3/4/2019</a:t>
            </a:fld>
            <a:endParaRPr lang="en-US" altLang="zh-CN" smtClean="0"/>
          </a:p>
        </p:txBody>
      </p:sp>
      <p:sp>
        <p:nvSpPr>
          <p:cNvPr id="106505" name="灯片编号占位符 1"/>
          <p:cNvSpPr>
            <a:spLocks noGrp="1" noChangeArrowheads="1"/>
          </p:cNvSpPr>
          <p:nvPr>
            <p:ph type="sldNum" sz="quarter" idx="12"/>
          </p:nvPr>
        </p:nvSpPr>
        <p:spPr>
          <a:noFill/>
          <a:ln>
            <a:headEnd/>
            <a:tailEnd/>
          </a:ln>
        </p:spPr>
        <p:txBody>
          <a:bodyPr/>
          <a:lstStyle/>
          <a:p>
            <a:fld id="{3EEDACEC-3456-40BE-BA1D-5A3FAF197FB2}" type="slidenum">
              <a:rPr lang="en-US" altLang="zh-CN"/>
              <a:pPr/>
              <a:t>67</a:t>
            </a:fld>
            <a:endParaRPr lang="en-US" altLang="zh-CN"/>
          </a:p>
        </p:txBody>
      </p:sp>
      <p:sp>
        <p:nvSpPr>
          <p:cNvPr id="106501" name="Rectangle 3"/>
          <p:cNvSpPr>
            <a:spLocks noChangeArrowheads="1"/>
          </p:cNvSpPr>
          <p:nvPr/>
        </p:nvSpPr>
        <p:spPr bwMode="auto">
          <a:xfrm>
            <a:off x="0" y="3091934"/>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
        <p:nvSpPr>
          <p:cNvPr id="106503" name="Rectangle 5"/>
          <p:cNvSpPr>
            <a:spLocks noChangeArrowheads="1"/>
          </p:cNvSpPr>
          <p:nvPr/>
        </p:nvSpPr>
        <p:spPr bwMode="auto">
          <a:xfrm>
            <a:off x="0" y="3115747"/>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noChangeArrowheads="1"/>
          </p:cNvSpPr>
          <p:nvPr>
            <p:ph type="title"/>
          </p:nvPr>
        </p:nvSpPr>
        <p:spPr/>
        <p:txBody>
          <a:bodyPr/>
          <a:lstStyle/>
          <a:p>
            <a:pPr eaLnBrk="1" hangingPunct="1"/>
            <a:r>
              <a:rPr lang="en-US" altLang="zh-CN" smtClean="0"/>
              <a:t>Power</a:t>
            </a:r>
            <a:endParaRPr lang="zh-CN" altLang="en-US" smtClean="0"/>
          </a:p>
        </p:txBody>
      </p:sp>
      <p:sp>
        <p:nvSpPr>
          <p:cNvPr id="108547" name="日期占位符 3"/>
          <p:cNvSpPr>
            <a:spLocks noGrp="1" noChangeArrowheads="1"/>
          </p:cNvSpPr>
          <p:nvPr>
            <p:ph type="dt" sz="half" idx="10"/>
          </p:nvPr>
        </p:nvSpPr>
        <p:spPr>
          <a:noFill/>
          <a:ln>
            <a:headEnd/>
            <a:tailEnd/>
          </a:ln>
        </p:spPr>
        <p:txBody>
          <a:bodyPr>
            <a:prstTxWarp prst="textNoShape">
              <a:avLst/>
            </a:prstTxWarp>
          </a:bodyPr>
          <a:lstStyle/>
          <a:p>
            <a:fld id="{38E3202D-3F81-4792-BAAA-03A59FD3DC26}" type="datetime1">
              <a:rPr lang="en-US" altLang="zh-CN" smtClean="0"/>
              <a:pPr/>
              <a:t>3/4/2019</a:t>
            </a:fld>
            <a:endParaRPr lang="en-US" altLang="zh-CN" smtClean="0"/>
          </a:p>
        </p:txBody>
      </p:sp>
      <p:sp>
        <p:nvSpPr>
          <p:cNvPr id="108551" name="灯片编号占位符 1"/>
          <p:cNvSpPr>
            <a:spLocks noGrp="1" noChangeArrowheads="1"/>
          </p:cNvSpPr>
          <p:nvPr>
            <p:ph type="sldNum" sz="quarter" idx="12"/>
          </p:nvPr>
        </p:nvSpPr>
        <p:spPr>
          <a:noFill/>
          <a:ln>
            <a:headEnd/>
            <a:tailEnd/>
          </a:ln>
        </p:spPr>
        <p:txBody>
          <a:bodyPr/>
          <a:lstStyle/>
          <a:p>
            <a:fld id="{50AA5D74-352A-401C-A587-89BE0DDB161F}" type="slidenum">
              <a:rPr lang="en-US" altLang="zh-CN"/>
              <a:pPr/>
              <a:t>68</a:t>
            </a:fld>
            <a:endParaRPr lang="en-US" altLang="zh-CN"/>
          </a:p>
        </p:txBody>
      </p:sp>
      <p:pic>
        <p:nvPicPr>
          <p:cNvPr id="108549" name="Picture 2"/>
          <p:cNvPicPr>
            <a:picLocks noChangeAspect="1" noChangeArrowheads="1"/>
          </p:cNvPicPr>
          <p:nvPr/>
        </p:nvPicPr>
        <p:blipFill>
          <a:blip r:embed="rId2"/>
          <a:srcRect/>
          <a:stretch>
            <a:fillRect/>
          </a:stretch>
        </p:blipFill>
        <p:spPr bwMode="auto">
          <a:xfrm>
            <a:off x="3233738" y="1125538"/>
            <a:ext cx="5910262" cy="3744912"/>
          </a:xfrm>
          <a:prstGeom prst="rect">
            <a:avLst/>
          </a:prstGeom>
          <a:noFill/>
          <a:ln w="9525">
            <a:noFill/>
            <a:miter lim="800000"/>
            <a:headEnd/>
            <a:tailEnd/>
          </a:ln>
        </p:spPr>
      </p:pic>
      <p:sp>
        <p:nvSpPr>
          <p:cNvPr id="8" name="Rectangle 3"/>
          <p:cNvSpPr txBox="1">
            <a:spLocks noChangeArrowheads="1"/>
          </p:cNvSpPr>
          <p:nvPr/>
        </p:nvSpPr>
        <p:spPr bwMode="auto">
          <a:xfrm>
            <a:off x="247829" y="1125538"/>
            <a:ext cx="3085032" cy="5111750"/>
          </a:xfrm>
          <a:prstGeom prst="rect">
            <a:avLst/>
          </a:prstGeom>
          <a:noFill/>
          <a:ln>
            <a:noFill/>
          </a:ln>
          <a:extLst/>
        </p:spPr>
        <p:txBody>
          <a:bodyPr lIns="92075" tIns="46038" rIns="92075" bIns="46038"/>
          <a:lstStyle>
            <a:lvl1pPr marL="285750" indent="-285750" algn="l" rtl="0" eaLnBrk="1" fontAlgn="base" hangingPunct="1">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defRPr>
            </a:lvl9pPr>
          </a:lstStyle>
          <a:p>
            <a:pPr>
              <a:defRPr/>
            </a:pPr>
            <a:r>
              <a:rPr lang="en-US" altLang="zh-CN" kern="0" dirty="0" smtClean="0">
                <a:ea typeface="微软雅黑" panose="020B0503020204020204" pitchFamily="34" charset="-122"/>
                <a:sym typeface="+mn-ea"/>
              </a:rPr>
              <a:t>Intel 80386 consumed ~ 2 W</a:t>
            </a:r>
          </a:p>
          <a:p>
            <a:pPr>
              <a:defRPr/>
            </a:pPr>
            <a:r>
              <a:rPr lang="en-US" altLang="zh-CN" kern="0" dirty="0" smtClean="0">
                <a:ea typeface="微软雅黑" panose="020B0503020204020204" pitchFamily="34" charset="-122"/>
                <a:sym typeface="+mn-ea"/>
              </a:rPr>
              <a:t>3.3 GHz Intel Core i7 consumes 130 W</a:t>
            </a:r>
          </a:p>
          <a:p>
            <a:pPr>
              <a:defRPr/>
            </a:pPr>
            <a:r>
              <a:rPr lang="en-US" altLang="zh-CN" kern="0" dirty="0" smtClean="0">
                <a:ea typeface="微软雅黑" panose="020B0503020204020204" pitchFamily="34" charset="-122"/>
                <a:sym typeface="+mn-ea"/>
              </a:rPr>
              <a:t>Heat must be dissipated from 1.5 x 1.5 cm chip</a:t>
            </a:r>
          </a:p>
          <a:p>
            <a:pPr>
              <a:defRPr/>
            </a:pPr>
            <a:r>
              <a:rPr lang="en-US" altLang="zh-CN" kern="0" dirty="0" smtClean="0">
                <a:ea typeface="微软雅黑" panose="020B0503020204020204" pitchFamily="34" charset="-122"/>
                <a:sym typeface="+mn-ea"/>
              </a:rPr>
              <a:t>This is the limit of what can be cooled by air</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noChangeArrowheads="1"/>
          </p:cNvSpPr>
          <p:nvPr>
            <p:ph type="title"/>
          </p:nvPr>
        </p:nvSpPr>
        <p:spPr/>
        <p:txBody>
          <a:bodyPr/>
          <a:lstStyle/>
          <a:p>
            <a:pPr eaLnBrk="1" hangingPunct="1"/>
            <a:r>
              <a:rPr lang="en-US" altLang="zh-CN" smtClean="0"/>
              <a:t>Limiting Force: Power Density</a:t>
            </a:r>
            <a:endParaRPr lang="zh-CN" altLang="en-US" smtClean="0"/>
          </a:p>
        </p:txBody>
      </p:sp>
      <p:sp>
        <p:nvSpPr>
          <p:cNvPr id="109571" name="日期占位符 3"/>
          <p:cNvSpPr>
            <a:spLocks noGrp="1" noChangeArrowheads="1"/>
          </p:cNvSpPr>
          <p:nvPr>
            <p:ph type="dt" sz="half" idx="10"/>
          </p:nvPr>
        </p:nvSpPr>
        <p:spPr>
          <a:noFill/>
          <a:ln>
            <a:headEnd/>
            <a:tailEnd/>
          </a:ln>
        </p:spPr>
        <p:txBody>
          <a:bodyPr>
            <a:prstTxWarp prst="textNoShape">
              <a:avLst/>
            </a:prstTxWarp>
          </a:bodyPr>
          <a:lstStyle/>
          <a:p>
            <a:fld id="{119B9B96-C311-4448-844C-BE5A48A4ADDC}" type="datetime1">
              <a:rPr lang="en-US" altLang="zh-CN" smtClean="0"/>
              <a:pPr/>
              <a:t>3/4/2019</a:t>
            </a:fld>
            <a:endParaRPr lang="en-US" altLang="zh-CN" smtClean="0"/>
          </a:p>
        </p:txBody>
      </p:sp>
      <p:sp>
        <p:nvSpPr>
          <p:cNvPr id="109574" name="灯片编号占位符 1"/>
          <p:cNvSpPr>
            <a:spLocks noGrp="1" noChangeArrowheads="1"/>
          </p:cNvSpPr>
          <p:nvPr>
            <p:ph type="sldNum" sz="quarter" idx="12"/>
          </p:nvPr>
        </p:nvSpPr>
        <p:spPr>
          <a:noFill/>
          <a:ln>
            <a:headEnd/>
            <a:tailEnd/>
          </a:ln>
        </p:spPr>
        <p:txBody>
          <a:bodyPr/>
          <a:lstStyle/>
          <a:p>
            <a:fld id="{869B91B7-EC9B-42E2-8E78-E0B3D028C6A7}" type="slidenum">
              <a:rPr lang="en-US" altLang="zh-CN"/>
              <a:pPr/>
              <a:t>69</a:t>
            </a:fld>
            <a:endParaRPr lang="en-US" altLang="zh-CN"/>
          </a:p>
        </p:txBody>
      </p:sp>
      <p:pic>
        <p:nvPicPr>
          <p:cNvPr id="109573" name="Picture 3"/>
          <p:cNvPicPr>
            <a:picLocks noGrp="1" noChangeAspect="1" noChangeArrowheads="1"/>
          </p:cNvPicPr>
          <p:nvPr>
            <p:ph idx="4294967295"/>
          </p:nvPr>
        </p:nvPicPr>
        <p:blipFill>
          <a:blip r:embed="rId3"/>
          <a:srcRect/>
          <a:stretch>
            <a:fillRect/>
          </a:stretch>
        </p:blipFill>
        <p:spPr>
          <a:xfrm>
            <a:off x="1226693" y="1103920"/>
            <a:ext cx="6840537" cy="4994275"/>
          </a:xfr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en-US" altLang="zh-CN" smtClean="0"/>
              <a:t>What is Computer Architecture?</a:t>
            </a:r>
          </a:p>
        </p:txBody>
      </p:sp>
      <p:sp>
        <p:nvSpPr>
          <p:cNvPr id="12296" name="日期占位符 2"/>
          <p:cNvSpPr>
            <a:spLocks noGrp="1" noChangeArrowheads="1"/>
          </p:cNvSpPr>
          <p:nvPr>
            <p:ph type="dt" sz="half" idx="10"/>
          </p:nvPr>
        </p:nvSpPr>
        <p:spPr/>
        <p:txBody>
          <a:bodyPr/>
          <a:lstStyle/>
          <a:p>
            <a:fld id="{EE8470A0-22BE-4A7E-94F9-81D46396B8BF}" type="datetime1">
              <a:rPr lang="en-US" altLang="zh-CN" smtClean="0"/>
              <a:pPr/>
              <a:t>3/4/2019</a:t>
            </a:fld>
            <a:endParaRPr lang="en-US" altLang="zh-CN" smtClean="0"/>
          </a:p>
        </p:txBody>
      </p:sp>
      <p:sp>
        <p:nvSpPr>
          <p:cNvPr id="12298" name="灯片编号占位符 2"/>
          <p:cNvSpPr>
            <a:spLocks noGrp="1" noChangeArrowheads="1"/>
          </p:cNvSpPr>
          <p:nvPr>
            <p:ph type="sldNum" sz="quarter" idx="12"/>
          </p:nvPr>
        </p:nvSpPr>
        <p:spPr/>
        <p:txBody>
          <a:bodyPr/>
          <a:lstStyle/>
          <a:p>
            <a:fld id="{30DD9189-154A-4BAF-AEA5-6D0E32D42CEF}" type="slidenum">
              <a:rPr lang="en-US" altLang="zh-CN" smtClean="0"/>
              <a:pPr/>
              <a:t>7</a:t>
            </a:fld>
            <a:endParaRPr lang="en-US" altLang="zh-CN"/>
          </a:p>
        </p:txBody>
      </p:sp>
      <p:sp>
        <p:nvSpPr>
          <p:cNvPr id="882691" name="AutoShape 3"/>
          <p:cNvSpPr>
            <a:spLocks noChangeArrowheads="1"/>
          </p:cNvSpPr>
          <p:nvPr/>
        </p:nvSpPr>
        <p:spPr bwMode="auto">
          <a:xfrm>
            <a:off x="2078038" y="1076325"/>
            <a:ext cx="4722812" cy="469900"/>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a:r>
              <a:rPr lang="en-US" altLang="zh-CN" sz="2000" dirty="0">
                <a:latin typeface="Calibri" pitchFamily="34" charset="0"/>
                <a:ea typeface="微软雅黑" panose="020B0503020204020204" pitchFamily="34" charset="-122"/>
              </a:rPr>
              <a:t>Application</a:t>
            </a:r>
          </a:p>
        </p:txBody>
      </p:sp>
      <p:sp>
        <p:nvSpPr>
          <p:cNvPr id="882692" name="AutoShape 4"/>
          <p:cNvSpPr>
            <a:spLocks noChangeArrowheads="1"/>
          </p:cNvSpPr>
          <p:nvPr/>
        </p:nvSpPr>
        <p:spPr bwMode="auto">
          <a:xfrm>
            <a:off x="2057400" y="4419600"/>
            <a:ext cx="4722813" cy="457200"/>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a:r>
              <a:rPr lang="en-US" altLang="zh-CN" sz="2000" dirty="0">
                <a:latin typeface="Calibri" pitchFamily="34" charset="0"/>
                <a:ea typeface="微软雅黑" panose="020B0503020204020204" pitchFamily="34" charset="-122"/>
              </a:rPr>
              <a:t>Physics</a:t>
            </a:r>
          </a:p>
        </p:txBody>
      </p:sp>
      <p:grpSp>
        <p:nvGrpSpPr>
          <p:cNvPr id="2" name="Group 5"/>
          <p:cNvGrpSpPr>
            <a:grpSpLocks/>
          </p:cNvGrpSpPr>
          <p:nvPr/>
        </p:nvGrpSpPr>
        <p:grpSpPr bwMode="auto">
          <a:xfrm>
            <a:off x="4572000" y="1546225"/>
            <a:ext cx="3048000" cy="2873375"/>
            <a:chOff x="3072" y="1104"/>
            <a:chExt cx="2208" cy="2688"/>
          </a:xfrm>
        </p:grpSpPr>
        <p:sp>
          <p:nvSpPr>
            <p:cNvPr id="12301" name="Line 6"/>
            <p:cNvSpPr>
              <a:spLocks noChangeShapeType="1"/>
            </p:cNvSpPr>
            <p:nvPr/>
          </p:nvSpPr>
          <p:spPr bwMode="auto">
            <a:xfrm>
              <a:off x="3072" y="1104"/>
              <a:ext cx="0" cy="2688"/>
            </a:xfrm>
            <a:prstGeom prst="line">
              <a:avLst/>
            </a:prstGeom>
            <a:noFill/>
            <a:ln w="762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12302" name="Text Box 7"/>
            <p:cNvSpPr txBox="1">
              <a:spLocks noChangeArrowheads="1"/>
            </p:cNvSpPr>
            <p:nvPr/>
          </p:nvSpPr>
          <p:spPr bwMode="auto">
            <a:xfrm>
              <a:off x="3120" y="2187"/>
              <a:ext cx="2160" cy="720"/>
            </a:xfrm>
            <a:prstGeom prst="rect">
              <a:avLst/>
            </a:prstGeom>
            <a:noFill/>
            <a:ln w="12700">
              <a:noFill/>
              <a:miter lim="800000"/>
              <a:headEnd/>
              <a:tailEnd/>
            </a:ln>
          </p:spPr>
          <p:txBody>
            <a:bodyPr lIns="91165" tIns="45583" rIns="91165" bIns="45583">
              <a:spAutoFit/>
            </a:bodyPr>
            <a:lstStyle/>
            <a:p>
              <a:pPr defTabSz="820738"/>
              <a:r>
                <a:rPr lang="en-US" altLang="zh-CN" sz="2200" dirty="0">
                  <a:latin typeface="Calibri" pitchFamily="34" charset="0"/>
                  <a:ea typeface="微软雅黑" panose="020B0503020204020204" pitchFamily="34" charset="-122"/>
                </a:rPr>
                <a:t>Gap too large to bridge in one step</a:t>
              </a:r>
            </a:p>
          </p:txBody>
        </p:sp>
      </p:grpSp>
      <p:sp>
        <p:nvSpPr>
          <p:cNvPr id="882697" name="Text Box 9"/>
          <p:cNvSpPr txBox="1">
            <a:spLocks noChangeArrowheads="1"/>
          </p:cNvSpPr>
          <p:nvPr/>
        </p:nvSpPr>
        <p:spPr bwMode="auto">
          <a:xfrm>
            <a:off x="457200" y="5029200"/>
            <a:ext cx="8191500" cy="1222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91440" bIns="9144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zh-CN" altLang="en-US" sz="2400" b="1" dirty="0" smtClean="0">
                <a:solidFill>
                  <a:schemeClr val="accent6"/>
                </a:solidFill>
                <a:latin typeface="微软雅黑" pitchFamily="34" charset="-122"/>
                <a:ea typeface="微软雅黑" pitchFamily="34" charset="-122"/>
              </a:rPr>
              <a:t>广义的定义：</a:t>
            </a:r>
            <a:r>
              <a:rPr lang="zh-CN" altLang="en-US" sz="2400" dirty="0" smtClean="0">
                <a:latin typeface="微软雅黑" pitchFamily="34" charset="-122"/>
                <a:ea typeface="微软雅黑" pitchFamily="34" charset="-122"/>
              </a:rPr>
              <a:t>计算机体系结构是抽象层的设计，这些抽象层使得我们可以使用可用的制造技术高效地实现信息处理应用系统</a:t>
            </a:r>
            <a:endParaRPr lang="en-US" altLang="zh-CN" sz="2400" dirty="0" smtClean="0">
              <a:latin typeface="微软雅黑" pitchFamily="34" charset="-122"/>
              <a:ea typeface="微软雅黑" pitchFamily="34" charset="-122"/>
            </a:endParaRPr>
          </a:p>
        </p:txBody>
      </p:sp>
      <p:grpSp>
        <p:nvGrpSpPr>
          <p:cNvPr id="3" name="Group 11"/>
          <p:cNvGrpSpPr>
            <a:grpSpLocks/>
          </p:cNvGrpSpPr>
          <p:nvPr/>
        </p:nvGrpSpPr>
        <p:grpSpPr bwMode="auto">
          <a:xfrm>
            <a:off x="2667000" y="1981200"/>
            <a:ext cx="5659438" cy="2209800"/>
            <a:chOff x="2667000" y="1981200"/>
            <a:chExt cx="5659438" cy="2209800"/>
          </a:xfrm>
        </p:grpSpPr>
        <p:sp>
          <p:nvSpPr>
            <p:cNvPr id="12299" name="Text Box 8"/>
            <p:cNvSpPr txBox="1">
              <a:spLocks noChangeArrowheads="1"/>
            </p:cNvSpPr>
            <p:nvPr/>
          </p:nvSpPr>
          <p:spPr bwMode="auto">
            <a:xfrm>
              <a:off x="4724400" y="3429000"/>
              <a:ext cx="3602038" cy="762000"/>
            </a:xfrm>
            <a:prstGeom prst="rect">
              <a:avLst/>
            </a:prstGeom>
            <a:noFill/>
            <a:ln w="12700">
              <a:noFill/>
              <a:miter lim="800000"/>
              <a:headEnd/>
              <a:tailEnd/>
            </a:ln>
          </p:spPr>
          <p:txBody>
            <a:bodyPr lIns="91165" tIns="45583" rIns="91165" bIns="45583">
              <a:spAutoFit/>
            </a:bodyPr>
            <a:lstStyle/>
            <a:p>
              <a:pPr defTabSz="820738"/>
              <a:r>
                <a:rPr lang="en-US" altLang="zh-CN" sz="2200" i="1" dirty="0">
                  <a:latin typeface="Calibri" pitchFamily="34" charset="0"/>
                  <a:ea typeface="微软雅黑" panose="020B0503020204020204" pitchFamily="34" charset="-122"/>
                </a:rPr>
                <a:t>(but there are exceptions, e.g. magnetic compass)</a:t>
              </a:r>
            </a:p>
          </p:txBody>
        </p:sp>
        <p:pic>
          <p:nvPicPr>
            <p:cNvPr id="12300" name="Picture 10" descr="images.png"/>
            <p:cNvPicPr>
              <a:picLocks noChangeAspect="1" noChangeArrowheads="1"/>
            </p:cNvPicPr>
            <p:nvPr/>
          </p:nvPicPr>
          <p:blipFill>
            <a:blip r:embed="rId3"/>
            <a:srcRect/>
            <a:stretch>
              <a:fillRect/>
            </a:stretch>
          </p:blipFill>
          <p:spPr bwMode="auto">
            <a:xfrm>
              <a:off x="2667000" y="1981200"/>
              <a:ext cx="2095500" cy="2166776"/>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26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826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826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1" grpId="0" animBg="1"/>
      <p:bldP spid="882692" grpId="0" animBg="1"/>
      <p:bldP spid="88269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4" descr="0107"/>
          <p:cNvPicPr>
            <a:picLocks noChangeAspect="1" noChangeArrowheads="1"/>
          </p:cNvPicPr>
          <p:nvPr/>
        </p:nvPicPr>
        <p:blipFill>
          <a:blip r:embed="rId2"/>
          <a:srcRect/>
          <a:stretch>
            <a:fillRect/>
          </a:stretch>
        </p:blipFill>
        <p:spPr bwMode="auto">
          <a:xfrm>
            <a:off x="381000" y="1530350"/>
            <a:ext cx="8401050" cy="3376613"/>
          </a:xfrm>
          <a:prstGeom prst="rect">
            <a:avLst/>
          </a:prstGeom>
          <a:noFill/>
          <a:ln w="9525">
            <a:noFill/>
            <a:miter lim="800000"/>
            <a:headEnd/>
            <a:tailEnd/>
          </a:ln>
        </p:spPr>
      </p:pic>
      <p:sp>
        <p:nvSpPr>
          <p:cNvPr id="111619" name="Rectangle 5"/>
          <p:cNvSpPr>
            <a:spLocks noGrp="1" noChangeArrowheads="1"/>
          </p:cNvSpPr>
          <p:nvPr>
            <p:ph type="title"/>
          </p:nvPr>
        </p:nvSpPr>
        <p:spPr/>
        <p:txBody>
          <a:bodyPr/>
          <a:lstStyle/>
          <a:p>
            <a:r>
              <a:rPr lang="en-US" altLang="en-US" smtClean="0"/>
              <a:t>How far will ILP go?</a:t>
            </a:r>
          </a:p>
        </p:txBody>
      </p:sp>
      <p:sp>
        <p:nvSpPr>
          <p:cNvPr id="111621" name="日期占位符 3"/>
          <p:cNvSpPr>
            <a:spLocks noGrp="1" noChangeArrowheads="1"/>
          </p:cNvSpPr>
          <p:nvPr>
            <p:ph type="dt" sz="half" idx="10"/>
          </p:nvPr>
        </p:nvSpPr>
        <p:spPr>
          <a:noFill/>
          <a:ln>
            <a:headEnd/>
            <a:tailEnd/>
          </a:ln>
        </p:spPr>
        <p:txBody>
          <a:bodyPr>
            <a:prstTxWarp prst="textNoShape">
              <a:avLst/>
            </a:prstTxWarp>
          </a:bodyPr>
          <a:lstStyle/>
          <a:p>
            <a:fld id="{F0B09F31-4EC4-4AAE-BED2-50896759B3B2}" type="datetime1">
              <a:rPr lang="en-US" altLang="zh-CN" smtClean="0"/>
              <a:pPr/>
              <a:t>3/4/2019</a:t>
            </a:fld>
            <a:endParaRPr lang="en-US" altLang="zh-CN" smtClean="0"/>
          </a:p>
        </p:txBody>
      </p:sp>
      <p:sp>
        <p:nvSpPr>
          <p:cNvPr id="111623" name="灯片编号占位符 1"/>
          <p:cNvSpPr>
            <a:spLocks noGrp="1" noChangeArrowheads="1"/>
          </p:cNvSpPr>
          <p:nvPr>
            <p:ph type="sldNum" sz="quarter" idx="12"/>
          </p:nvPr>
        </p:nvSpPr>
        <p:spPr>
          <a:noFill/>
          <a:ln>
            <a:headEnd/>
            <a:tailEnd/>
          </a:ln>
        </p:spPr>
        <p:txBody>
          <a:bodyPr/>
          <a:lstStyle/>
          <a:p>
            <a:fld id="{AE52D75B-EE7F-4D34-BDD0-9B037091861B}" type="slidenum">
              <a:rPr lang="en-US" altLang="zh-CN"/>
              <a:pPr/>
              <a:t>70</a:t>
            </a:fld>
            <a:endParaRPr lang="en-US" altLang="zh-CN"/>
          </a:p>
        </p:txBody>
      </p:sp>
      <p:sp>
        <p:nvSpPr>
          <p:cNvPr id="39941" name="Rectangle 7"/>
          <p:cNvSpPr>
            <a:spLocks noGrp="1" noChangeArrowheads="1"/>
          </p:cNvSpPr>
          <p:nvPr>
            <p:ph idx="4294967295"/>
          </p:nvPr>
        </p:nvSpPr>
        <p:spPr>
          <a:xfrm>
            <a:off x="777081" y="5174456"/>
            <a:ext cx="7608888" cy="914400"/>
          </a:xfrm>
        </p:spPr>
        <p:txBody>
          <a:bodyPr>
            <a:normAutofit/>
          </a:bodyPr>
          <a:lstStyle/>
          <a:p>
            <a:pPr marL="0" indent="0">
              <a:buFontTx/>
              <a:buNone/>
              <a:defRPr/>
            </a:pPr>
            <a:r>
              <a:rPr lang="zh-CN" altLang="en-US" sz="1600" dirty="0">
                <a:latin typeface="+mj-ea"/>
                <a:ea typeface="+mj-ea"/>
              </a:rPr>
              <a:t>理想超标</a:t>
            </a:r>
            <a:r>
              <a:rPr lang="zh-CN" altLang="en-US" sz="1600" dirty="0" smtClean="0">
                <a:latin typeface="+mj-ea"/>
                <a:ea typeface="+mj-ea"/>
              </a:rPr>
              <a:t>量模型执行下有限的</a:t>
            </a:r>
            <a:r>
              <a:rPr lang="en-US" altLang="zh-CN" sz="1600" dirty="0" smtClean="0">
                <a:latin typeface="+mj-ea"/>
                <a:ea typeface="+mj-ea"/>
              </a:rPr>
              <a:t>ILP</a:t>
            </a:r>
            <a:r>
              <a:rPr lang="zh-CN" altLang="en-US" sz="1600" dirty="0" smtClean="0">
                <a:latin typeface="+mj-ea"/>
                <a:ea typeface="+mj-ea"/>
              </a:rPr>
              <a:t>：无限的资源和存取带宽、完善的预取和重命名机制，但是使用现实的</a:t>
            </a:r>
            <a:r>
              <a:rPr lang="en-US" altLang="zh-CN" sz="1600" dirty="0" smtClean="0">
                <a:latin typeface="+mj-ea"/>
                <a:ea typeface="+mj-ea"/>
              </a:rPr>
              <a:t>Cache</a:t>
            </a:r>
            <a:r>
              <a:rPr lang="zh-CN" altLang="en-US" sz="1600" dirty="0" smtClean="0">
                <a:latin typeface="+mj-ea"/>
                <a:ea typeface="+mj-ea"/>
              </a:rPr>
              <a:t>。结果：</a:t>
            </a:r>
            <a:r>
              <a:rPr lang="en-US" altLang="zh-CN" sz="1600" dirty="0" smtClean="0">
                <a:latin typeface="+mj-ea"/>
                <a:ea typeface="+mj-ea"/>
              </a:rPr>
              <a:t>90%</a:t>
            </a:r>
            <a:r>
              <a:rPr lang="zh-CN" altLang="en-US" sz="1600" dirty="0" smtClean="0">
                <a:latin typeface="+mj-ea"/>
                <a:ea typeface="+mj-ea"/>
              </a:rPr>
              <a:t>的时间每个时钟周期最多只能并行执行</a:t>
            </a:r>
            <a:r>
              <a:rPr lang="en-US" altLang="zh-CN" sz="1600" dirty="0" smtClean="0">
                <a:latin typeface="+mj-ea"/>
                <a:ea typeface="+mj-ea"/>
              </a:rPr>
              <a:t>4</a:t>
            </a:r>
            <a:r>
              <a:rPr lang="zh-CN" altLang="en-US" sz="1600" dirty="0" smtClean="0">
                <a:latin typeface="+mj-ea"/>
                <a:ea typeface="+mj-ea"/>
              </a:rPr>
              <a:t>条指令</a:t>
            </a:r>
            <a:r>
              <a:rPr lang="en-US" altLang="zh-CN" sz="1600" dirty="0" smtClean="0">
                <a:latin typeface="+mj-ea"/>
                <a:ea typeface="+mj-ea"/>
              </a:rPr>
              <a:t>.</a:t>
            </a:r>
            <a:endParaRPr lang="en-US" altLang="zh-CN" sz="1600" dirty="0">
              <a:latin typeface="+mj-ea"/>
              <a:ea typeface="+mj-ea"/>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normAutofit/>
          </a:bodyPr>
          <a:lstStyle/>
          <a:p>
            <a:r>
              <a:rPr lang="en-US" altLang="zh-CN" sz="2400" dirty="0" smtClean="0"/>
              <a:t>End of Growth of Single Program Speed?</a:t>
            </a:r>
            <a:endParaRPr lang="zh-CN" altLang="en-US" sz="2400" dirty="0" smtClean="0"/>
          </a:p>
        </p:txBody>
      </p:sp>
      <p:sp>
        <p:nvSpPr>
          <p:cNvPr id="112643" name="日期占位符 3"/>
          <p:cNvSpPr>
            <a:spLocks noGrp="1"/>
          </p:cNvSpPr>
          <p:nvPr>
            <p:ph type="dt" sz="half" idx="10"/>
          </p:nvPr>
        </p:nvSpPr>
        <p:spPr>
          <a:noFill/>
          <a:ln>
            <a:headEnd/>
            <a:tailEnd/>
          </a:ln>
        </p:spPr>
        <p:txBody>
          <a:bodyPr>
            <a:prstTxWarp prst="textNoShape">
              <a:avLst/>
            </a:prstTxWarp>
          </a:bodyPr>
          <a:lstStyle/>
          <a:p>
            <a:fld id="{DD080864-F4A0-48CD-BBF7-C24B64AE5604}"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71</a:t>
            </a:fld>
            <a:endParaRPr lang="zh-CN" altLang="en-US"/>
          </a:p>
        </p:txBody>
      </p:sp>
      <p:pic>
        <p:nvPicPr>
          <p:cNvPr id="112644" name="图片 4"/>
          <p:cNvPicPr>
            <a:picLocks noChangeAspect="1"/>
          </p:cNvPicPr>
          <p:nvPr/>
        </p:nvPicPr>
        <p:blipFill>
          <a:blip r:embed="rId2"/>
          <a:srcRect/>
          <a:stretch>
            <a:fillRect/>
          </a:stretch>
        </p:blipFill>
        <p:spPr bwMode="auto">
          <a:xfrm>
            <a:off x="179388" y="1196975"/>
            <a:ext cx="8924925" cy="4752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noChangeArrowheads="1"/>
          </p:cNvSpPr>
          <p:nvPr>
            <p:ph type="title"/>
          </p:nvPr>
        </p:nvSpPr>
        <p:spPr/>
        <p:txBody>
          <a:bodyPr/>
          <a:lstStyle/>
          <a:p>
            <a:r>
              <a:rPr lang="en-US" altLang="zh-CN" dirty="0" smtClean="0"/>
              <a:t>03/04-review</a:t>
            </a:r>
            <a:endParaRPr lang="zh-CN" altLang="en-US" dirty="0" smtClean="0"/>
          </a:p>
        </p:txBody>
      </p:sp>
      <p:sp>
        <p:nvSpPr>
          <p:cNvPr id="122883" name="内容占位符 2"/>
          <p:cNvSpPr>
            <a:spLocks noGrp="1" noChangeArrowheads="1"/>
          </p:cNvSpPr>
          <p:nvPr>
            <p:ph idx="1"/>
          </p:nvPr>
        </p:nvSpPr>
        <p:spPr/>
        <p:txBody>
          <a:bodyPr>
            <a:normAutofit fontScale="92500"/>
          </a:bodyPr>
          <a:lstStyle/>
          <a:p>
            <a:r>
              <a:rPr lang="zh-CN" altLang="en-US" dirty="0" smtClean="0"/>
              <a:t>体系结构发展中的重要事件</a:t>
            </a:r>
            <a:endParaRPr lang="en-US" altLang="zh-CN" dirty="0" smtClean="0"/>
          </a:p>
          <a:p>
            <a:pPr lvl="1"/>
            <a:r>
              <a:rPr lang="en-US" altLang="zh-CN" dirty="0" smtClean="0"/>
              <a:t> IBM360</a:t>
            </a:r>
            <a:r>
              <a:rPr lang="zh-CN" altLang="en-US" dirty="0" smtClean="0"/>
              <a:t>系列机、微程序控制器、微处理器、</a:t>
            </a:r>
            <a:r>
              <a:rPr lang="en-US" altLang="zh-CN" dirty="0" smtClean="0"/>
              <a:t>RISC</a:t>
            </a:r>
            <a:r>
              <a:rPr lang="zh-CN" altLang="en-US" dirty="0" smtClean="0"/>
              <a:t>、</a:t>
            </a:r>
            <a:r>
              <a:rPr lang="en-US" altLang="zh-CN" dirty="0" smtClean="0"/>
              <a:t>VLIW</a:t>
            </a:r>
            <a:r>
              <a:rPr lang="zh-CN" altLang="en-US" dirty="0" smtClean="0"/>
              <a:t>、</a:t>
            </a:r>
            <a:r>
              <a:rPr lang="en-US" altLang="zh-CN" dirty="0" smtClean="0"/>
              <a:t>EPIC</a:t>
            </a:r>
          </a:p>
          <a:p>
            <a:r>
              <a:rPr lang="en-US" altLang="zh-CN" dirty="0" smtClean="0"/>
              <a:t>Great Ideas in Computer Architecture</a:t>
            </a:r>
          </a:p>
          <a:p>
            <a:pPr lvl="1"/>
            <a:r>
              <a:rPr lang="en-US" altLang="zh-CN" dirty="0" smtClean="0"/>
              <a:t>Design for Moore’s Law</a:t>
            </a:r>
          </a:p>
          <a:p>
            <a:pPr lvl="1"/>
            <a:r>
              <a:rPr lang="en-US" altLang="zh-CN" dirty="0" smtClean="0"/>
              <a:t>Abstraction to Simplify Design</a:t>
            </a:r>
          </a:p>
          <a:p>
            <a:pPr lvl="1"/>
            <a:r>
              <a:rPr lang="en-US" altLang="zh-CN" dirty="0" smtClean="0"/>
              <a:t>Make the Common Case Fast</a:t>
            </a:r>
          </a:p>
          <a:p>
            <a:pPr lvl="1"/>
            <a:r>
              <a:rPr lang="en-US" altLang="zh-CN" dirty="0" smtClean="0"/>
              <a:t>Dependability via Redundancy</a:t>
            </a:r>
          </a:p>
          <a:p>
            <a:pPr lvl="1"/>
            <a:r>
              <a:rPr lang="en-US" altLang="zh-CN" dirty="0" smtClean="0"/>
              <a:t>Memory Hierarchy</a:t>
            </a:r>
          </a:p>
          <a:p>
            <a:pPr lvl="1"/>
            <a:r>
              <a:rPr lang="en-US" altLang="zh-CN" dirty="0" smtClean="0"/>
              <a:t>Performance via Parallelism/Pipelining/Prediction</a:t>
            </a:r>
          </a:p>
          <a:p>
            <a:endParaRPr lang="en-US" altLang="zh-CN" dirty="0" smtClean="0"/>
          </a:p>
          <a:p>
            <a:endParaRPr lang="zh-CN" altLang="en-US" dirty="0" smtClean="0"/>
          </a:p>
        </p:txBody>
      </p:sp>
      <p:sp>
        <p:nvSpPr>
          <p:cNvPr id="122884" name="日期占位符 3"/>
          <p:cNvSpPr>
            <a:spLocks noGrp="1" noChangeArrowheads="1"/>
          </p:cNvSpPr>
          <p:nvPr>
            <p:ph type="dt" sz="half" idx="10"/>
          </p:nvPr>
        </p:nvSpPr>
        <p:spPr/>
        <p:txBody>
          <a:bodyPr/>
          <a:lstStyle/>
          <a:p>
            <a:fld id="{4C1F3EF6-2652-4F07-97DB-6778E6780B9A}" type="datetime1">
              <a:rPr lang="en-US" altLang="zh-CN" smtClean="0"/>
              <a:pPr/>
              <a:t>3/4/2019</a:t>
            </a:fld>
            <a:endParaRPr lang="en-US" altLang="zh-CN" smtClean="0"/>
          </a:p>
        </p:txBody>
      </p:sp>
      <p:sp>
        <p:nvSpPr>
          <p:cNvPr id="122886" name="灯片编号占位符 1"/>
          <p:cNvSpPr>
            <a:spLocks noGrp="1" noChangeArrowheads="1"/>
          </p:cNvSpPr>
          <p:nvPr>
            <p:ph type="sldNum" sz="quarter" idx="12"/>
          </p:nvPr>
        </p:nvSpPr>
        <p:spPr/>
        <p:txBody>
          <a:bodyPr/>
          <a:lstStyle/>
          <a:p>
            <a:fld id="{74DAC78D-9330-4CDF-A919-41CF6C2306C5}" type="slidenum">
              <a:rPr lang="en-US" altLang="zh-CN" smtClean="0"/>
              <a:pPr/>
              <a:t>72</a:t>
            </a:fld>
            <a:endParaRPr lang="en-US" altLang="zh-CN"/>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noChangeArrowheads="1"/>
          </p:cNvSpPr>
          <p:nvPr>
            <p:ph type="title"/>
          </p:nvPr>
        </p:nvSpPr>
        <p:spPr/>
        <p:txBody>
          <a:bodyPr/>
          <a:lstStyle/>
          <a:p>
            <a:r>
              <a:rPr lang="en-US" altLang="zh-CN" dirty="0" smtClean="0"/>
              <a:t>03/04-review</a:t>
            </a:r>
            <a:endParaRPr lang="zh-CN" altLang="en-US" dirty="0" smtClean="0"/>
          </a:p>
        </p:txBody>
      </p:sp>
      <p:sp>
        <p:nvSpPr>
          <p:cNvPr id="121859" name="内容占位符 2"/>
          <p:cNvSpPr>
            <a:spLocks noGrp="1" noChangeArrowheads="1"/>
          </p:cNvSpPr>
          <p:nvPr>
            <p:ph idx="1"/>
          </p:nvPr>
        </p:nvSpPr>
        <p:spPr/>
        <p:txBody>
          <a:bodyPr>
            <a:normAutofit fontScale="92500" lnSpcReduction="10000"/>
          </a:bodyPr>
          <a:lstStyle/>
          <a:p>
            <a:r>
              <a:rPr lang="zh-CN" altLang="en-US" dirty="0" smtClean="0"/>
              <a:t>计算机系统</a:t>
            </a:r>
            <a:endParaRPr lang="en-US" altLang="zh-CN" dirty="0" smtClean="0"/>
          </a:p>
          <a:p>
            <a:pPr lvl="1"/>
            <a:r>
              <a:rPr lang="zh-CN" altLang="en-US" dirty="0" smtClean="0"/>
              <a:t>个人移动设备 </a:t>
            </a:r>
            <a:r>
              <a:rPr lang="en-US" altLang="zh-CN" dirty="0" smtClean="0"/>
              <a:t>(PMD)</a:t>
            </a:r>
          </a:p>
          <a:p>
            <a:pPr lvl="2"/>
            <a:r>
              <a:rPr lang="en-US" altLang="zh-CN" dirty="0" smtClean="0"/>
              <a:t>Emphasis on energy efficiency and real-time</a:t>
            </a:r>
          </a:p>
          <a:p>
            <a:pPr lvl="1"/>
            <a:r>
              <a:rPr lang="zh-CN" altLang="en-US" dirty="0" smtClean="0"/>
              <a:t>桌面计算（</a:t>
            </a:r>
            <a:r>
              <a:rPr lang="en-US" altLang="zh-CN" dirty="0" smtClean="0"/>
              <a:t>Desktop Computing</a:t>
            </a:r>
            <a:r>
              <a:rPr lang="zh-CN" altLang="en-US" dirty="0" smtClean="0"/>
              <a:t>）</a:t>
            </a:r>
            <a:endParaRPr lang="en-US" altLang="zh-CN" dirty="0" smtClean="0"/>
          </a:p>
          <a:p>
            <a:pPr lvl="2"/>
            <a:r>
              <a:rPr lang="en-US" altLang="zh-CN" dirty="0" smtClean="0"/>
              <a:t>Emphasis on price-performance</a:t>
            </a:r>
          </a:p>
          <a:p>
            <a:pPr lvl="1"/>
            <a:r>
              <a:rPr lang="zh-CN" altLang="en-US" dirty="0" smtClean="0"/>
              <a:t>服务器（</a:t>
            </a:r>
            <a:r>
              <a:rPr lang="en-US" altLang="zh-CN" dirty="0" smtClean="0"/>
              <a:t>Servers</a:t>
            </a:r>
            <a:r>
              <a:rPr lang="zh-CN" altLang="en-US" dirty="0" smtClean="0"/>
              <a:t>）</a:t>
            </a:r>
            <a:endParaRPr lang="en-US" altLang="zh-CN" dirty="0" smtClean="0"/>
          </a:p>
          <a:p>
            <a:pPr lvl="2"/>
            <a:r>
              <a:rPr lang="en-US" altLang="zh-CN" dirty="0" smtClean="0"/>
              <a:t>Emphasis on availability, scalability, throughput</a:t>
            </a:r>
          </a:p>
          <a:p>
            <a:pPr lvl="1"/>
            <a:r>
              <a:rPr lang="zh-CN" altLang="en-US" dirty="0" smtClean="0"/>
              <a:t>集群</a:t>
            </a:r>
            <a:r>
              <a:rPr lang="en-US" altLang="zh-CN" dirty="0" smtClean="0"/>
              <a:t>/</a:t>
            </a:r>
            <a:r>
              <a:rPr lang="zh-CN" altLang="en-US" dirty="0" smtClean="0"/>
              <a:t>仓储级计算机（</a:t>
            </a:r>
            <a:r>
              <a:rPr lang="en-US" altLang="zh-CN" dirty="0" smtClean="0"/>
              <a:t>Clusters / Warehouse Scale Computers</a:t>
            </a:r>
            <a:r>
              <a:rPr lang="zh-CN" altLang="en-US" dirty="0" smtClean="0"/>
              <a:t>）</a:t>
            </a:r>
            <a:r>
              <a:rPr lang="en-US" altLang="zh-CN" dirty="0" smtClean="0"/>
              <a:t> </a:t>
            </a:r>
          </a:p>
          <a:p>
            <a:pPr lvl="2"/>
            <a:r>
              <a:rPr lang="en-US" altLang="zh-CN" dirty="0" smtClean="0"/>
              <a:t>Emphasis on availability and price-performance</a:t>
            </a:r>
          </a:p>
          <a:p>
            <a:pPr lvl="1"/>
            <a:r>
              <a:rPr lang="zh-CN" altLang="en-US" dirty="0" smtClean="0"/>
              <a:t>嵌入式计算机（</a:t>
            </a:r>
            <a:r>
              <a:rPr lang="en-US" altLang="zh-CN" dirty="0" smtClean="0"/>
              <a:t>Embedded Computers</a:t>
            </a:r>
            <a:r>
              <a:rPr lang="zh-CN" altLang="en-US" dirty="0" smtClean="0"/>
              <a:t>）</a:t>
            </a:r>
            <a:endParaRPr lang="en-US" altLang="zh-CN" dirty="0" smtClean="0"/>
          </a:p>
          <a:p>
            <a:pPr lvl="2"/>
            <a:r>
              <a:rPr lang="en-US" altLang="zh-CN" dirty="0" smtClean="0"/>
              <a:t>Emphasis:  price</a:t>
            </a:r>
          </a:p>
          <a:p>
            <a:pPr lvl="1"/>
            <a:endParaRPr lang="en-US" altLang="zh-CN" dirty="0" smtClean="0"/>
          </a:p>
        </p:txBody>
      </p:sp>
      <p:sp>
        <p:nvSpPr>
          <p:cNvPr id="121860" name="日期占位符 3"/>
          <p:cNvSpPr>
            <a:spLocks noGrp="1" noChangeArrowheads="1"/>
          </p:cNvSpPr>
          <p:nvPr>
            <p:ph type="dt" sz="half" idx="10"/>
          </p:nvPr>
        </p:nvSpPr>
        <p:spPr/>
        <p:txBody>
          <a:bodyPr/>
          <a:lstStyle/>
          <a:p>
            <a:fld id="{CA753F0A-81B4-48FB-9CB0-8A2B5E1B0E2E}" type="datetime1">
              <a:rPr lang="en-US" altLang="zh-CN" smtClean="0"/>
              <a:pPr/>
              <a:t>3/4/2019</a:t>
            </a:fld>
            <a:endParaRPr lang="en-US" altLang="zh-CN" smtClean="0"/>
          </a:p>
        </p:txBody>
      </p:sp>
      <p:sp>
        <p:nvSpPr>
          <p:cNvPr id="121862" name="灯片编号占位符 1"/>
          <p:cNvSpPr>
            <a:spLocks noGrp="1" noChangeArrowheads="1"/>
          </p:cNvSpPr>
          <p:nvPr>
            <p:ph type="sldNum" sz="quarter" idx="12"/>
          </p:nvPr>
        </p:nvSpPr>
        <p:spPr/>
        <p:txBody>
          <a:bodyPr/>
          <a:lstStyle/>
          <a:p>
            <a:fld id="{B28C6E4F-B0B6-49C4-9937-7E087C0C4BC9}" type="slidenum">
              <a:rPr lang="en-US" altLang="zh-CN" smtClean="0"/>
              <a:pPr/>
              <a:t>73</a:t>
            </a:fld>
            <a:endParaRPr lang="en-US" altLang="zh-CN"/>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3"/>
          <p:cNvSpPr>
            <a:spLocks noGrp="1" noChangeArrowheads="1"/>
          </p:cNvSpPr>
          <p:nvPr>
            <p:ph type="title"/>
          </p:nvPr>
        </p:nvSpPr>
        <p:spPr/>
        <p:txBody>
          <a:bodyPr>
            <a:normAutofit fontScale="90000"/>
          </a:bodyPr>
          <a:lstStyle/>
          <a:p>
            <a:r>
              <a:rPr lang="zh-CN" altLang="en-US" smtClean="0"/>
              <a:t>小结：计算机系统设计方面的巨大变化</a:t>
            </a:r>
          </a:p>
        </p:txBody>
      </p:sp>
      <p:sp>
        <p:nvSpPr>
          <p:cNvPr id="5" name="Content Placeholder 4"/>
          <p:cNvSpPr>
            <a:spLocks noGrp="1" noChangeArrowheads="1"/>
          </p:cNvSpPr>
          <p:nvPr>
            <p:ph idx="1"/>
          </p:nvPr>
        </p:nvSpPr>
        <p:spPr>
          <a:xfrm>
            <a:off x="457200" y="1147156"/>
            <a:ext cx="8229600" cy="5163109"/>
          </a:xfrm>
        </p:spPr>
        <p:txBody>
          <a:bodyPr>
            <a:normAutofit fontScale="55000" lnSpcReduction="20000"/>
          </a:bodyPr>
          <a:lstStyle/>
          <a:p>
            <a:pPr>
              <a:lnSpc>
                <a:spcPct val="120000"/>
              </a:lnSpc>
            </a:pPr>
            <a:r>
              <a:rPr lang="zh-CN" altLang="en-US" dirty="0" smtClean="0"/>
              <a:t>在过去的</a:t>
            </a:r>
            <a:r>
              <a:rPr lang="en-US" altLang="zh-CN" dirty="0" smtClean="0"/>
              <a:t>50</a:t>
            </a:r>
            <a:r>
              <a:rPr lang="zh-CN" altLang="en-US" dirty="0" smtClean="0"/>
              <a:t>年，</a:t>
            </a:r>
            <a:r>
              <a:rPr lang="en-US" altLang="zh-CN" dirty="0" smtClean="0"/>
              <a:t>Moore’s law</a:t>
            </a:r>
            <a:r>
              <a:rPr lang="zh-CN" altLang="en-US" dirty="0" smtClean="0"/>
              <a:t>和</a:t>
            </a:r>
            <a:r>
              <a:rPr lang="en-US" altLang="zh-CN" dirty="0" smtClean="0"/>
              <a:t>Dennard scaling(</a:t>
            </a:r>
            <a:r>
              <a:rPr lang="zh-CN" altLang="en-US" dirty="0" smtClean="0"/>
              <a:t>登纳德缩放比例定律</a:t>
            </a:r>
            <a:r>
              <a:rPr lang="en-US" altLang="zh-CN" dirty="0" smtClean="0"/>
              <a:t>)</a:t>
            </a:r>
            <a:r>
              <a:rPr lang="zh-CN" altLang="en-US" dirty="0" smtClean="0"/>
              <a:t>主宰着芯片产业的发展</a:t>
            </a:r>
            <a:endParaRPr lang="en-US" altLang="zh-CN" dirty="0" smtClean="0"/>
          </a:p>
          <a:p>
            <a:pPr lvl="1">
              <a:lnSpc>
                <a:spcPct val="120000"/>
              </a:lnSpc>
            </a:pPr>
            <a:r>
              <a:rPr lang="en-US" altLang="zh-CN" dirty="0" smtClean="0"/>
              <a:t>Moore</a:t>
            </a:r>
            <a:r>
              <a:rPr lang="zh-CN" altLang="en-US" dirty="0" smtClean="0"/>
              <a:t> </a:t>
            </a:r>
            <a:r>
              <a:rPr lang="en-US" altLang="zh-CN" dirty="0" smtClean="0"/>
              <a:t>1965</a:t>
            </a:r>
            <a:r>
              <a:rPr lang="zh-CN" altLang="en-US" dirty="0" smtClean="0"/>
              <a:t>年预测：晶体管数量随着尺寸缩小按接近平方关系增长（每</a:t>
            </a:r>
            <a:r>
              <a:rPr lang="en-US" altLang="zh-CN" dirty="0" smtClean="0"/>
              <a:t>18</a:t>
            </a:r>
            <a:r>
              <a:rPr lang="zh-CN" altLang="en-US" dirty="0" smtClean="0"/>
              <a:t>个月</a:t>
            </a:r>
            <a:r>
              <a:rPr lang="en-US" altLang="zh-CN" dirty="0" smtClean="0"/>
              <a:t>2X</a:t>
            </a:r>
            <a:r>
              <a:rPr lang="zh-CN" altLang="en-US" dirty="0" smtClean="0"/>
              <a:t>）</a:t>
            </a:r>
            <a:endParaRPr lang="en-US" altLang="zh-CN" dirty="0" smtClean="0"/>
          </a:p>
          <a:p>
            <a:pPr lvl="1">
              <a:lnSpc>
                <a:spcPct val="120000"/>
              </a:lnSpc>
            </a:pPr>
            <a:r>
              <a:rPr lang="en-US" altLang="zh-CN" dirty="0" smtClean="0"/>
              <a:t>Dennard</a:t>
            </a:r>
            <a:r>
              <a:rPr lang="zh-CN" altLang="en-US" dirty="0" smtClean="0"/>
              <a:t> </a:t>
            </a:r>
            <a:r>
              <a:rPr lang="en-US" altLang="zh-CN" dirty="0" smtClean="0"/>
              <a:t>1974</a:t>
            </a:r>
            <a:r>
              <a:rPr lang="zh-CN" altLang="en-US" dirty="0" smtClean="0"/>
              <a:t>年预测：晶体管尺寸变小，功耗会同比变小（相同面积下功耗不变）</a:t>
            </a:r>
            <a:endParaRPr lang="en-US" altLang="zh-CN" dirty="0" smtClean="0"/>
          </a:p>
          <a:p>
            <a:pPr lvl="1">
              <a:lnSpc>
                <a:spcPct val="120000"/>
              </a:lnSpc>
            </a:pPr>
            <a:r>
              <a:rPr lang="zh-CN" altLang="en-US" dirty="0" smtClean="0"/>
              <a:t>工艺技术的进步可在不改变软件模型的情况下，持续地提高系统性能</a:t>
            </a:r>
            <a:r>
              <a:rPr lang="en-US" altLang="zh-CN" dirty="0" smtClean="0"/>
              <a:t>/</a:t>
            </a:r>
            <a:r>
              <a:rPr lang="zh-CN" altLang="en-US" dirty="0" smtClean="0"/>
              <a:t>能耗比</a:t>
            </a:r>
          </a:p>
          <a:p>
            <a:pPr>
              <a:lnSpc>
                <a:spcPct val="120000"/>
              </a:lnSpc>
            </a:pPr>
            <a:r>
              <a:rPr lang="zh-CN" altLang="en-US" dirty="0" smtClean="0"/>
              <a:t>最近</a:t>
            </a:r>
            <a:r>
              <a:rPr lang="en-US" altLang="zh-CN" dirty="0" smtClean="0"/>
              <a:t>10</a:t>
            </a:r>
            <a:r>
              <a:rPr lang="zh-CN" altLang="en-US" dirty="0" smtClean="0"/>
              <a:t>年间，工艺技术的发展受到了很大制约</a:t>
            </a:r>
          </a:p>
          <a:p>
            <a:pPr lvl="1">
              <a:lnSpc>
                <a:spcPct val="120000"/>
              </a:lnSpc>
            </a:pPr>
            <a:r>
              <a:rPr lang="en-US" altLang="zh-CN" dirty="0" smtClean="0"/>
              <a:t>Dennard scaling over (supply voltage ~fixed)</a:t>
            </a:r>
          </a:p>
          <a:p>
            <a:pPr lvl="1">
              <a:lnSpc>
                <a:spcPct val="120000"/>
              </a:lnSpc>
            </a:pPr>
            <a:r>
              <a:rPr lang="en-US" altLang="zh-CN" dirty="0" smtClean="0"/>
              <a:t>Moore’s Law (cost/transistor) over?</a:t>
            </a:r>
          </a:p>
          <a:p>
            <a:pPr lvl="1">
              <a:lnSpc>
                <a:spcPct val="120000"/>
              </a:lnSpc>
            </a:pPr>
            <a:r>
              <a:rPr lang="en-US" altLang="zh-CN" dirty="0" smtClean="0"/>
              <a:t>Energy efficiency constrains everything</a:t>
            </a:r>
          </a:p>
          <a:p>
            <a:pPr lvl="1">
              <a:lnSpc>
                <a:spcPct val="120000"/>
              </a:lnSpc>
            </a:pPr>
            <a:r>
              <a:rPr lang="en-US" altLang="zh-CN" dirty="0" smtClean="0"/>
              <a:t>……</a:t>
            </a:r>
          </a:p>
          <a:p>
            <a:pPr>
              <a:lnSpc>
                <a:spcPct val="120000"/>
              </a:lnSpc>
            </a:pPr>
            <a:r>
              <a:rPr lang="zh-CN" altLang="en-US" dirty="0" smtClean="0"/>
              <a:t>功耗问题成为系统结构设计必须考虑的问题</a:t>
            </a:r>
            <a:endParaRPr lang="en-US" altLang="zh-CN" dirty="0" smtClean="0"/>
          </a:p>
          <a:p>
            <a:pPr>
              <a:lnSpc>
                <a:spcPct val="120000"/>
              </a:lnSpc>
            </a:pPr>
            <a:r>
              <a:rPr lang="zh-CN" altLang="en-US" dirty="0" smtClean="0"/>
              <a:t>软件设计者必须考虑</a:t>
            </a:r>
            <a:r>
              <a:rPr lang="en-US" altLang="zh-CN" dirty="0" smtClean="0"/>
              <a:t>:</a:t>
            </a:r>
          </a:p>
          <a:p>
            <a:pPr lvl="1">
              <a:lnSpc>
                <a:spcPct val="120000"/>
              </a:lnSpc>
            </a:pPr>
            <a:r>
              <a:rPr lang="en-US" altLang="zh-CN" dirty="0" smtClean="0"/>
              <a:t>Parallel systems</a:t>
            </a:r>
          </a:p>
          <a:p>
            <a:pPr lvl="1">
              <a:lnSpc>
                <a:spcPct val="120000"/>
              </a:lnSpc>
            </a:pPr>
            <a:r>
              <a:rPr lang="en-US" altLang="zh-CN" dirty="0" smtClean="0"/>
              <a:t>Heterogeneous systems</a:t>
            </a:r>
          </a:p>
          <a:p>
            <a:pPr lvl="1">
              <a:lnSpc>
                <a:spcPct val="120000"/>
              </a:lnSpc>
            </a:pPr>
            <a:endParaRPr lang="en-US" altLang="zh-CN" dirty="0" smtClean="0"/>
          </a:p>
          <a:p>
            <a:pPr>
              <a:lnSpc>
                <a:spcPct val="120000"/>
              </a:lnSpc>
            </a:pPr>
            <a:endParaRPr lang="en-US" altLang="zh-CN" dirty="0" smtClean="0"/>
          </a:p>
        </p:txBody>
      </p:sp>
      <p:sp>
        <p:nvSpPr>
          <p:cNvPr id="115716" name="日期占位符 1"/>
          <p:cNvSpPr>
            <a:spLocks noGrp="1" noChangeArrowheads="1"/>
          </p:cNvSpPr>
          <p:nvPr>
            <p:ph type="dt" sz="half" idx="10"/>
          </p:nvPr>
        </p:nvSpPr>
        <p:spPr/>
        <p:txBody>
          <a:bodyPr/>
          <a:lstStyle/>
          <a:p>
            <a:fld id="{72D4B83C-B09A-4AF8-86A5-ACA95450F536}" type="datetime1">
              <a:rPr lang="en-US" altLang="zh-CN" smtClean="0"/>
              <a:pPr/>
              <a:t>3/4/2019</a:t>
            </a:fld>
            <a:endParaRPr lang="en-US" altLang="zh-CN" smtClean="0"/>
          </a:p>
        </p:txBody>
      </p:sp>
      <p:sp>
        <p:nvSpPr>
          <p:cNvPr id="115718" name="灯片编号占位符 1"/>
          <p:cNvSpPr>
            <a:spLocks noGrp="1" noChangeArrowheads="1"/>
          </p:cNvSpPr>
          <p:nvPr>
            <p:ph type="sldNum" sz="quarter" idx="12"/>
          </p:nvPr>
        </p:nvSpPr>
        <p:spPr/>
        <p:txBody>
          <a:bodyPr/>
          <a:lstStyle/>
          <a:p>
            <a:fld id="{B1C64465-E7AB-482B-9860-CC94C1EAD0C4}" type="slidenum">
              <a:rPr lang="en-US" altLang="zh-CN" smtClean="0"/>
              <a:pPr/>
              <a:t>74</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noChangeArrowheads="1"/>
          </p:cNvSpPr>
          <p:nvPr>
            <p:ph type="title"/>
          </p:nvPr>
        </p:nvSpPr>
        <p:spPr/>
        <p:txBody>
          <a:bodyPr/>
          <a:lstStyle/>
          <a:p>
            <a:pPr eaLnBrk="1" hangingPunct="1"/>
            <a:r>
              <a:rPr lang="zh-CN" altLang="en-US" dirty="0" smtClean="0"/>
              <a:t>有关体系结构的新旧观念</a:t>
            </a:r>
          </a:p>
        </p:txBody>
      </p:sp>
      <p:sp>
        <p:nvSpPr>
          <p:cNvPr id="113667" name="内容占位符 2"/>
          <p:cNvSpPr>
            <a:spLocks noGrp="1" noChangeArrowheads="1"/>
          </p:cNvSpPr>
          <p:nvPr>
            <p:ph idx="1"/>
          </p:nvPr>
        </p:nvSpPr>
        <p:spPr/>
        <p:txBody>
          <a:bodyPr>
            <a:normAutofit/>
          </a:bodyPr>
          <a:lstStyle/>
          <a:p>
            <a:pPr eaLnBrk="1" hangingPunct="1"/>
            <a:r>
              <a:rPr lang="en-US" altLang="zh-CN" sz="1800" dirty="0" smtClean="0"/>
              <a:t>Old </a:t>
            </a:r>
            <a:r>
              <a:rPr lang="en-US" altLang="zh-CN" sz="1800" dirty="0" smtClean="0">
                <a:solidFill>
                  <a:srgbClr val="FF0000"/>
                </a:solidFill>
              </a:rPr>
              <a:t>C</a:t>
            </a:r>
            <a:r>
              <a:rPr lang="en-US" altLang="zh-CN" sz="1800" dirty="0" smtClean="0"/>
              <a:t>onventional </a:t>
            </a:r>
            <a:r>
              <a:rPr lang="en-US" altLang="zh-CN" sz="1800" dirty="0" smtClean="0">
                <a:solidFill>
                  <a:srgbClr val="FF0000"/>
                </a:solidFill>
              </a:rPr>
              <a:t>W</a:t>
            </a:r>
            <a:r>
              <a:rPr lang="en-US" altLang="zh-CN" sz="1800" dirty="0" smtClean="0"/>
              <a:t>isdom: Power is free, Transistors expensive</a:t>
            </a:r>
          </a:p>
          <a:p>
            <a:pPr eaLnBrk="1" hangingPunct="1"/>
            <a:r>
              <a:rPr lang="en-US" altLang="zh-CN" sz="1800" dirty="0" smtClean="0"/>
              <a:t>New CW: </a:t>
            </a:r>
            <a:r>
              <a:rPr lang="en-US" altLang="zh-CN" sz="1800" dirty="0" smtClean="0">
                <a:solidFill>
                  <a:srgbClr val="0066FF"/>
                </a:solidFill>
              </a:rPr>
              <a:t>“Power wall”</a:t>
            </a:r>
            <a:r>
              <a:rPr lang="en-US" altLang="zh-CN" sz="1800" dirty="0" smtClean="0"/>
              <a:t> Power expensive, Transistors free</a:t>
            </a:r>
          </a:p>
          <a:p>
            <a:pPr eaLnBrk="1" hangingPunct="1"/>
            <a:r>
              <a:rPr lang="en-US" altLang="zh-CN" sz="1800" dirty="0" smtClean="0"/>
              <a:t>Old CW: </a:t>
            </a:r>
            <a:r>
              <a:rPr lang="zh-CN" altLang="en-US" sz="1800" dirty="0" smtClean="0"/>
              <a:t>通过编译、体系结构创新来增加指令级并行</a:t>
            </a:r>
            <a:r>
              <a:rPr lang="en-US" altLang="zh-CN" sz="1800" dirty="0" smtClean="0"/>
              <a:t> (Out-of-order, speculation, VLIW, …)</a:t>
            </a:r>
          </a:p>
          <a:p>
            <a:pPr eaLnBrk="1" hangingPunct="1"/>
            <a:r>
              <a:rPr lang="en-US" altLang="zh-CN" sz="1800" dirty="0" smtClean="0"/>
              <a:t>New CW: </a:t>
            </a:r>
            <a:r>
              <a:rPr lang="en-US" altLang="zh-CN" sz="1800" dirty="0" smtClean="0">
                <a:solidFill>
                  <a:srgbClr val="0066FF"/>
                </a:solidFill>
              </a:rPr>
              <a:t>“ILP wall”</a:t>
            </a:r>
            <a:r>
              <a:rPr lang="en-US" altLang="zh-CN" sz="1800" dirty="0" smtClean="0"/>
              <a:t> </a:t>
            </a:r>
            <a:r>
              <a:rPr lang="zh-CN" altLang="en-US" sz="1800" dirty="0" smtClean="0"/>
              <a:t>挖掘指令级并行的收益越来越小</a:t>
            </a:r>
            <a:endParaRPr lang="en-US" altLang="zh-CN" sz="1800" dirty="0" smtClean="0"/>
          </a:p>
          <a:p>
            <a:pPr eaLnBrk="1" hangingPunct="1"/>
            <a:r>
              <a:rPr lang="en-US" altLang="zh-CN" sz="1800" dirty="0" smtClean="0"/>
              <a:t>Old CW: </a:t>
            </a:r>
            <a:r>
              <a:rPr lang="zh-CN" altLang="en-US" sz="1800" dirty="0" smtClean="0"/>
              <a:t>乘法器速度较慢，访存速度比较快</a:t>
            </a:r>
            <a:endParaRPr lang="en-US" altLang="zh-CN" sz="1800" dirty="0" smtClean="0"/>
          </a:p>
          <a:p>
            <a:pPr eaLnBrk="1" hangingPunct="1"/>
            <a:r>
              <a:rPr lang="en-US" altLang="zh-CN" sz="1800" dirty="0" smtClean="0"/>
              <a:t>New CW: </a:t>
            </a:r>
            <a:r>
              <a:rPr lang="en-US" altLang="zh-CN" sz="1800" dirty="0" smtClean="0">
                <a:solidFill>
                  <a:srgbClr val="0066FF"/>
                </a:solidFill>
              </a:rPr>
              <a:t>“Memory wall”</a:t>
            </a:r>
            <a:r>
              <a:rPr lang="en-US" altLang="zh-CN" sz="1800" dirty="0" smtClean="0"/>
              <a:t> </a:t>
            </a:r>
            <a:r>
              <a:rPr lang="zh-CN" altLang="en-US" sz="1800" dirty="0" smtClean="0"/>
              <a:t>乘法器速度提升了，访存成为瓶颈</a:t>
            </a:r>
            <a:r>
              <a:rPr lang="en-US" altLang="zh-CN" sz="1800" dirty="0" smtClean="0"/>
              <a:t/>
            </a:r>
            <a:br>
              <a:rPr lang="en-US" altLang="zh-CN" sz="1800" dirty="0" smtClean="0"/>
            </a:br>
            <a:r>
              <a:rPr lang="en-US" altLang="zh-CN" sz="1800" dirty="0" smtClean="0"/>
              <a:t>(200 clock cycles to DRAM memory, 4 clocks for multiply)</a:t>
            </a:r>
          </a:p>
          <a:p>
            <a:pPr eaLnBrk="1" hangingPunct="1"/>
            <a:r>
              <a:rPr lang="en-US" altLang="zh-CN" sz="1800" dirty="0" smtClean="0"/>
              <a:t>Old CW: </a:t>
            </a:r>
            <a:r>
              <a:rPr lang="zh-CN" altLang="en-US" sz="1800" dirty="0" smtClean="0"/>
              <a:t>单处理器性能</a:t>
            </a:r>
            <a:r>
              <a:rPr lang="en-US" altLang="zh-CN" sz="1800" dirty="0" smtClean="0"/>
              <a:t>2X / 1.5 </a:t>
            </a:r>
            <a:r>
              <a:rPr lang="en-US" altLang="zh-CN" sz="1800" dirty="0" err="1" smtClean="0"/>
              <a:t>yrs</a:t>
            </a:r>
            <a:endParaRPr lang="en-US" altLang="zh-CN" sz="1800" dirty="0" smtClean="0"/>
          </a:p>
          <a:p>
            <a:pPr eaLnBrk="1" hangingPunct="1"/>
            <a:r>
              <a:rPr lang="en-US" altLang="zh-CN" sz="1800" dirty="0" smtClean="0"/>
              <a:t>New CW: </a:t>
            </a:r>
            <a:r>
              <a:rPr lang="en-US" altLang="zh-CN" sz="1800" dirty="0" smtClean="0">
                <a:solidFill>
                  <a:srgbClr val="0066FF"/>
                </a:solidFill>
              </a:rPr>
              <a:t>Power Wall</a:t>
            </a:r>
            <a:r>
              <a:rPr lang="en-US" altLang="zh-CN" sz="1800" dirty="0" smtClean="0"/>
              <a:t> + </a:t>
            </a:r>
            <a:r>
              <a:rPr lang="en-US" altLang="zh-CN" sz="1800" dirty="0" smtClean="0">
                <a:solidFill>
                  <a:srgbClr val="0066FF"/>
                </a:solidFill>
              </a:rPr>
              <a:t>ILP Wall</a:t>
            </a:r>
            <a:r>
              <a:rPr lang="en-US" altLang="zh-CN" sz="1800" dirty="0" smtClean="0"/>
              <a:t> + </a:t>
            </a:r>
            <a:r>
              <a:rPr lang="en-US" altLang="zh-CN" sz="1800" dirty="0" smtClean="0">
                <a:solidFill>
                  <a:srgbClr val="0066FF"/>
                </a:solidFill>
              </a:rPr>
              <a:t>Memory Wall</a:t>
            </a:r>
            <a:r>
              <a:rPr lang="en-US" altLang="zh-CN" sz="1800" dirty="0" smtClean="0"/>
              <a:t> = </a:t>
            </a:r>
            <a:r>
              <a:rPr lang="en-US" altLang="zh-CN" sz="1800" dirty="0" smtClean="0">
                <a:solidFill>
                  <a:srgbClr val="0066FF"/>
                </a:solidFill>
              </a:rPr>
              <a:t>Brick Wall</a:t>
            </a:r>
          </a:p>
          <a:p>
            <a:pPr lvl="1" eaLnBrk="1" hangingPunct="1"/>
            <a:r>
              <a:rPr lang="zh-CN" altLang="en-US" sz="2400" dirty="0" smtClean="0"/>
              <a:t>单处理器性能</a:t>
            </a:r>
            <a:r>
              <a:rPr lang="en-US" altLang="zh-CN" sz="2400" dirty="0" smtClean="0"/>
              <a:t> 2X / 5(?) </a:t>
            </a:r>
            <a:r>
              <a:rPr lang="en-US" altLang="zh-CN" sz="2400" dirty="0" err="1" smtClean="0"/>
              <a:t>yrs</a:t>
            </a:r>
            <a:endParaRPr lang="en-US" altLang="zh-CN" sz="2400" dirty="0" smtClean="0"/>
          </a:p>
          <a:p>
            <a:pPr eaLnBrk="1" hangingPunct="1">
              <a:buFontTx/>
              <a:buNone/>
            </a:pPr>
            <a:r>
              <a:rPr lang="en-US" altLang="zh-CN" sz="1800" dirty="0" smtClean="0">
                <a:sym typeface="Symbol" pitchFamily="18" charset="2"/>
              </a:rPr>
              <a:t>	 </a:t>
            </a:r>
            <a:r>
              <a:rPr lang="zh-CN" altLang="en-US" sz="1800" dirty="0" smtClean="0">
                <a:sym typeface="Symbol" pitchFamily="18" charset="2"/>
              </a:rPr>
              <a:t>芯片设计的巨大变化</a:t>
            </a:r>
            <a:r>
              <a:rPr lang="en-US" altLang="zh-CN" sz="1800" dirty="0" smtClean="0"/>
              <a:t>: multiple “cores” </a:t>
            </a:r>
            <a:br>
              <a:rPr lang="en-US" altLang="zh-CN" sz="1800" dirty="0" smtClean="0"/>
            </a:br>
            <a:r>
              <a:rPr lang="en-US" altLang="zh-CN" sz="1800" dirty="0" smtClean="0"/>
              <a:t>	(2X processors per chip / ~ 2 years)</a:t>
            </a:r>
          </a:p>
          <a:p>
            <a:pPr lvl="2"/>
            <a:r>
              <a:rPr lang="zh-CN" altLang="en-US" sz="2000" dirty="0"/>
              <a:t>越</a:t>
            </a:r>
            <a:r>
              <a:rPr lang="zh-CN" altLang="en-US" sz="2000" dirty="0" smtClean="0"/>
              <a:t>简单</a:t>
            </a:r>
            <a:r>
              <a:rPr lang="zh-CN" altLang="en-US" sz="2000" dirty="0"/>
              <a:t>的</a:t>
            </a:r>
            <a:r>
              <a:rPr lang="zh-CN" altLang="en-US" sz="2000" dirty="0" smtClean="0"/>
              <a:t>处理器越节能</a:t>
            </a:r>
            <a:endParaRPr lang="zh-CN" altLang="en-US" sz="1600" dirty="0" smtClean="0"/>
          </a:p>
        </p:txBody>
      </p:sp>
      <p:sp>
        <p:nvSpPr>
          <p:cNvPr id="113668" name="日期占位符 3"/>
          <p:cNvSpPr>
            <a:spLocks noGrp="1" noChangeArrowheads="1"/>
          </p:cNvSpPr>
          <p:nvPr>
            <p:ph type="dt" sz="half" idx="10"/>
          </p:nvPr>
        </p:nvSpPr>
        <p:spPr>
          <a:noFill/>
          <a:ln>
            <a:headEnd/>
            <a:tailEnd/>
          </a:ln>
        </p:spPr>
        <p:txBody>
          <a:bodyPr>
            <a:prstTxWarp prst="textNoShape">
              <a:avLst/>
            </a:prstTxWarp>
          </a:bodyPr>
          <a:lstStyle/>
          <a:p>
            <a:fld id="{4B804114-6059-4C1B-971B-0175B65F24D6}" type="datetime1">
              <a:rPr lang="en-US" altLang="zh-CN" smtClean="0"/>
              <a:pPr/>
              <a:t>3/4/2019</a:t>
            </a:fld>
            <a:endParaRPr lang="en-US" altLang="zh-CN" smtClean="0"/>
          </a:p>
        </p:txBody>
      </p:sp>
      <p:sp>
        <p:nvSpPr>
          <p:cNvPr id="113670" name="灯片编号占位符 1"/>
          <p:cNvSpPr>
            <a:spLocks noGrp="1" noChangeArrowheads="1"/>
          </p:cNvSpPr>
          <p:nvPr>
            <p:ph type="sldNum" sz="quarter" idx="12"/>
          </p:nvPr>
        </p:nvSpPr>
        <p:spPr>
          <a:noFill/>
          <a:ln>
            <a:headEnd/>
            <a:tailEnd/>
          </a:ln>
        </p:spPr>
        <p:txBody>
          <a:bodyPr/>
          <a:lstStyle/>
          <a:p>
            <a:fld id="{EFF24229-DE18-4135-B5EE-B0CBDC004A2D}" type="slidenum">
              <a:rPr lang="en-US" altLang="zh-CN"/>
              <a:pPr/>
              <a:t>75</a:t>
            </a:fld>
            <a:endParaRPr lang="en-US" altLang="zh-CN"/>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zh-CN" altLang="en-US" smtClean="0"/>
              <a:t>计算机安全现状及挑战</a:t>
            </a:r>
          </a:p>
        </p:txBody>
      </p:sp>
      <p:sp>
        <p:nvSpPr>
          <p:cNvPr id="114691" name="内容占位符 2"/>
          <p:cNvSpPr>
            <a:spLocks noGrp="1"/>
          </p:cNvSpPr>
          <p:nvPr>
            <p:ph idx="1"/>
          </p:nvPr>
        </p:nvSpPr>
        <p:spPr/>
        <p:txBody>
          <a:bodyPr>
            <a:normAutofit fontScale="85000" lnSpcReduction="20000"/>
          </a:bodyPr>
          <a:lstStyle/>
          <a:p>
            <a:r>
              <a:rPr lang="zh-CN" altLang="en-US" dirty="0" smtClean="0"/>
              <a:t>虽然目前有一些保护措施，但没有很好使用</a:t>
            </a:r>
            <a:endParaRPr lang="en-US" altLang="zh-CN" dirty="0" smtClean="0"/>
          </a:p>
          <a:p>
            <a:pPr lvl="1"/>
            <a:r>
              <a:rPr lang="zh-CN" altLang="en-US" dirty="0" smtClean="0"/>
              <a:t>域、环等机制</a:t>
            </a:r>
            <a:endParaRPr lang="en-US" altLang="zh-CN" dirty="0" smtClean="0"/>
          </a:p>
          <a:p>
            <a:pPr lvl="1"/>
            <a:r>
              <a:rPr lang="zh-CN" altLang="en-US" dirty="0" smtClean="0"/>
              <a:t>似乎作用不大，并且开销较高</a:t>
            </a:r>
            <a:endParaRPr lang="en-US" altLang="zh-CN" dirty="0" smtClean="0"/>
          </a:p>
          <a:p>
            <a:r>
              <a:rPr lang="zh-CN" altLang="en-US" dirty="0" smtClean="0"/>
              <a:t>过去希望：软件能够消除攻击路径</a:t>
            </a:r>
            <a:endParaRPr lang="en-US" altLang="zh-CN" dirty="0" smtClean="0"/>
          </a:p>
          <a:p>
            <a:pPr lvl="1"/>
            <a:r>
              <a:rPr lang="zh-CN" altLang="en-US" dirty="0" smtClean="0"/>
              <a:t>程序验证</a:t>
            </a:r>
            <a:endParaRPr lang="en-US" altLang="zh-CN" dirty="0" smtClean="0"/>
          </a:p>
          <a:p>
            <a:pPr lvl="1"/>
            <a:r>
              <a:rPr lang="zh-CN" altLang="en-US" dirty="0" smtClean="0"/>
              <a:t>内核态、用户态</a:t>
            </a:r>
            <a:endParaRPr lang="en-US" altLang="zh-CN" dirty="0" smtClean="0"/>
          </a:p>
          <a:p>
            <a:r>
              <a:rPr lang="en-US" altLang="zh-CN" dirty="0" err="1" smtClean="0"/>
              <a:t>Spectre</a:t>
            </a:r>
            <a:r>
              <a:rPr lang="en-US" altLang="zh-CN" dirty="0" smtClean="0"/>
              <a:t> &amp; meltdown</a:t>
            </a:r>
            <a:r>
              <a:rPr lang="zh-CN" altLang="en-US" dirty="0" smtClean="0"/>
              <a:t>漏洞</a:t>
            </a:r>
            <a:r>
              <a:rPr lang="en-US" altLang="zh-CN" dirty="0" smtClean="0"/>
              <a:t>: </a:t>
            </a:r>
            <a:r>
              <a:rPr lang="zh-CN" altLang="en-US" dirty="0" smtClean="0"/>
              <a:t>利用推断执行机制</a:t>
            </a:r>
            <a:r>
              <a:rPr lang="en-US" altLang="zh-CN" dirty="0" smtClean="0"/>
              <a:t>=&gt;</a:t>
            </a:r>
            <a:r>
              <a:rPr lang="zh-CN" altLang="en-US" dirty="0" smtClean="0"/>
              <a:t>时序攻击</a:t>
            </a:r>
            <a:endParaRPr lang="en-US" altLang="zh-CN" dirty="0" smtClean="0"/>
          </a:p>
          <a:p>
            <a:r>
              <a:rPr lang="zh-CN" altLang="en-US" dirty="0" smtClean="0"/>
              <a:t>许多微体系架构存在这类漏洞，这些漏洞是体系结构定义的</a:t>
            </a:r>
            <a:r>
              <a:rPr lang="en-US" altLang="zh-CN" dirty="0" smtClean="0"/>
              <a:t>bug</a:t>
            </a:r>
          </a:p>
          <a:p>
            <a:r>
              <a:rPr lang="zh-CN" altLang="en-US" dirty="0" smtClean="0"/>
              <a:t>需要</a:t>
            </a:r>
            <a:r>
              <a:rPr lang="en-US" altLang="zh-CN" dirty="0" smtClean="0"/>
              <a:t>CA2.0</a:t>
            </a:r>
            <a:r>
              <a:rPr lang="zh-CN" altLang="en-US" dirty="0" smtClean="0"/>
              <a:t>来避免利用这类漏洞的攻击</a:t>
            </a:r>
            <a:endParaRPr lang="en-US" altLang="zh-CN" dirty="0" smtClean="0"/>
          </a:p>
          <a:p>
            <a:r>
              <a:rPr lang="zh-CN" altLang="en-US" dirty="0" smtClean="0"/>
              <a:t>硬件必须有助于安全系统的建立</a:t>
            </a:r>
          </a:p>
        </p:txBody>
      </p:sp>
      <p:sp>
        <p:nvSpPr>
          <p:cNvPr id="114692" name="日期占位符 3"/>
          <p:cNvSpPr>
            <a:spLocks noGrp="1"/>
          </p:cNvSpPr>
          <p:nvPr>
            <p:ph type="dt" sz="half" idx="10"/>
          </p:nvPr>
        </p:nvSpPr>
        <p:spPr/>
        <p:txBody>
          <a:bodyPr/>
          <a:lstStyle/>
          <a:p>
            <a:fld id="{5A66506A-A8BE-4307-8DBC-452481721452}"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76</a:t>
            </a:fld>
            <a:endParaRPr lang="zh-CN" altLang="en-US"/>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zh-CN" altLang="en-US" smtClean="0"/>
              <a:t>小结：体系结构挑战性问题</a:t>
            </a:r>
          </a:p>
        </p:txBody>
      </p:sp>
      <p:sp>
        <p:nvSpPr>
          <p:cNvPr id="116739" name="内容占位符 2"/>
          <p:cNvSpPr>
            <a:spLocks noGrp="1"/>
          </p:cNvSpPr>
          <p:nvPr>
            <p:ph idx="1"/>
          </p:nvPr>
        </p:nvSpPr>
        <p:spPr/>
        <p:txBody>
          <a:bodyPr/>
          <a:lstStyle/>
          <a:p>
            <a:r>
              <a:rPr lang="zh-CN" altLang="en-US" dirty="0" smtClean="0"/>
              <a:t>性能提升处于停滞状态</a:t>
            </a:r>
            <a:endParaRPr lang="en-US" altLang="zh-CN" dirty="0" smtClean="0"/>
          </a:p>
          <a:p>
            <a:pPr lvl="1"/>
            <a:r>
              <a:rPr lang="en-US" altLang="zh-CN" dirty="0" smtClean="0"/>
              <a:t>Moore</a:t>
            </a:r>
            <a:r>
              <a:rPr lang="zh-CN" altLang="en-US" dirty="0" smtClean="0"/>
              <a:t>定律正在减速</a:t>
            </a:r>
            <a:endParaRPr lang="en-US" altLang="zh-CN" dirty="0" smtClean="0"/>
          </a:p>
          <a:p>
            <a:pPr lvl="1"/>
            <a:r>
              <a:rPr lang="zh-CN" altLang="en-US" dirty="0" smtClean="0"/>
              <a:t>邓纳德缩放定律正在失效</a:t>
            </a:r>
            <a:endParaRPr lang="en-US" altLang="zh-CN" dirty="0" smtClean="0"/>
          </a:p>
          <a:p>
            <a:pPr lvl="2"/>
            <a:r>
              <a:rPr lang="zh-CN" altLang="en-US" dirty="0" smtClean="0"/>
              <a:t>微体系架构技术：指令集并行、多核等技术的低效会消耗能量</a:t>
            </a:r>
            <a:endParaRPr lang="en-US" altLang="zh-CN" dirty="0" smtClean="0"/>
          </a:p>
          <a:p>
            <a:r>
              <a:rPr lang="zh-CN" altLang="en-US" dirty="0" smtClean="0"/>
              <a:t>计算机安全状态是计算机领域中令人尴尬的问题</a:t>
            </a:r>
            <a:endParaRPr lang="en-US" altLang="zh-CN" dirty="0" smtClean="0"/>
          </a:p>
          <a:p>
            <a:pPr lvl="1"/>
            <a:r>
              <a:rPr lang="zh-CN" altLang="en-US" dirty="0" smtClean="0"/>
              <a:t>仅使用软件解决方案的系统似乎不太可能变得安全</a:t>
            </a:r>
            <a:endParaRPr lang="en-US" altLang="zh-CN" dirty="0" smtClean="0"/>
          </a:p>
          <a:p>
            <a:pPr lvl="1"/>
            <a:endParaRPr lang="zh-CN" altLang="en-US" dirty="0" smtClean="0"/>
          </a:p>
        </p:txBody>
      </p:sp>
      <p:sp>
        <p:nvSpPr>
          <p:cNvPr id="116740" name="日期占位符 3"/>
          <p:cNvSpPr>
            <a:spLocks noGrp="1"/>
          </p:cNvSpPr>
          <p:nvPr>
            <p:ph type="dt" sz="half" idx="10"/>
          </p:nvPr>
        </p:nvSpPr>
        <p:spPr/>
        <p:txBody>
          <a:bodyPr/>
          <a:lstStyle/>
          <a:p>
            <a:fld id="{66580382-D525-4EAA-ACD8-0EAC1264CD79}"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77</a:t>
            </a:fld>
            <a:endParaRPr lang="zh-CN" altLang="en-US"/>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ChangeArrowheads="1"/>
          </p:cNvSpPr>
          <p:nvPr>
            <p:ph type="title"/>
          </p:nvPr>
        </p:nvSpPr>
        <p:spPr/>
        <p:txBody>
          <a:bodyPr/>
          <a:lstStyle/>
          <a:p>
            <a:r>
              <a:rPr lang="zh-CN" altLang="en-US" smtClean="0"/>
              <a:t>现代体系结构发展趋势</a:t>
            </a:r>
            <a:endParaRPr lang="en-US" altLang="en-US" smtClean="0"/>
          </a:p>
        </p:txBody>
      </p:sp>
      <p:sp>
        <p:nvSpPr>
          <p:cNvPr id="120836" name="Rectangle 3"/>
          <p:cNvSpPr>
            <a:spLocks noGrp="1" noChangeArrowheads="1"/>
          </p:cNvSpPr>
          <p:nvPr>
            <p:ph idx="1"/>
          </p:nvPr>
        </p:nvSpPr>
        <p:spPr/>
        <p:txBody>
          <a:bodyPr>
            <a:normAutofit fontScale="85000" lnSpcReduction="20000"/>
          </a:bodyPr>
          <a:lstStyle/>
          <a:p>
            <a:r>
              <a:rPr lang="zh-CN" altLang="en-US" smtClean="0"/>
              <a:t>性能提升的基本手段：并行</a:t>
            </a:r>
            <a:endParaRPr lang="en-US" altLang="en-US" smtClean="0"/>
          </a:p>
          <a:p>
            <a:r>
              <a:rPr lang="zh-CN" altLang="en-US" smtClean="0"/>
              <a:t>应用需求</a:t>
            </a:r>
            <a:endParaRPr lang="en-US" altLang="en-US" smtClean="0"/>
          </a:p>
          <a:p>
            <a:pPr lvl="1"/>
            <a:r>
              <a:rPr lang="zh-CN" altLang="en-US" smtClean="0"/>
              <a:t>计算的需求不断增长，如</a:t>
            </a:r>
            <a:r>
              <a:rPr lang="en-US" altLang="en-US" smtClean="0"/>
              <a:t>Scientific computing, video, graphics, databases, …</a:t>
            </a:r>
          </a:p>
          <a:p>
            <a:r>
              <a:rPr lang="zh-CN" altLang="en-US" smtClean="0"/>
              <a:t>工艺发展的趋势</a:t>
            </a:r>
            <a:endParaRPr lang="en-US" altLang="en-US" smtClean="0"/>
          </a:p>
          <a:p>
            <a:pPr lvl="1"/>
            <a:r>
              <a:rPr lang="zh-CN" altLang="en-US" smtClean="0"/>
              <a:t>芯片的集成度不断提高，但提升的速度在放缓</a:t>
            </a:r>
            <a:endParaRPr lang="en-US" altLang="en-US" smtClean="0"/>
          </a:p>
          <a:p>
            <a:pPr lvl="1"/>
            <a:r>
              <a:rPr lang="zh-CN" altLang="en-US" smtClean="0"/>
              <a:t>时钟频率的提高在放缓，并有降低的趋势</a:t>
            </a:r>
            <a:endParaRPr lang="en-US" altLang="en-US" smtClean="0"/>
          </a:p>
          <a:p>
            <a:r>
              <a:rPr lang="zh-CN" altLang="en-US" smtClean="0"/>
              <a:t>体系结构的发展及机遇</a:t>
            </a:r>
            <a:endParaRPr lang="en-US" altLang="en-US" smtClean="0"/>
          </a:p>
          <a:p>
            <a:pPr lvl="1"/>
            <a:r>
              <a:rPr lang="zh-CN" altLang="en-US" smtClean="0"/>
              <a:t>指令集并行受到制约</a:t>
            </a:r>
            <a:endParaRPr lang="en-US" altLang="en-US" smtClean="0"/>
          </a:p>
          <a:p>
            <a:pPr lvl="1"/>
            <a:r>
              <a:rPr lang="zh-CN" altLang="en-US" smtClean="0"/>
              <a:t>线程级并行和数据级并行是发展的方向</a:t>
            </a:r>
            <a:endParaRPr lang="en-US" altLang="zh-CN" smtClean="0"/>
          </a:p>
          <a:p>
            <a:pPr lvl="1"/>
            <a:r>
              <a:rPr lang="zh-CN" altLang="en-US" smtClean="0"/>
              <a:t>提高单处理器性能花费的代价呈现上升趋势</a:t>
            </a:r>
            <a:endParaRPr lang="en-US" altLang="zh-CN" smtClean="0"/>
          </a:p>
          <a:p>
            <a:pPr lvl="1"/>
            <a:endParaRPr lang="en-US" altLang="zh-CN" smtClean="0"/>
          </a:p>
          <a:p>
            <a:pPr lvl="1"/>
            <a:r>
              <a:rPr lang="zh-CN" altLang="en-US" smtClean="0"/>
              <a:t>面向特定领域的体系结构正蓬勃发展</a:t>
            </a:r>
            <a:endParaRPr lang="en-US" altLang="zh-CN" smtClean="0"/>
          </a:p>
          <a:p>
            <a:pPr lvl="1"/>
            <a:endParaRPr lang="en-US" altLang="en-US" smtClean="0"/>
          </a:p>
          <a:p>
            <a:pPr lvl="1"/>
            <a:endParaRPr lang="en-US" altLang="en-US" smtClean="0"/>
          </a:p>
        </p:txBody>
      </p:sp>
      <p:sp>
        <p:nvSpPr>
          <p:cNvPr id="120837" name="日期占位符 1"/>
          <p:cNvSpPr>
            <a:spLocks noGrp="1" noChangeArrowheads="1"/>
          </p:cNvSpPr>
          <p:nvPr>
            <p:ph type="dt" sz="half" idx="10"/>
          </p:nvPr>
        </p:nvSpPr>
        <p:spPr/>
        <p:txBody>
          <a:bodyPr/>
          <a:lstStyle/>
          <a:p>
            <a:fld id="{8C033D6F-BA3E-4BA4-B2BB-6847FE8B750E}" type="datetime1">
              <a:rPr lang="en-US" altLang="zh-CN" smtClean="0"/>
              <a:pPr/>
              <a:t>3/4/2019</a:t>
            </a:fld>
            <a:endParaRPr lang="en-US" altLang="zh-CN" smtClean="0"/>
          </a:p>
        </p:txBody>
      </p:sp>
      <p:sp>
        <p:nvSpPr>
          <p:cNvPr id="120838" name="灯片编号占位符 1"/>
          <p:cNvSpPr>
            <a:spLocks noGrp="1" noChangeArrowheads="1"/>
          </p:cNvSpPr>
          <p:nvPr>
            <p:ph type="sldNum" sz="quarter" idx="12"/>
          </p:nvPr>
        </p:nvSpPr>
        <p:spPr/>
        <p:txBody>
          <a:bodyPr/>
          <a:lstStyle/>
          <a:p>
            <a:fld id="{93318517-DE7E-4951-9990-7B43881AB3CD}" type="slidenum">
              <a:rPr lang="en-US" altLang="zh-CN" smtClean="0"/>
              <a:pPr/>
              <a:t>78</a:t>
            </a:fld>
            <a:endParaRPr lang="en-US" altLang="zh-CN"/>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smtClean="0"/>
              <a:t>体系结构发展的机遇</a:t>
            </a:r>
            <a:r>
              <a:rPr lang="en-US" altLang="zh-CN" smtClean="0"/>
              <a:t>*</a:t>
            </a:r>
            <a:endParaRPr lang="zh-CN" altLang="en-US" smtClean="0"/>
          </a:p>
        </p:txBody>
      </p:sp>
      <p:sp>
        <p:nvSpPr>
          <p:cNvPr id="3" name="内容占位符 2"/>
          <p:cNvSpPr>
            <a:spLocks noGrp="1"/>
          </p:cNvSpPr>
          <p:nvPr>
            <p:ph idx="1"/>
          </p:nvPr>
        </p:nvSpPr>
        <p:spPr/>
        <p:txBody>
          <a:bodyPr>
            <a:normAutofit fontScale="77500" lnSpcReduction="20000"/>
          </a:bodyPr>
          <a:lstStyle/>
          <a:p>
            <a:r>
              <a:rPr lang="en-US" altLang="zh-CN" dirty="0" smtClean="0"/>
              <a:t>Open Architectures</a:t>
            </a:r>
          </a:p>
          <a:p>
            <a:pPr lvl="1"/>
            <a:r>
              <a:rPr lang="zh-CN" altLang="en-US" dirty="0" smtClean="0"/>
              <a:t>软件技术的进步激发体系结构创新</a:t>
            </a:r>
            <a:endParaRPr lang="en-US" altLang="zh-CN" dirty="0" smtClean="0"/>
          </a:p>
          <a:p>
            <a:pPr lvl="1"/>
            <a:r>
              <a:rPr lang="zh-CN" altLang="en-US" dirty="0" smtClean="0"/>
              <a:t>为什么有开放的编译器、操作系统而没有开放的</a:t>
            </a:r>
            <a:r>
              <a:rPr lang="en-US" altLang="zh-CN" dirty="0" smtClean="0"/>
              <a:t>ISA</a:t>
            </a:r>
          </a:p>
          <a:p>
            <a:pPr lvl="1"/>
            <a:r>
              <a:rPr lang="en-US" altLang="zh-CN" dirty="0" smtClean="0"/>
              <a:t>RISC Five  </a:t>
            </a:r>
            <a:r>
              <a:rPr lang="zh-CN" altLang="en-US" dirty="0" smtClean="0"/>
              <a:t>第五代</a:t>
            </a:r>
            <a:r>
              <a:rPr lang="en-US" altLang="zh-CN" dirty="0" smtClean="0"/>
              <a:t>Berkeley RISC</a:t>
            </a:r>
          </a:p>
          <a:p>
            <a:r>
              <a:rPr lang="en-US" altLang="zh-CN" dirty="0" smtClean="0"/>
              <a:t>Domain Specific Languages and Architecture</a:t>
            </a:r>
          </a:p>
          <a:p>
            <a:pPr lvl="1"/>
            <a:r>
              <a:rPr lang="zh-CN" altLang="en-US" dirty="0" smtClean="0"/>
              <a:t>提高性能的路径：</a:t>
            </a:r>
            <a:r>
              <a:rPr lang="en-US" altLang="zh-CN" dirty="0" smtClean="0"/>
              <a:t>Domain Specific Architectures(DSAs)</a:t>
            </a:r>
          </a:p>
          <a:p>
            <a:pPr lvl="1"/>
            <a:r>
              <a:rPr lang="zh-CN" altLang="en-US" dirty="0" smtClean="0"/>
              <a:t>根据应用特征调整体系结构来实现更高的效率</a:t>
            </a:r>
            <a:endParaRPr lang="en-US" altLang="zh-CN" dirty="0" smtClean="0"/>
          </a:p>
          <a:p>
            <a:pPr lvl="2"/>
            <a:r>
              <a:rPr lang="zh-CN" altLang="en-US" dirty="0" smtClean="0"/>
              <a:t>对于特定的领域，更有效的挖掘计算并行性</a:t>
            </a:r>
            <a:endParaRPr lang="en-US" altLang="zh-CN" dirty="0" smtClean="0"/>
          </a:p>
          <a:p>
            <a:pPr lvl="2"/>
            <a:r>
              <a:rPr lang="zh-CN" altLang="en-US" dirty="0" smtClean="0"/>
              <a:t>对于特定的领域，更有效的利用内存带宽</a:t>
            </a:r>
            <a:endParaRPr lang="en-US" altLang="zh-CN" dirty="0" smtClean="0"/>
          </a:p>
          <a:p>
            <a:pPr lvl="2"/>
            <a:r>
              <a:rPr lang="zh-CN" altLang="en-US" dirty="0" smtClean="0"/>
              <a:t>消除不必要的精度</a:t>
            </a:r>
            <a:endParaRPr lang="en-US" altLang="zh-CN" dirty="0" smtClean="0"/>
          </a:p>
          <a:p>
            <a:pPr lvl="1"/>
            <a:r>
              <a:rPr lang="zh-CN" altLang="en-US" dirty="0" smtClean="0"/>
              <a:t>并不是仅针对一个专门的应用</a:t>
            </a:r>
            <a:r>
              <a:rPr lang="en-US" altLang="zh-CN" dirty="0" smtClean="0"/>
              <a:t>(ASIC), </a:t>
            </a:r>
            <a:r>
              <a:rPr lang="zh-CN" altLang="en-US" dirty="0" smtClean="0"/>
              <a:t>而是通过执行软件适应某一领域。</a:t>
            </a:r>
            <a:endParaRPr lang="en-US" altLang="zh-CN" dirty="0" smtClean="0"/>
          </a:p>
          <a:p>
            <a:pPr lvl="2"/>
            <a:r>
              <a:rPr lang="zh-CN" altLang="en-US" dirty="0" smtClean="0"/>
              <a:t>例如机器学习芯片。寒武纪芯片、</a:t>
            </a:r>
            <a:r>
              <a:rPr lang="en-US" altLang="zh-CN" dirty="0" smtClean="0"/>
              <a:t>TPU</a:t>
            </a:r>
            <a:r>
              <a:rPr lang="zh-CN" altLang="en-US" dirty="0" smtClean="0"/>
              <a:t>芯片</a:t>
            </a:r>
            <a:endParaRPr lang="en-US" altLang="zh-CN" dirty="0" smtClean="0"/>
          </a:p>
          <a:p>
            <a:r>
              <a:rPr lang="en-US" altLang="zh-CN" dirty="0" smtClean="0"/>
              <a:t>Agile Hardware Development</a:t>
            </a:r>
          </a:p>
          <a:p>
            <a:endParaRPr lang="en-US" altLang="zh-CN" dirty="0" smtClean="0"/>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3/4/2019</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79</a:t>
            </a:fld>
            <a:endParaRPr lang="zh-CN" alt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zh-CN" altLang="en-US" smtClean="0"/>
              <a:t>现代计算机系统的抽象层次</a:t>
            </a:r>
            <a:endParaRPr lang="en-US" altLang="zh-CN" smtClean="0"/>
          </a:p>
        </p:txBody>
      </p:sp>
      <p:sp>
        <p:nvSpPr>
          <p:cNvPr id="14338" name="日期占位符 2"/>
          <p:cNvSpPr>
            <a:spLocks noGrp="1" noChangeArrowheads="1"/>
          </p:cNvSpPr>
          <p:nvPr>
            <p:ph type="dt" sz="half" idx="10"/>
          </p:nvPr>
        </p:nvSpPr>
        <p:spPr>
          <a:noFill/>
          <a:ln>
            <a:headEnd/>
            <a:tailEnd/>
          </a:ln>
        </p:spPr>
        <p:txBody>
          <a:bodyPr>
            <a:prstTxWarp prst="textNoShape">
              <a:avLst/>
            </a:prstTxWarp>
          </a:bodyPr>
          <a:lstStyle/>
          <a:p>
            <a:fld id="{A7B89DD1-EFE5-4BC9-8033-5472022ADB0D}" type="datetime1">
              <a:rPr lang="en-US" altLang="zh-CN" smtClean="0"/>
              <a:pPr/>
              <a:t>3/4/2019</a:t>
            </a:fld>
            <a:endParaRPr lang="en-US" altLang="zh-CN" smtClean="0"/>
          </a:p>
        </p:txBody>
      </p:sp>
      <p:sp>
        <p:nvSpPr>
          <p:cNvPr id="14351" name="灯片编号占位符 1"/>
          <p:cNvSpPr>
            <a:spLocks noGrp="1" noChangeArrowheads="1"/>
          </p:cNvSpPr>
          <p:nvPr>
            <p:ph type="sldNum" sz="quarter" idx="12"/>
          </p:nvPr>
        </p:nvSpPr>
        <p:spPr>
          <a:noFill/>
          <a:ln>
            <a:headEnd/>
            <a:tailEnd/>
          </a:ln>
        </p:spPr>
        <p:txBody>
          <a:bodyPr/>
          <a:lstStyle/>
          <a:p>
            <a:fld id="{C90CB0BA-F487-4F61-A65E-CC119523A571}" type="slidenum">
              <a:rPr lang="en-US" altLang="zh-CN"/>
              <a:pPr/>
              <a:t>8</a:t>
            </a:fld>
            <a:endParaRPr lang="en-US" altLang="zh-CN"/>
          </a:p>
        </p:txBody>
      </p:sp>
      <p:sp>
        <p:nvSpPr>
          <p:cNvPr id="14341" name="AutoShape 3"/>
          <p:cNvSpPr>
            <a:spLocks noChangeArrowheads="1"/>
          </p:cNvSpPr>
          <p:nvPr/>
        </p:nvSpPr>
        <p:spPr bwMode="auto">
          <a:xfrm>
            <a:off x="279222" y="1784429"/>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Algorithm</a:t>
            </a:r>
          </a:p>
        </p:txBody>
      </p:sp>
      <p:sp>
        <p:nvSpPr>
          <p:cNvPr id="14342" name="AutoShape 4"/>
          <p:cNvSpPr>
            <a:spLocks noChangeArrowheads="1"/>
          </p:cNvSpPr>
          <p:nvPr/>
        </p:nvSpPr>
        <p:spPr bwMode="auto">
          <a:xfrm>
            <a:off x="279222" y="3868816"/>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Gates/Register-Transfer Level (RTL)</a:t>
            </a:r>
          </a:p>
        </p:txBody>
      </p:sp>
      <p:sp>
        <p:nvSpPr>
          <p:cNvPr id="14343" name="AutoShape 5"/>
          <p:cNvSpPr>
            <a:spLocks noChangeArrowheads="1"/>
          </p:cNvSpPr>
          <p:nvPr/>
        </p:nvSpPr>
        <p:spPr bwMode="auto">
          <a:xfrm>
            <a:off x="279222" y="1381204"/>
            <a:ext cx="4217988"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Application</a:t>
            </a:r>
          </a:p>
        </p:txBody>
      </p:sp>
      <p:sp>
        <p:nvSpPr>
          <p:cNvPr id="14344" name="AutoShape 6"/>
          <p:cNvSpPr>
            <a:spLocks noChangeArrowheads="1"/>
          </p:cNvSpPr>
          <p:nvPr/>
        </p:nvSpPr>
        <p:spPr bwMode="auto">
          <a:xfrm>
            <a:off x="279222" y="2994104"/>
            <a:ext cx="4225925" cy="4714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Instruction Set Architecture (ISA)</a:t>
            </a:r>
          </a:p>
        </p:txBody>
      </p:sp>
      <p:sp>
        <p:nvSpPr>
          <p:cNvPr id="14345" name="AutoShape 7"/>
          <p:cNvSpPr>
            <a:spLocks noChangeArrowheads="1"/>
          </p:cNvSpPr>
          <p:nvPr/>
        </p:nvSpPr>
        <p:spPr bwMode="auto">
          <a:xfrm>
            <a:off x="279222" y="2590879"/>
            <a:ext cx="4214813"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Operating System/Virtual Machine</a:t>
            </a:r>
          </a:p>
        </p:txBody>
      </p:sp>
      <p:sp>
        <p:nvSpPr>
          <p:cNvPr id="14346" name="AutoShape 8"/>
          <p:cNvSpPr>
            <a:spLocks noChangeArrowheads="1"/>
          </p:cNvSpPr>
          <p:nvPr/>
        </p:nvSpPr>
        <p:spPr bwMode="auto">
          <a:xfrm>
            <a:off x="279222" y="3465591"/>
            <a:ext cx="4225925"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Microarchitecture</a:t>
            </a:r>
          </a:p>
        </p:txBody>
      </p:sp>
      <p:sp>
        <p:nvSpPr>
          <p:cNvPr id="14347" name="AutoShape 9"/>
          <p:cNvSpPr>
            <a:spLocks noChangeArrowheads="1"/>
          </p:cNvSpPr>
          <p:nvPr/>
        </p:nvSpPr>
        <p:spPr bwMode="auto">
          <a:xfrm>
            <a:off x="279222" y="4675266"/>
            <a:ext cx="4225925" cy="4587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Devices</a:t>
            </a:r>
          </a:p>
        </p:txBody>
      </p:sp>
      <p:sp>
        <p:nvSpPr>
          <p:cNvPr id="14348" name="AutoShape 10"/>
          <p:cNvSpPr>
            <a:spLocks noChangeArrowheads="1"/>
          </p:cNvSpPr>
          <p:nvPr/>
        </p:nvSpPr>
        <p:spPr bwMode="auto">
          <a:xfrm>
            <a:off x="279222" y="2187654"/>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Programming Language</a:t>
            </a:r>
          </a:p>
        </p:txBody>
      </p:sp>
      <p:sp>
        <p:nvSpPr>
          <p:cNvPr id="14349" name="AutoShape 11"/>
          <p:cNvSpPr>
            <a:spLocks noChangeArrowheads="1"/>
          </p:cNvSpPr>
          <p:nvPr/>
        </p:nvSpPr>
        <p:spPr bwMode="auto">
          <a:xfrm>
            <a:off x="279222" y="4272041"/>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Circuits</a:t>
            </a:r>
          </a:p>
        </p:txBody>
      </p:sp>
      <p:sp>
        <p:nvSpPr>
          <p:cNvPr id="14350" name="AutoShape 12"/>
          <p:cNvSpPr>
            <a:spLocks noChangeArrowheads="1"/>
          </p:cNvSpPr>
          <p:nvPr/>
        </p:nvSpPr>
        <p:spPr bwMode="auto">
          <a:xfrm>
            <a:off x="279222" y="5115004"/>
            <a:ext cx="4225925"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Physics</a:t>
            </a:r>
          </a:p>
        </p:txBody>
      </p:sp>
      <p:pic>
        <p:nvPicPr>
          <p:cNvPr id="15" name="Picture 2" descr="f01-01-9780128000564"/>
          <p:cNvPicPr>
            <a:picLocks noGrp="1" noChangeAspect="1"/>
          </p:cNvPicPr>
          <p:nvPr/>
        </p:nvPicPr>
        <p:blipFill>
          <a:blip r:embed="rId3" cstate="print">
            <a:lum/>
            <a:extLst>
              <a:ext uri="{28A0092B-C50C-407E-A947-70E740481C1C}">
                <a14:useLocalDpi xmlns:a14="http://schemas.microsoft.com/office/drawing/2010/main" val="0"/>
              </a:ext>
            </a:extLst>
          </a:blip>
          <a:stretch>
            <a:fillRect/>
          </a:stretch>
        </p:blipFill>
        <p:spPr>
          <a:xfrm>
            <a:off x="5379821" y="1243812"/>
            <a:ext cx="2552700" cy="4754562"/>
          </a:xfrm>
          <a:prstGeom prst="rect">
            <a:avLst/>
          </a:prstGeom>
          <a:noFill/>
          <a:ln>
            <a:noFill/>
          </a:ln>
        </p:spPr>
      </p:pic>
      <p:sp>
        <p:nvSpPr>
          <p:cNvPr id="16" name="Footer Placeholder 3"/>
          <p:cNvSpPr>
            <a:spLocks noGrp="1"/>
          </p:cNvSpPr>
          <p:nvPr>
            <p:ph type="ftr" sz="quarter" idx="11"/>
          </p:nvPr>
        </p:nvSpPr>
        <p:spPr>
          <a:xfrm>
            <a:off x="5006542" y="6036303"/>
            <a:ext cx="3810000" cy="365125"/>
          </a:xfrm>
        </p:spPr>
        <p:txBody>
          <a:bodyPr/>
          <a:lstStyle/>
          <a:p>
            <a:r>
              <a:rPr lang="en-US" dirty="0" smtClean="0"/>
              <a:t>Copyright © 2016 Elsevier Ltd. All rights reserved.</a:t>
            </a:r>
            <a:endParaRPr lang="en-IN"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noChangeArrowheads="1"/>
          </p:cNvSpPr>
          <p:nvPr>
            <p:ph type="title"/>
          </p:nvPr>
        </p:nvSpPr>
        <p:spPr/>
        <p:txBody>
          <a:bodyPr/>
          <a:lstStyle/>
          <a:p>
            <a:r>
              <a:rPr lang="en-US" altLang="zh-CN" smtClean="0"/>
              <a:t>Summary</a:t>
            </a:r>
            <a:endParaRPr lang="zh-CN" altLang="en-US" smtClean="0"/>
          </a:p>
        </p:txBody>
      </p:sp>
      <p:sp>
        <p:nvSpPr>
          <p:cNvPr id="118787" name="内容占位符 2"/>
          <p:cNvSpPr>
            <a:spLocks noGrp="1" noChangeArrowheads="1"/>
          </p:cNvSpPr>
          <p:nvPr>
            <p:ph idx="1"/>
          </p:nvPr>
        </p:nvSpPr>
        <p:spPr/>
        <p:txBody>
          <a:bodyPr>
            <a:normAutofit fontScale="92500"/>
          </a:bodyPr>
          <a:lstStyle/>
          <a:p>
            <a:r>
              <a:rPr lang="zh-CN" altLang="en-US" smtClean="0"/>
              <a:t>计算机体系结构的基本概念</a:t>
            </a:r>
            <a:endParaRPr lang="en-US" altLang="zh-CN" smtClean="0"/>
          </a:p>
          <a:p>
            <a:pPr lvl="1"/>
            <a:r>
              <a:rPr lang="en-US" altLang="zh-CN" smtClean="0"/>
              <a:t>ISA+Organization+Implementation</a:t>
            </a:r>
          </a:p>
          <a:p>
            <a:r>
              <a:rPr lang="zh-CN" altLang="en-US" smtClean="0"/>
              <a:t>本课程将涉及的主要内容</a:t>
            </a:r>
            <a:endParaRPr lang="en-US" altLang="zh-CN" smtClean="0"/>
          </a:p>
          <a:p>
            <a:pPr lvl="1"/>
            <a:r>
              <a:rPr lang="zh-CN" altLang="en-US" smtClean="0"/>
              <a:t>简单机器设计（</a:t>
            </a:r>
            <a:r>
              <a:rPr lang="en-US" altLang="zh-CN" smtClean="0"/>
              <a:t>ISA, </a:t>
            </a:r>
            <a:r>
              <a:rPr lang="zh-CN" altLang="en-US" smtClean="0"/>
              <a:t>基本流水线）指令级并行</a:t>
            </a:r>
            <a:endParaRPr lang="en-US" altLang="zh-CN" smtClean="0"/>
          </a:p>
          <a:p>
            <a:pPr lvl="1"/>
            <a:r>
              <a:rPr lang="zh-CN" altLang="en-US" smtClean="0"/>
              <a:t>存储系统</a:t>
            </a:r>
            <a:r>
              <a:rPr lang="en-US" altLang="zh-CN" smtClean="0"/>
              <a:t> (Cache, Virtual Memory)</a:t>
            </a:r>
          </a:p>
          <a:p>
            <a:pPr lvl="1"/>
            <a:r>
              <a:rPr lang="zh-CN" altLang="en-US" smtClean="0"/>
              <a:t>复杂流水线 （动态指令流调度、动态分支预测）</a:t>
            </a:r>
            <a:endParaRPr lang="en-US" altLang="zh-CN" smtClean="0"/>
          </a:p>
          <a:p>
            <a:pPr lvl="1"/>
            <a:r>
              <a:rPr lang="zh-CN" altLang="en-US" smtClean="0"/>
              <a:t>显式并行处理器（向量处理器、</a:t>
            </a:r>
            <a:r>
              <a:rPr lang="en-US" altLang="zh-CN" smtClean="0"/>
              <a:t>VLIW</a:t>
            </a:r>
            <a:r>
              <a:rPr lang="zh-CN" altLang="en-US" smtClean="0"/>
              <a:t>，多线程处理）</a:t>
            </a:r>
            <a:endParaRPr lang="en-US" altLang="zh-CN" smtClean="0"/>
          </a:p>
          <a:p>
            <a:pPr lvl="1"/>
            <a:r>
              <a:rPr lang="zh-CN" altLang="en-US" smtClean="0"/>
              <a:t>多处理器结构</a:t>
            </a:r>
            <a:endParaRPr lang="en-US" altLang="zh-CN" smtClean="0"/>
          </a:p>
          <a:p>
            <a:r>
              <a:rPr lang="zh-CN" altLang="en-US" smtClean="0"/>
              <a:t>体系结构设计面临的新问题</a:t>
            </a:r>
            <a:endParaRPr lang="en-US" altLang="zh-CN" smtClean="0"/>
          </a:p>
          <a:p>
            <a:pPr lvl="1"/>
            <a:r>
              <a:rPr lang="en-US" altLang="zh-CN" smtClean="0"/>
              <a:t>   Power Wall + ILP Wall + Memory Wall = Brick Wall</a:t>
            </a:r>
          </a:p>
          <a:p>
            <a:endParaRPr lang="en-US" altLang="zh-CN" smtClean="0"/>
          </a:p>
          <a:p>
            <a:endParaRPr lang="zh-CN" altLang="en-US" dirty="0" smtClean="0"/>
          </a:p>
        </p:txBody>
      </p:sp>
      <p:sp>
        <p:nvSpPr>
          <p:cNvPr id="118788" name="日期占位符 3"/>
          <p:cNvSpPr>
            <a:spLocks noGrp="1" noChangeArrowheads="1"/>
          </p:cNvSpPr>
          <p:nvPr>
            <p:ph type="dt" sz="half" idx="10"/>
          </p:nvPr>
        </p:nvSpPr>
        <p:spPr/>
        <p:txBody>
          <a:bodyPr/>
          <a:lstStyle/>
          <a:p>
            <a:fld id="{6D546448-E625-4E10-8CFF-5AB4829C5DD8}" type="datetime1">
              <a:rPr lang="en-US" altLang="zh-CN" smtClean="0"/>
              <a:pPr/>
              <a:t>3/4/2019</a:t>
            </a:fld>
            <a:endParaRPr lang="en-US" altLang="zh-CN" smtClean="0"/>
          </a:p>
        </p:txBody>
      </p:sp>
      <p:sp>
        <p:nvSpPr>
          <p:cNvPr id="118790" name="灯片编号占位符 1"/>
          <p:cNvSpPr>
            <a:spLocks noGrp="1" noChangeArrowheads="1"/>
          </p:cNvSpPr>
          <p:nvPr>
            <p:ph type="sldNum" sz="quarter" idx="12"/>
          </p:nvPr>
        </p:nvSpPr>
        <p:spPr/>
        <p:txBody>
          <a:bodyPr/>
          <a:lstStyle/>
          <a:p>
            <a:fld id="{9EF2AE18-0E17-4F2E-A278-89C011CFE44C}" type="slidenum">
              <a:rPr lang="en-US" altLang="zh-CN" smtClean="0"/>
              <a:pPr/>
              <a:t>80</a:t>
            </a:fld>
            <a:endParaRPr lang="en-US" altLang="zh-CN"/>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p:nvPr>
        </p:nvSpPr>
        <p:spPr/>
        <p:txBody>
          <a:bodyPr/>
          <a:lstStyle/>
          <a:p>
            <a:r>
              <a:rPr lang="zh-CN" altLang="en-US" smtClean="0"/>
              <a:t>1.</a:t>
            </a:r>
            <a:r>
              <a:rPr lang="en-US" altLang="zh-CN" smtClean="0"/>
              <a:t>2 </a:t>
            </a:r>
            <a:r>
              <a:rPr lang="zh-CN" altLang="en-US" smtClean="0"/>
              <a:t>定量分析技术基础</a:t>
            </a:r>
          </a:p>
        </p:txBody>
      </p:sp>
      <p:sp>
        <p:nvSpPr>
          <p:cNvPr id="124933" name="Rectangle 3"/>
          <p:cNvSpPr>
            <a:spLocks noGrp="1" noChangeArrowheads="1"/>
          </p:cNvSpPr>
          <p:nvPr>
            <p:ph idx="1"/>
          </p:nvPr>
        </p:nvSpPr>
        <p:spPr/>
        <p:txBody>
          <a:bodyPr/>
          <a:lstStyle/>
          <a:p>
            <a:r>
              <a:rPr lang="zh-CN" altLang="en-US" smtClean="0"/>
              <a:t>性能的含义</a:t>
            </a:r>
          </a:p>
          <a:p>
            <a:r>
              <a:rPr lang="en-US" altLang="zh-CN" smtClean="0"/>
              <a:t>CPU</a:t>
            </a:r>
            <a:r>
              <a:rPr lang="zh-CN" altLang="en-US" smtClean="0"/>
              <a:t>性能度量</a:t>
            </a:r>
          </a:p>
          <a:p>
            <a:r>
              <a:rPr lang="zh-CN" altLang="en-US" smtClean="0"/>
              <a:t>计算机系统性能度量</a:t>
            </a:r>
          </a:p>
        </p:txBody>
      </p:sp>
      <p:sp>
        <p:nvSpPr>
          <p:cNvPr id="124930" name="日期占位符 3"/>
          <p:cNvSpPr>
            <a:spLocks noGrp="1" noChangeArrowheads="1"/>
          </p:cNvSpPr>
          <p:nvPr>
            <p:ph type="dt" sz="half" idx="10"/>
          </p:nvPr>
        </p:nvSpPr>
        <p:spPr/>
        <p:txBody>
          <a:bodyPr/>
          <a:lstStyle/>
          <a:p>
            <a:fld id="{B8C3E7EF-912E-498C-996E-8F8AA69D3F58}" type="datetime1">
              <a:rPr lang="en-US" altLang="zh-CN" smtClean="0"/>
              <a:pPr/>
              <a:t>3/4/2019</a:t>
            </a:fld>
            <a:endParaRPr lang="en-US" altLang="zh-CN" smtClean="0"/>
          </a:p>
        </p:txBody>
      </p:sp>
      <p:sp>
        <p:nvSpPr>
          <p:cNvPr id="124934" name="灯片编号占位符 1"/>
          <p:cNvSpPr>
            <a:spLocks noGrp="1" noChangeArrowheads="1"/>
          </p:cNvSpPr>
          <p:nvPr>
            <p:ph type="sldNum" sz="quarter" idx="12"/>
          </p:nvPr>
        </p:nvSpPr>
        <p:spPr/>
        <p:txBody>
          <a:bodyPr/>
          <a:lstStyle/>
          <a:p>
            <a:fld id="{8579DA2B-15CB-4D45-928B-1EC57FBE5CAA}" type="slidenum">
              <a:rPr lang="en-US" altLang="zh-CN" smtClean="0"/>
              <a:pPr/>
              <a:t>81</a:t>
            </a:fld>
            <a:endParaRPr lang="en-US" altLang="zh-CN"/>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noChangeArrowheads="1"/>
          </p:cNvSpPr>
          <p:nvPr>
            <p:ph type="title"/>
          </p:nvPr>
        </p:nvSpPr>
        <p:spPr/>
        <p:txBody>
          <a:bodyPr/>
          <a:lstStyle/>
          <a:p>
            <a:r>
              <a:rPr lang="en-US" altLang="zh-CN" smtClean="0"/>
              <a:t>Defining CPU Performance</a:t>
            </a:r>
          </a:p>
        </p:txBody>
      </p:sp>
      <p:sp>
        <p:nvSpPr>
          <p:cNvPr id="126979" name="Content Placeholder 2"/>
          <p:cNvSpPr>
            <a:spLocks noGrp="1" noChangeArrowheads="1"/>
          </p:cNvSpPr>
          <p:nvPr>
            <p:ph idx="1"/>
          </p:nvPr>
        </p:nvSpPr>
        <p:spPr/>
        <p:txBody>
          <a:bodyPr>
            <a:normAutofit fontScale="92500" lnSpcReduction="10000"/>
          </a:bodyPr>
          <a:lstStyle/>
          <a:p>
            <a:r>
              <a:rPr lang="en-US" altLang="zh-CN" dirty="0" smtClean="0"/>
              <a:t>X</a:t>
            </a:r>
            <a:r>
              <a:rPr lang="zh-CN" altLang="en-US" dirty="0" smtClean="0"/>
              <a:t>比</a:t>
            </a:r>
            <a:r>
              <a:rPr lang="en-US" altLang="zh-CN" dirty="0" smtClean="0"/>
              <a:t>Y</a:t>
            </a:r>
            <a:r>
              <a:rPr lang="zh-CN" altLang="en-US" dirty="0" smtClean="0"/>
              <a:t>性能高的含义是什么</a:t>
            </a:r>
            <a:r>
              <a:rPr lang="en-US" altLang="zh-CN" dirty="0" smtClean="0"/>
              <a:t>?</a:t>
            </a:r>
          </a:p>
          <a:p>
            <a:r>
              <a:rPr lang="en-US" altLang="zh-CN" dirty="0" smtClean="0"/>
              <a:t>Ferrari vs. School Bus?</a:t>
            </a:r>
          </a:p>
          <a:p>
            <a:r>
              <a:rPr lang="en-US" altLang="zh-CN" dirty="0" smtClean="0"/>
              <a:t>2013 Ferrari 599 GTB  </a:t>
            </a:r>
          </a:p>
          <a:p>
            <a:pPr lvl="1"/>
            <a:r>
              <a:rPr lang="en-US" altLang="zh-CN" dirty="0" smtClean="0"/>
              <a:t>2 passengers, 11.1 </a:t>
            </a:r>
            <a:r>
              <a:rPr lang="en-US" altLang="zh-CN" dirty="0" err="1" smtClean="0"/>
              <a:t>secs</a:t>
            </a:r>
            <a:r>
              <a:rPr lang="en-US" altLang="zh-CN" dirty="0" smtClean="0"/>
              <a:t> in quarter mile</a:t>
            </a:r>
          </a:p>
          <a:p>
            <a:r>
              <a:rPr lang="en-US" altLang="zh-CN" dirty="0" smtClean="0"/>
              <a:t>2013 Type D school bus</a:t>
            </a:r>
          </a:p>
          <a:p>
            <a:pPr lvl="1"/>
            <a:r>
              <a:rPr lang="en-US" altLang="zh-CN" dirty="0" smtClean="0"/>
              <a:t>54 passengers, quarter mile time? </a:t>
            </a:r>
            <a:r>
              <a:rPr lang="en-US" altLang="zh-CN" dirty="0" smtClean="0">
                <a:hlinkClick r:id="rId3"/>
              </a:rPr>
              <a:t>http://www.youtube.com/watch?v=KwyCoQuhUNA</a:t>
            </a:r>
            <a:r>
              <a:rPr lang="en-US" altLang="zh-CN" dirty="0" smtClean="0"/>
              <a:t> </a:t>
            </a:r>
          </a:p>
          <a:p>
            <a:r>
              <a:rPr lang="zh-CN" altLang="en-US" dirty="0" smtClean="0"/>
              <a:t>响应时间</a:t>
            </a:r>
            <a:r>
              <a:rPr lang="en-US" altLang="zh-CN" dirty="0" smtClean="0"/>
              <a:t>: e.g., time to travel ¼ mile</a:t>
            </a:r>
          </a:p>
          <a:p>
            <a:r>
              <a:rPr lang="zh-CN" altLang="en-US" dirty="0" smtClean="0"/>
              <a:t>吞吐率</a:t>
            </a:r>
            <a:r>
              <a:rPr lang="en-US" altLang="zh-CN" dirty="0" smtClean="0"/>
              <a:t>/</a:t>
            </a:r>
            <a:r>
              <a:rPr lang="zh-CN" altLang="en-US" dirty="0" smtClean="0"/>
              <a:t>带宽</a:t>
            </a:r>
            <a:r>
              <a:rPr lang="en-US" altLang="zh-CN" dirty="0" smtClean="0"/>
              <a:t>: e.g., passenger-mi  in 1 hour</a:t>
            </a:r>
          </a:p>
        </p:txBody>
      </p:sp>
      <p:sp>
        <p:nvSpPr>
          <p:cNvPr id="126980" name="Date Placeholder 3"/>
          <p:cNvSpPr>
            <a:spLocks noGrp="1" noChangeArrowheads="1"/>
          </p:cNvSpPr>
          <p:nvPr>
            <p:ph type="dt" sz="half" idx="10"/>
          </p:nvPr>
        </p:nvSpPr>
        <p:spPr/>
        <p:txBody>
          <a:bodyPr/>
          <a:lstStyle/>
          <a:p>
            <a:fld id="{56752627-AFE0-43CA-8FF7-34471EB7223D}" type="datetime1">
              <a:rPr lang="en-US" altLang="zh-CN" smtClean="0"/>
              <a:pPr/>
              <a:t>3/4/2019</a:t>
            </a:fld>
            <a:endParaRPr lang="en-US" altLang="zh-CN" smtClean="0"/>
          </a:p>
        </p:txBody>
      </p:sp>
      <p:sp>
        <p:nvSpPr>
          <p:cNvPr id="126984" name="灯片编号占位符 1"/>
          <p:cNvSpPr>
            <a:spLocks noGrp="1" noChangeArrowheads="1"/>
          </p:cNvSpPr>
          <p:nvPr>
            <p:ph type="sldNum" sz="quarter" idx="12"/>
          </p:nvPr>
        </p:nvSpPr>
        <p:spPr/>
        <p:txBody>
          <a:bodyPr/>
          <a:lstStyle/>
          <a:p>
            <a:fld id="{77C6ED60-6146-4D22-923E-AA3A54A8D0AA}" type="slidenum">
              <a:rPr lang="en-US" altLang="zh-CN" smtClean="0"/>
              <a:pPr/>
              <a:t>82</a:t>
            </a:fld>
            <a:endParaRPr lang="en-US" altLang="zh-CN"/>
          </a:p>
        </p:txBody>
      </p:sp>
      <p:pic>
        <p:nvPicPr>
          <p:cNvPr id="126982" name="Picture 7"/>
          <p:cNvPicPr>
            <a:picLocks noChangeAspect="1" noChangeArrowheads="1"/>
          </p:cNvPicPr>
          <p:nvPr/>
        </p:nvPicPr>
        <p:blipFill>
          <a:blip r:embed="rId4"/>
          <a:srcRect/>
          <a:stretch>
            <a:fillRect/>
          </a:stretch>
        </p:blipFill>
        <p:spPr bwMode="auto">
          <a:xfrm>
            <a:off x="5216237" y="1258432"/>
            <a:ext cx="1579563" cy="1184275"/>
          </a:xfrm>
          <a:prstGeom prst="rect">
            <a:avLst/>
          </a:prstGeom>
          <a:noFill/>
          <a:ln w="9525">
            <a:noFill/>
            <a:miter lim="800000"/>
            <a:headEnd/>
            <a:tailEnd/>
          </a:ln>
        </p:spPr>
      </p:pic>
      <p:pic>
        <p:nvPicPr>
          <p:cNvPr id="126983" name="Picture 8"/>
          <p:cNvPicPr>
            <a:picLocks noChangeAspect="1" noChangeArrowheads="1"/>
          </p:cNvPicPr>
          <p:nvPr/>
        </p:nvPicPr>
        <p:blipFill>
          <a:blip r:embed="rId5"/>
          <a:srcRect/>
          <a:stretch>
            <a:fillRect/>
          </a:stretch>
        </p:blipFill>
        <p:spPr bwMode="auto">
          <a:xfrm>
            <a:off x="6248400" y="1646238"/>
            <a:ext cx="2832100" cy="1879600"/>
          </a:xfrm>
          <a:prstGeom prst="rect">
            <a:avLst/>
          </a:prstGeom>
          <a:noFill/>
          <a:ln w="9525">
            <a:noFill/>
            <a:miter lim="800000"/>
            <a:headEnd/>
            <a:tailEnd/>
          </a:ln>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1" name="Rectangle 24"/>
          <p:cNvSpPr>
            <a:spLocks noGrp="1" noChangeArrowheads="1"/>
          </p:cNvSpPr>
          <p:nvPr>
            <p:ph type="title"/>
          </p:nvPr>
        </p:nvSpPr>
        <p:spPr/>
        <p:txBody>
          <a:bodyPr>
            <a:normAutofit/>
          </a:bodyPr>
          <a:lstStyle/>
          <a:p>
            <a:pPr eaLnBrk="1" hangingPunct="1"/>
            <a:r>
              <a:rPr lang="zh-CN" altLang="en-US" dirty="0" smtClean="0"/>
              <a:t>性能的两种含义</a:t>
            </a:r>
          </a:p>
        </p:txBody>
      </p:sp>
      <p:sp>
        <p:nvSpPr>
          <p:cNvPr id="129026" name="日期占位符 3"/>
          <p:cNvSpPr>
            <a:spLocks noGrp="1" noChangeArrowheads="1"/>
          </p:cNvSpPr>
          <p:nvPr>
            <p:ph type="dt" sz="half" idx="10"/>
          </p:nvPr>
        </p:nvSpPr>
        <p:spPr>
          <a:noFill/>
          <a:ln>
            <a:headEnd/>
            <a:tailEnd/>
          </a:ln>
        </p:spPr>
        <p:txBody>
          <a:bodyPr>
            <a:prstTxWarp prst="textNoShape">
              <a:avLst/>
            </a:prstTxWarp>
          </a:bodyPr>
          <a:lstStyle/>
          <a:p>
            <a:fld id="{2FC8EF61-8816-4D46-9DB2-87E14206AA58}" type="datetime1">
              <a:rPr lang="en-US" altLang="zh-CN" smtClean="0"/>
              <a:pPr/>
              <a:t>3/4/2019</a:t>
            </a:fld>
            <a:endParaRPr lang="en-US" altLang="zh-CN" smtClean="0"/>
          </a:p>
        </p:txBody>
      </p:sp>
      <p:sp>
        <p:nvSpPr>
          <p:cNvPr id="129032" name="灯片编号占位符 1"/>
          <p:cNvSpPr>
            <a:spLocks noGrp="1" noChangeArrowheads="1"/>
          </p:cNvSpPr>
          <p:nvPr>
            <p:ph type="sldNum" sz="quarter" idx="12"/>
          </p:nvPr>
        </p:nvSpPr>
        <p:spPr>
          <a:noFill/>
          <a:ln>
            <a:headEnd/>
            <a:tailEnd/>
          </a:ln>
        </p:spPr>
        <p:txBody>
          <a:bodyPr/>
          <a:lstStyle/>
          <a:p>
            <a:fld id="{EEB882D5-23BA-4886-9F0A-0BEE6E896745}" type="slidenum">
              <a:rPr lang="en-US" altLang="zh-CN"/>
              <a:pPr/>
              <a:t>83</a:t>
            </a:fld>
            <a:endParaRPr lang="en-US" altLang="zh-CN"/>
          </a:p>
        </p:txBody>
      </p:sp>
      <p:sp>
        <p:nvSpPr>
          <p:cNvPr id="129028" name="Rectangle 2"/>
          <p:cNvSpPr>
            <a:spLocks noChangeArrowheads="1"/>
          </p:cNvSpPr>
          <p:nvPr/>
        </p:nvSpPr>
        <p:spPr bwMode="auto">
          <a:xfrm>
            <a:off x="938213" y="4294188"/>
            <a:ext cx="7315200" cy="1905000"/>
          </a:xfrm>
          <a:prstGeom prst="rect">
            <a:avLst/>
          </a:prstGeom>
          <a:noFill/>
          <a:ln w="9525">
            <a:noFill/>
            <a:miter lim="800000"/>
            <a:headEnd/>
            <a:tailEnd/>
          </a:ln>
        </p:spPr>
        <p:txBody>
          <a:bodyPr lIns="92075" tIns="46038" rIns="92075" bIns="46038"/>
          <a:lstStyle/>
          <a:p>
            <a:pPr marL="285750" indent="-285750">
              <a:lnSpc>
                <a:spcPct val="90000"/>
              </a:lnSpc>
              <a:spcBef>
                <a:spcPct val="30000"/>
              </a:spcBef>
              <a:buFontTx/>
              <a:buChar char="•"/>
              <a:tabLst>
                <a:tab pos="2286000" algn="l"/>
              </a:tabLst>
            </a:pPr>
            <a:r>
              <a:rPr lang="en-US" altLang="zh-CN" sz="2000" b="1" dirty="0">
                <a:ea typeface="微软雅黑" panose="020B0503020204020204" pitchFamily="34" charset="-122"/>
              </a:rPr>
              <a:t>Time to do the  task  (Execution Time)</a:t>
            </a:r>
          </a:p>
          <a:p>
            <a:pPr marL="285750" indent="-285750">
              <a:lnSpc>
                <a:spcPct val="90000"/>
              </a:lnSpc>
              <a:spcBef>
                <a:spcPct val="30000"/>
              </a:spcBef>
              <a:tabLst>
                <a:tab pos="2286000" algn="l"/>
              </a:tabLst>
            </a:pPr>
            <a:r>
              <a:rPr lang="en-US" altLang="zh-CN" sz="2000" b="1" dirty="0">
                <a:ea typeface="微软雅黑" panose="020B0503020204020204" pitchFamily="34" charset="-122"/>
              </a:rPr>
              <a:t>	</a:t>
            </a:r>
            <a:r>
              <a:rPr lang="en-US" altLang="zh-CN" sz="2000" dirty="0">
                <a:ea typeface="微软雅黑" panose="020B0503020204020204" pitchFamily="34" charset="-122"/>
              </a:rPr>
              <a:t>– execution time, response time,</a:t>
            </a:r>
            <a:r>
              <a:rPr lang="en-US" altLang="zh-CN" sz="2000" dirty="0">
                <a:solidFill>
                  <a:schemeClr val="accent1"/>
                </a:solidFill>
                <a:ea typeface="微软雅黑" panose="020B0503020204020204" pitchFamily="34" charset="-122"/>
              </a:rPr>
              <a:t> latency</a:t>
            </a:r>
            <a:endParaRPr lang="en-US" altLang="zh-CN" sz="2000" dirty="0">
              <a:ea typeface="微软雅黑" panose="020B0503020204020204" pitchFamily="34" charset="-122"/>
            </a:endParaRPr>
          </a:p>
          <a:p>
            <a:pPr marL="285750" indent="-285750">
              <a:lnSpc>
                <a:spcPct val="90000"/>
              </a:lnSpc>
              <a:spcBef>
                <a:spcPct val="30000"/>
              </a:spcBef>
              <a:buFontTx/>
              <a:buChar char="•"/>
              <a:tabLst>
                <a:tab pos="2286000" algn="l"/>
              </a:tabLst>
            </a:pPr>
            <a:r>
              <a:rPr lang="en-US" altLang="zh-CN" sz="2000" b="1" dirty="0">
                <a:ea typeface="微软雅黑" panose="020B0503020204020204" pitchFamily="34" charset="-122"/>
              </a:rPr>
              <a:t>Tasks per day, hour, week, sec, ns. .. (Performance)</a:t>
            </a:r>
          </a:p>
          <a:p>
            <a:pPr marL="285750" indent="-285750">
              <a:lnSpc>
                <a:spcPct val="90000"/>
              </a:lnSpc>
              <a:spcBef>
                <a:spcPct val="30000"/>
              </a:spcBef>
              <a:tabLst>
                <a:tab pos="2286000" algn="l"/>
              </a:tabLst>
            </a:pPr>
            <a:r>
              <a:rPr lang="en-US" altLang="zh-CN" sz="2000" b="1" dirty="0">
                <a:ea typeface="微软雅黑" panose="020B0503020204020204" pitchFamily="34" charset="-122"/>
              </a:rPr>
              <a:t>	</a:t>
            </a:r>
            <a:r>
              <a:rPr lang="en-US" altLang="zh-CN" sz="2000" dirty="0">
                <a:ea typeface="微软雅黑" panose="020B0503020204020204" pitchFamily="34" charset="-122"/>
              </a:rPr>
              <a:t>– </a:t>
            </a:r>
            <a:r>
              <a:rPr lang="en-US" altLang="zh-CN" sz="2000" dirty="0">
                <a:solidFill>
                  <a:schemeClr val="accent1"/>
                </a:solidFill>
                <a:ea typeface="微软雅黑" panose="020B0503020204020204" pitchFamily="34" charset="-122"/>
              </a:rPr>
              <a:t>throughput</a:t>
            </a:r>
            <a:r>
              <a:rPr lang="en-US" altLang="zh-CN" sz="2000" dirty="0">
                <a:ea typeface="微软雅黑" panose="020B0503020204020204" pitchFamily="34" charset="-122"/>
              </a:rPr>
              <a:t>, bandwidth</a:t>
            </a:r>
          </a:p>
          <a:p>
            <a:pPr marL="285750" indent="-285750">
              <a:lnSpc>
                <a:spcPct val="90000"/>
              </a:lnSpc>
              <a:spcBef>
                <a:spcPct val="30000"/>
              </a:spcBef>
              <a:tabLst>
                <a:tab pos="2286000" algn="l"/>
              </a:tabLst>
            </a:pPr>
            <a:r>
              <a:rPr lang="zh-CN" altLang="en-US" sz="2000" dirty="0">
                <a:solidFill>
                  <a:schemeClr val="accent1"/>
                </a:solidFill>
                <a:ea typeface="微软雅黑" panose="020B0503020204020204" pitchFamily="34" charset="-122"/>
              </a:rPr>
              <a:t>这两者经常会有冲突的。</a:t>
            </a:r>
            <a:endParaRPr lang="zh-CN" altLang="en-US" sz="2000" dirty="0">
              <a:ea typeface="微软雅黑" panose="020B0503020204020204" pitchFamily="34" charset="-122"/>
            </a:endParaRPr>
          </a:p>
          <a:p>
            <a:pPr marL="285750" indent="-285750">
              <a:lnSpc>
                <a:spcPct val="90000"/>
              </a:lnSpc>
              <a:spcBef>
                <a:spcPct val="30000"/>
              </a:spcBef>
              <a:tabLst>
                <a:tab pos="2286000" algn="l"/>
              </a:tabLst>
            </a:pPr>
            <a:endParaRPr lang="zh-CN" altLang="en-US" sz="2000" dirty="0">
              <a:ea typeface="微软雅黑" panose="020B0503020204020204" pitchFamily="34" charset="-122"/>
            </a:endParaRPr>
          </a:p>
        </p:txBody>
      </p:sp>
      <p:grpSp>
        <p:nvGrpSpPr>
          <p:cNvPr id="2" name="Group 3"/>
          <p:cNvGrpSpPr>
            <a:grpSpLocks/>
          </p:cNvGrpSpPr>
          <p:nvPr/>
        </p:nvGrpSpPr>
        <p:grpSpPr bwMode="auto">
          <a:xfrm>
            <a:off x="938213" y="1003300"/>
            <a:ext cx="7378700" cy="2654300"/>
            <a:chOff x="532" y="628"/>
            <a:chExt cx="4648" cy="1672"/>
          </a:xfrm>
        </p:grpSpPr>
        <p:sp>
          <p:nvSpPr>
            <p:cNvPr id="129033" name="Rectangle 4"/>
            <p:cNvSpPr>
              <a:spLocks noChangeArrowheads="1"/>
            </p:cNvSpPr>
            <p:nvPr/>
          </p:nvSpPr>
          <p:spPr bwMode="auto">
            <a:xfrm>
              <a:off x="532" y="628"/>
              <a:ext cx="904"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Plane</a:t>
              </a:r>
            </a:p>
          </p:txBody>
        </p:sp>
        <p:sp>
          <p:nvSpPr>
            <p:cNvPr id="129034" name="Rectangle 5"/>
            <p:cNvSpPr>
              <a:spLocks noChangeArrowheads="1"/>
            </p:cNvSpPr>
            <p:nvPr/>
          </p:nvSpPr>
          <p:spPr bwMode="auto">
            <a:xfrm>
              <a:off x="532" y="964"/>
              <a:ext cx="904" cy="664"/>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Boeing 747</a:t>
              </a:r>
            </a:p>
          </p:txBody>
        </p:sp>
        <p:sp>
          <p:nvSpPr>
            <p:cNvPr id="129035" name="Rectangle 6"/>
            <p:cNvSpPr>
              <a:spLocks noChangeArrowheads="1"/>
            </p:cNvSpPr>
            <p:nvPr/>
          </p:nvSpPr>
          <p:spPr bwMode="auto">
            <a:xfrm>
              <a:off x="532" y="1636"/>
              <a:ext cx="904" cy="664"/>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BAD/</a:t>
              </a:r>
              <a:r>
                <a:rPr lang="en-US" altLang="zh-CN" b="1" dirty="0" err="1">
                  <a:solidFill>
                    <a:srgbClr val="000000"/>
                  </a:solidFill>
                  <a:ea typeface="微软雅黑" panose="020B0503020204020204" pitchFamily="34" charset="-122"/>
                </a:rPr>
                <a:t>Sud</a:t>
              </a:r>
              <a:r>
                <a:rPr lang="en-US" altLang="zh-CN" b="1" dirty="0">
                  <a:solidFill>
                    <a:srgbClr val="000000"/>
                  </a:solidFill>
                  <a:ea typeface="微软雅黑" panose="020B0503020204020204" pitchFamily="34" charset="-122"/>
                </a:rPr>
                <a:t> Concorde</a:t>
              </a:r>
            </a:p>
          </p:txBody>
        </p:sp>
        <p:grpSp>
          <p:nvGrpSpPr>
            <p:cNvPr id="3" name="Group 7"/>
            <p:cNvGrpSpPr>
              <a:grpSpLocks/>
            </p:cNvGrpSpPr>
            <p:nvPr/>
          </p:nvGrpSpPr>
          <p:grpSpPr bwMode="auto">
            <a:xfrm>
              <a:off x="2356" y="628"/>
              <a:ext cx="808" cy="1672"/>
              <a:chOff x="2356" y="628"/>
              <a:chExt cx="808" cy="1672"/>
            </a:xfrm>
          </p:grpSpPr>
          <p:sp>
            <p:nvSpPr>
              <p:cNvPr id="129049" name="Rectangle 8"/>
              <p:cNvSpPr>
                <a:spLocks noChangeArrowheads="1"/>
              </p:cNvSpPr>
              <p:nvPr/>
            </p:nvSpPr>
            <p:spPr bwMode="auto">
              <a:xfrm>
                <a:off x="2356" y="628"/>
                <a:ext cx="808"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Speed</a:t>
                </a:r>
              </a:p>
            </p:txBody>
          </p:sp>
          <p:sp>
            <p:nvSpPr>
              <p:cNvPr id="129050" name="Rectangle 9"/>
              <p:cNvSpPr>
                <a:spLocks noChangeArrowheads="1"/>
              </p:cNvSpPr>
              <p:nvPr/>
            </p:nvSpPr>
            <p:spPr bwMode="auto">
              <a:xfrm>
                <a:off x="2356" y="964"/>
                <a:ext cx="808"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610 </a:t>
                </a:r>
                <a:r>
                  <a:rPr lang="en-US" altLang="zh-CN" dirty="0">
                    <a:solidFill>
                      <a:srgbClr val="000000"/>
                    </a:solidFill>
                    <a:ea typeface="微软雅黑" panose="020B0503020204020204" pitchFamily="34" charset="-122"/>
                  </a:rPr>
                  <a:t>mph</a:t>
                </a:r>
              </a:p>
            </p:txBody>
          </p:sp>
          <p:sp>
            <p:nvSpPr>
              <p:cNvPr id="129051" name="Rectangle 10"/>
              <p:cNvSpPr>
                <a:spLocks noChangeArrowheads="1"/>
              </p:cNvSpPr>
              <p:nvPr/>
            </p:nvSpPr>
            <p:spPr bwMode="auto">
              <a:xfrm>
                <a:off x="2356" y="1636"/>
                <a:ext cx="808"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1350 </a:t>
                </a:r>
                <a:r>
                  <a:rPr lang="en-US" altLang="zh-CN" dirty="0">
                    <a:solidFill>
                      <a:srgbClr val="000000"/>
                    </a:solidFill>
                    <a:ea typeface="微软雅黑" panose="020B0503020204020204" pitchFamily="34" charset="-122"/>
                  </a:rPr>
                  <a:t>mph</a:t>
                </a:r>
              </a:p>
            </p:txBody>
          </p:sp>
        </p:grpSp>
        <p:grpSp>
          <p:nvGrpSpPr>
            <p:cNvPr id="4" name="Group 11"/>
            <p:cNvGrpSpPr>
              <a:grpSpLocks/>
            </p:cNvGrpSpPr>
            <p:nvPr/>
          </p:nvGrpSpPr>
          <p:grpSpPr bwMode="auto">
            <a:xfrm>
              <a:off x="1444" y="628"/>
              <a:ext cx="904" cy="1672"/>
              <a:chOff x="1444" y="628"/>
              <a:chExt cx="904" cy="1672"/>
            </a:xfrm>
          </p:grpSpPr>
          <p:sp>
            <p:nvSpPr>
              <p:cNvPr id="129046" name="Rectangle 12"/>
              <p:cNvSpPr>
                <a:spLocks noChangeArrowheads="1"/>
              </p:cNvSpPr>
              <p:nvPr/>
            </p:nvSpPr>
            <p:spPr bwMode="auto">
              <a:xfrm>
                <a:off x="1444" y="628"/>
                <a:ext cx="904"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DC to Paris</a:t>
                </a:r>
              </a:p>
            </p:txBody>
          </p:sp>
          <p:sp>
            <p:nvSpPr>
              <p:cNvPr id="129047" name="Rectangle 13"/>
              <p:cNvSpPr>
                <a:spLocks noChangeArrowheads="1"/>
              </p:cNvSpPr>
              <p:nvPr/>
            </p:nvSpPr>
            <p:spPr bwMode="auto">
              <a:xfrm>
                <a:off x="1444" y="964"/>
                <a:ext cx="904"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6.5 </a:t>
                </a:r>
                <a:r>
                  <a:rPr lang="en-US" altLang="zh-CN" dirty="0">
                    <a:solidFill>
                      <a:schemeClr val="hlink"/>
                    </a:solidFill>
                    <a:ea typeface="微软雅黑" panose="020B0503020204020204" pitchFamily="34" charset="-122"/>
                  </a:rPr>
                  <a:t>hours</a:t>
                </a:r>
              </a:p>
            </p:txBody>
          </p:sp>
          <p:sp>
            <p:nvSpPr>
              <p:cNvPr id="129048" name="Rectangle 14"/>
              <p:cNvSpPr>
                <a:spLocks noChangeArrowheads="1"/>
              </p:cNvSpPr>
              <p:nvPr/>
            </p:nvSpPr>
            <p:spPr bwMode="auto">
              <a:xfrm>
                <a:off x="1444" y="1636"/>
                <a:ext cx="904"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3 </a:t>
                </a:r>
                <a:r>
                  <a:rPr lang="en-US" altLang="zh-CN" dirty="0">
                    <a:solidFill>
                      <a:schemeClr val="hlink"/>
                    </a:solidFill>
                    <a:ea typeface="微软雅黑" panose="020B0503020204020204" pitchFamily="34" charset="-122"/>
                  </a:rPr>
                  <a:t>hours</a:t>
                </a:r>
              </a:p>
            </p:txBody>
          </p:sp>
        </p:grpSp>
        <p:grpSp>
          <p:nvGrpSpPr>
            <p:cNvPr id="5" name="Group 15"/>
            <p:cNvGrpSpPr>
              <a:grpSpLocks/>
            </p:cNvGrpSpPr>
            <p:nvPr/>
          </p:nvGrpSpPr>
          <p:grpSpPr bwMode="auto">
            <a:xfrm>
              <a:off x="3172" y="628"/>
              <a:ext cx="1000" cy="1672"/>
              <a:chOff x="3172" y="628"/>
              <a:chExt cx="1000" cy="1672"/>
            </a:xfrm>
          </p:grpSpPr>
          <p:sp>
            <p:nvSpPr>
              <p:cNvPr id="129043" name="Rectangle 16"/>
              <p:cNvSpPr>
                <a:spLocks noChangeArrowheads="1"/>
              </p:cNvSpPr>
              <p:nvPr/>
            </p:nvSpPr>
            <p:spPr bwMode="auto">
              <a:xfrm>
                <a:off x="3172" y="628"/>
                <a:ext cx="1000"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Passengers</a:t>
                </a:r>
              </a:p>
            </p:txBody>
          </p:sp>
          <p:sp>
            <p:nvSpPr>
              <p:cNvPr id="129044" name="Rectangle 17"/>
              <p:cNvSpPr>
                <a:spLocks noChangeArrowheads="1"/>
              </p:cNvSpPr>
              <p:nvPr/>
            </p:nvSpPr>
            <p:spPr bwMode="auto">
              <a:xfrm>
                <a:off x="3172" y="964"/>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470</a:t>
                </a:r>
              </a:p>
            </p:txBody>
          </p:sp>
          <p:sp>
            <p:nvSpPr>
              <p:cNvPr id="129045" name="Rectangle 18"/>
              <p:cNvSpPr>
                <a:spLocks noChangeArrowheads="1"/>
              </p:cNvSpPr>
              <p:nvPr/>
            </p:nvSpPr>
            <p:spPr bwMode="auto">
              <a:xfrm>
                <a:off x="3172" y="1636"/>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132</a:t>
                </a:r>
              </a:p>
            </p:txBody>
          </p:sp>
        </p:grpSp>
        <p:grpSp>
          <p:nvGrpSpPr>
            <p:cNvPr id="6" name="Group 19"/>
            <p:cNvGrpSpPr>
              <a:grpSpLocks/>
            </p:cNvGrpSpPr>
            <p:nvPr/>
          </p:nvGrpSpPr>
          <p:grpSpPr bwMode="auto">
            <a:xfrm>
              <a:off x="4180" y="628"/>
              <a:ext cx="1000" cy="1672"/>
              <a:chOff x="4180" y="628"/>
              <a:chExt cx="1000" cy="1672"/>
            </a:xfrm>
          </p:grpSpPr>
          <p:sp>
            <p:nvSpPr>
              <p:cNvPr id="129040" name="Rectangle 20"/>
              <p:cNvSpPr>
                <a:spLocks noChangeArrowheads="1"/>
              </p:cNvSpPr>
              <p:nvPr/>
            </p:nvSpPr>
            <p:spPr bwMode="auto">
              <a:xfrm>
                <a:off x="4180" y="628"/>
                <a:ext cx="1000"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Throughput (</a:t>
                </a:r>
                <a:r>
                  <a:rPr lang="en-US" altLang="zh-CN" b="1" dirty="0" err="1">
                    <a:solidFill>
                      <a:srgbClr val="000000"/>
                    </a:solidFill>
                    <a:ea typeface="微软雅黑" panose="020B0503020204020204" pitchFamily="34" charset="-122"/>
                  </a:rPr>
                  <a:t>pmph</a:t>
                </a:r>
                <a:r>
                  <a:rPr lang="en-US" altLang="zh-CN" b="1" dirty="0">
                    <a:solidFill>
                      <a:srgbClr val="000000"/>
                    </a:solidFill>
                    <a:ea typeface="微软雅黑" panose="020B0503020204020204" pitchFamily="34" charset="-122"/>
                  </a:rPr>
                  <a:t>)</a:t>
                </a:r>
              </a:p>
            </p:txBody>
          </p:sp>
          <p:sp>
            <p:nvSpPr>
              <p:cNvPr id="129041" name="Rectangle 21"/>
              <p:cNvSpPr>
                <a:spLocks noChangeArrowheads="1"/>
              </p:cNvSpPr>
              <p:nvPr/>
            </p:nvSpPr>
            <p:spPr bwMode="auto">
              <a:xfrm>
                <a:off x="4180" y="964"/>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286,700</a:t>
                </a:r>
              </a:p>
            </p:txBody>
          </p:sp>
          <p:sp>
            <p:nvSpPr>
              <p:cNvPr id="129042" name="Rectangle 22"/>
              <p:cNvSpPr>
                <a:spLocks noChangeArrowheads="1"/>
              </p:cNvSpPr>
              <p:nvPr/>
            </p:nvSpPr>
            <p:spPr bwMode="auto">
              <a:xfrm>
                <a:off x="4180" y="1636"/>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178,200</a:t>
                </a:r>
              </a:p>
            </p:txBody>
          </p:sp>
        </p:grpSp>
      </p:grpSp>
      <p:sp>
        <p:nvSpPr>
          <p:cNvPr id="129030" name="Rectangle 23"/>
          <p:cNvSpPr>
            <a:spLocks noChangeArrowheads="1"/>
          </p:cNvSpPr>
          <p:nvPr/>
        </p:nvSpPr>
        <p:spPr bwMode="auto">
          <a:xfrm>
            <a:off x="981075" y="3783013"/>
            <a:ext cx="3733800" cy="462307"/>
          </a:xfrm>
          <a:prstGeom prst="rect">
            <a:avLst/>
          </a:prstGeom>
          <a:noFill/>
          <a:ln w="9525">
            <a:noFill/>
            <a:miter lim="800000"/>
            <a:headEnd/>
            <a:tailEnd/>
          </a:ln>
        </p:spPr>
        <p:txBody>
          <a:bodyPr lIns="92075" tIns="46038" rIns="92075" bIns="46038">
            <a:spAutoFit/>
          </a:bodyPr>
          <a:lstStyle/>
          <a:p>
            <a:r>
              <a:rPr lang="zh-CN" altLang="en-US" sz="2400" dirty="0">
                <a:solidFill>
                  <a:schemeClr val="accent1"/>
                </a:solidFill>
                <a:ea typeface="微软雅黑" panose="020B0503020204020204" pitchFamily="34" charset="-122"/>
              </a:rPr>
              <a:t>哪个性能高？</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Rectangle 4"/>
          <p:cNvSpPr>
            <a:spLocks noGrp="1" noChangeArrowheads="1"/>
          </p:cNvSpPr>
          <p:nvPr>
            <p:ph type="title"/>
          </p:nvPr>
        </p:nvSpPr>
        <p:spPr/>
        <p:txBody>
          <a:bodyPr>
            <a:normAutofit/>
          </a:bodyPr>
          <a:lstStyle/>
          <a:p>
            <a:pPr eaLnBrk="1" hangingPunct="1"/>
            <a:r>
              <a:rPr lang="zh-CN" altLang="en-US" dirty="0" smtClean="0"/>
              <a:t>举例</a:t>
            </a:r>
          </a:p>
        </p:txBody>
      </p:sp>
      <p:sp>
        <p:nvSpPr>
          <p:cNvPr id="131074" name="日期占位符 3"/>
          <p:cNvSpPr>
            <a:spLocks noGrp="1" noChangeArrowheads="1"/>
          </p:cNvSpPr>
          <p:nvPr>
            <p:ph type="dt" sz="half" idx="10"/>
          </p:nvPr>
        </p:nvSpPr>
        <p:spPr>
          <a:noFill/>
          <a:ln>
            <a:headEnd/>
            <a:tailEnd/>
          </a:ln>
        </p:spPr>
        <p:txBody>
          <a:bodyPr>
            <a:prstTxWarp prst="textNoShape">
              <a:avLst/>
            </a:prstTxWarp>
          </a:bodyPr>
          <a:lstStyle/>
          <a:p>
            <a:fld id="{F88E651F-4F2A-4AEB-9E23-34A9F90F415A}" type="datetime1">
              <a:rPr lang="en-US" altLang="zh-CN" smtClean="0"/>
              <a:pPr/>
              <a:t>3/4/2019</a:t>
            </a:fld>
            <a:endParaRPr lang="en-US" altLang="zh-CN" smtClean="0"/>
          </a:p>
        </p:txBody>
      </p:sp>
      <p:sp>
        <p:nvSpPr>
          <p:cNvPr id="131079" name="灯片编号占位符 1"/>
          <p:cNvSpPr>
            <a:spLocks noGrp="1" noChangeArrowheads="1"/>
          </p:cNvSpPr>
          <p:nvPr>
            <p:ph type="sldNum" sz="quarter" idx="12"/>
          </p:nvPr>
        </p:nvSpPr>
        <p:spPr>
          <a:noFill/>
          <a:ln>
            <a:headEnd/>
            <a:tailEnd/>
          </a:ln>
        </p:spPr>
        <p:txBody>
          <a:bodyPr/>
          <a:lstStyle/>
          <a:p>
            <a:fld id="{1B544382-1E6B-4375-843F-173754F0D90F}" type="slidenum">
              <a:rPr lang="en-US" altLang="zh-CN"/>
              <a:pPr/>
              <a:t>84</a:t>
            </a:fld>
            <a:endParaRPr lang="en-US" altLang="zh-CN"/>
          </a:p>
        </p:txBody>
      </p:sp>
      <p:sp>
        <p:nvSpPr>
          <p:cNvPr id="131076" name="Rectangle 2"/>
          <p:cNvSpPr>
            <a:spLocks noChangeArrowheads="1"/>
          </p:cNvSpPr>
          <p:nvPr/>
        </p:nvSpPr>
        <p:spPr bwMode="auto">
          <a:xfrm>
            <a:off x="684213" y="1009650"/>
            <a:ext cx="8229600" cy="3384550"/>
          </a:xfrm>
          <a:prstGeom prst="rect">
            <a:avLst/>
          </a:prstGeom>
          <a:noFill/>
          <a:ln w="9525">
            <a:noFill/>
            <a:miter lim="800000"/>
            <a:headEnd/>
            <a:tailEnd/>
          </a:ln>
        </p:spPr>
        <p:txBody>
          <a:bodyPr lIns="92075" tIns="46038" rIns="92075" bIns="46038"/>
          <a:lstStyle/>
          <a:p>
            <a:pPr marL="285750" indent="-285750">
              <a:lnSpc>
                <a:spcPct val="90000"/>
              </a:lnSpc>
              <a:spcBef>
                <a:spcPct val="30000"/>
              </a:spcBef>
              <a:buFontTx/>
              <a:buChar char="•"/>
            </a:pPr>
            <a:r>
              <a:rPr lang="en-US" altLang="zh-CN" sz="2000" dirty="0">
                <a:latin typeface="+mj-ea"/>
                <a:ea typeface="+mj-ea"/>
              </a:rPr>
              <a:t>Time of Concord vs. Boeing 747?</a:t>
            </a:r>
          </a:p>
          <a:p>
            <a:pPr marL="685800" lvl="1" indent="-228600">
              <a:lnSpc>
                <a:spcPct val="90000"/>
              </a:lnSpc>
              <a:spcBef>
                <a:spcPct val="30000"/>
              </a:spcBef>
              <a:buFont typeface="Arial" pitchFamily="34" charset="0"/>
              <a:buChar char="•"/>
            </a:pPr>
            <a:r>
              <a:rPr lang="en-US" altLang="zh-CN" sz="2000" dirty="0">
                <a:latin typeface="+mj-ea"/>
                <a:ea typeface="+mj-ea"/>
              </a:rPr>
              <a:t>Concord is 1350 mph / 610 mph = 2.2 </a:t>
            </a:r>
            <a:r>
              <a:rPr lang="en-US" altLang="zh-CN" sz="2000" dirty="0">
                <a:solidFill>
                  <a:schemeClr val="accent1"/>
                </a:solidFill>
                <a:latin typeface="+mj-ea"/>
                <a:ea typeface="+mj-ea"/>
              </a:rPr>
              <a:t>times faster</a:t>
            </a:r>
            <a:endParaRPr lang="en-US" altLang="zh-CN" sz="2000" dirty="0">
              <a:latin typeface="+mj-ea"/>
              <a:ea typeface="+mj-ea"/>
            </a:endParaRPr>
          </a:p>
          <a:p>
            <a:pPr marL="685800" lvl="1" indent="-228600">
              <a:lnSpc>
                <a:spcPct val="90000"/>
              </a:lnSpc>
              <a:spcBef>
                <a:spcPct val="30000"/>
              </a:spcBef>
              <a:buFont typeface="Arial" pitchFamily="34" charset="0"/>
              <a:buNone/>
            </a:pPr>
            <a:r>
              <a:rPr lang="en-US" altLang="zh-CN" sz="2000" dirty="0">
                <a:latin typeface="+mj-ea"/>
                <a:ea typeface="+mj-ea"/>
              </a:rPr>
              <a:t>                                                        = 6.5 hours / 3 hours</a:t>
            </a:r>
          </a:p>
          <a:p>
            <a:pPr marL="285750" indent="-285750">
              <a:lnSpc>
                <a:spcPct val="90000"/>
              </a:lnSpc>
              <a:spcBef>
                <a:spcPct val="30000"/>
              </a:spcBef>
              <a:buFontTx/>
              <a:buChar char="•"/>
            </a:pPr>
            <a:r>
              <a:rPr lang="en-US" altLang="zh-CN" sz="2000" dirty="0">
                <a:latin typeface="+mj-ea"/>
                <a:ea typeface="+mj-ea"/>
              </a:rPr>
              <a:t>Throughput of Concorde vs. Boeing 747 ?</a:t>
            </a:r>
          </a:p>
          <a:p>
            <a:pPr marL="685800" lvl="1" indent="-228600">
              <a:lnSpc>
                <a:spcPct val="90000"/>
              </a:lnSpc>
              <a:spcBef>
                <a:spcPct val="30000"/>
              </a:spcBef>
              <a:buFont typeface="Arial" pitchFamily="34" charset="0"/>
              <a:buChar char="•"/>
            </a:pPr>
            <a:r>
              <a:rPr lang="en-US" altLang="zh-CN" sz="2000" dirty="0">
                <a:latin typeface="+mj-ea"/>
                <a:ea typeface="+mj-ea"/>
              </a:rPr>
              <a:t>Concord is 178,200 </a:t>
            </a:r>
            <a:r>
              <a:rPr lang="en-US" altLang="zh-CN" sz="2000" dirty="0" err="1">
                <a:latin typeface="+mj-ea"/>
                <a:ea typeface="+mj-ea"/>
              </a:rPr>
              <a:t>pmph</a:t>
            </a:r>
            <a:r>
              <a:rPr lang="en-US" altLang="zh-CN" sz="2000" dirty="0">
                <a:latin typeface="+mj-ea"/>
                <a:ea typeface="+mj-ea"/>
              </a:rPr>
              <a:t> / 286,700 </a:t>
            </a:r>
            <a:r>
              <a:rPr lang="en-US" altLang="zh-CN" sz="2000" dirty="0" err="1">
                <a:latin typeface="+mj-ea"/>
                <a:ea typeface="+mj-ea"/>
              </a:rPr>
              <a:t>pmph</a:t>
            </a:r>
            <a:r>
              <a:rPr lang="en-US" altLang="zh-CN" sz="2000" dirty="0">
                <a:latin typeface="+mj-ea"/>
                <a:ea typeface="+mj-ea"/>
              </a:rPr>
              <a:t> = 0.62 </a:t>
            </a:r>
            <a:r>
              <a:rPr lang="en-US" altLang="zh-CN" sz="2000" dirty="0">
                <a:solidFill>
                  <a:schemeClr val="accent2"/>
                </a:solidFill>
                <a:latin typeface="+mj-ea"/>
                <a:ea typeface="+mj-ea"/>
              </a:rPr>
              <a:t>“times faster”</a:t>
            </a:r>
          </a:p>
          <a:p>
            <a:pPr marL="685800" lvl="1" indent="-228600">
              <a:lnSpc>
                <a:spcPct val="90000"/>
              </a:lnSpc>
              <a:spcBef>
                <a:spcPct val="30000"/>
              </a:spcBef>
              <a:buFont typeface="Arial" pitchFamily="34" charset="0"/>
              <a:buChar char="•"/>
            </a:pPr>
            <a:r>
              <a:rPr lang="en-US" altLang="zh-CN" sz="2000" dirty="0">
                <a:latin typeface="+mj-ea"/>
                <a:ea typeface="+mj-ea"/>
              </a:rPr>
              <a:t>Boeing  is 286,700 </a:t>
            </a:r>
            <a:r>
              <a:rPr lang="en-US" altLang="zh-CN" sz="2000" dirty="0" err="1">
                <a:latin typeface="+mj-ea"/>
                <a:ea typeface="+mj-ea"/>
              </a:rPr>
              <a:t>pmph</a:t>
            </a:r>
            <a:r>
              <a:rPr lang="en-US" altLang="zh-CN" sz="2000" dirty="0">
                <a:latin typeface="+mj-ea"/>
                <a:ea typeface="+mj-ea"/>
              </a:rPr>
              <a:t> / 178,200 </a:t>
            </a:r>
            <a:r>
              <a:rPr lang="en-US" altLang="zh-CN" sz="2000" dirty="0" err="1">
                <a:latin typeface="+mj-ea"/>
                <a:ea typeface="+mj-ea"/>
              </a:rPr>
              <a:t>pmph</a:t>
            </a:r>
            <a:r>
              <a:rPr lang="en-US" altLang="zh-CN" sz="2000" dirty="0">
                <a:latin typeface="+mj-ea"/>
                <a:ea typeface="+mj-ea"/>
              </a:rPr>
              <a:t>	= 1.60 </a:t>
            </a:r>
            <a:r>
              <a:rPr lang="en-US" altLang="zh-CN" sz="2000" dirty="0">
                <a:solidFill>
                  <a:schemeClr val="accent2"/>
                </a:solidFill>
                <a:latin typeface="+mj-ea"/>
                <a:ea typeface="+mj-ea"/>
              </a:rPr>
              <a:t>“times faster”</a:t>
            </a:r>
          </a:p>
          <a:p>
            <a:pPr marL="685800" lvl="1" indent="-228600">
              <a:lnSpc>
                <a:spcPct val="90000"/>
              </a:lnSpc>
              <a:spcBef>
                <a:spcPct val="30000"/>
              </a:spcBef>
              <a:buFont typeface="Arial" pitchFamily="34" charset="0"/>
              <a:buNone/>
            </a:pPr>
            <a:endParaRPr lang="en-US" altLang="zh-CN" sz="2000" dirty="0">
              <a:solidFill>
                <a:schemeClr val="accent2"/>
              </a:solidFill>
              <a:latin typeface="+mj-ea"/>
              <a:ea typeface="+mj-ea"/>
            </a:endParaRPr>
          </a:p>
          <a:p>
            <a:pPr marL="285750" indent="-285750">
              <a:lnSpc>
                <a:spcPct val="90000"/>
              </a:lnSpc>
              <a:spcBef>
                <a:spcPct val="30000"/>
              </a:spcBef>
              <a:buFontTx/>
              <a:buChar char="•"/>
            </a:pPr>
            <a:r>
              <a:rPr lang="en-US" altLang="zh-CN" sz="2000" dirty="0">
                <a:solidFill>
                  <a:schemeClr val="accent2"/>
                </a:solidFill>
                <a:latin typeface="+mj-ea"/>
                <a:ea typeface="+mj-ea"/>
              </a:rPr>
              <a:t>Boeing is 1.6 times (“60%”) faster in terms of throughput</a:t>
            </a:r>
          </a:p>
          <a:p>
            <a:pPr marL="285750" indent="-285750">
              <a:lnSpc>
                <a:spcPct val="90000"/>
              </a:lnSpc>
              <a:spcBef>
                <a:spcPct val="30000"/>
              </a:spcBef>
              <a:buFontTx/>
              <a:buChar char="•"/>
            </a:pPr>
            <a:r>
              <a:rPr lang="en-US" altLang="zh-CN" sz="2000" dirty="0">
                <a:solidFill>
                  <a:schemeClr val="accent2"/>
                </a:solidFill>
                <a:latin typeface="+mj-ea"/>
                <a:ea typeface="+mj-ea"/>
              </a:rPr>
              <a:t>Concord is 2.2 times (“120%”) faster in terms of flying time</a:t>
            </a:r>
          </a:p>
          <a:p>
            <a:pPr marL="285750" indent="-285750">
              <a:lnSpc>
                <a:spcPct val="90000"/>
              </a:lnSpc>
              <a:spcBef>
                <a:spcPct val="30000"/>
              </a:spcBef>
            </a:pPr>
            <a:endParaRPr lang="zh-CN" altLang="en-US" sz="2000" dirty="0">
              <a:latin typeface="+mj-ea"/>
              <a:ea typeface="+mj-ea"/>
            </a:endParaRPr>
          </a:p>
        </p:txBody>
      </p:sp>
      <p:sp>
        <p:nvSpPr>
          <p:cNvPr id="131077" name="Rectangle 3"/>
          <p:cNvSpPr>
            <a:spLocks noChangeArrowheads="1"/>
          </p:cNvSpPr>
          <p:nvPr/>
        </p:nvSpPr>
        <p:spPr bwMode="auto">
          <a:xfrm>
            <a:off x="468551" y="5037524"/>
            <a:ext cx="7931150" cy="1584325"/>
          </a:xfrm>
          <a:prstGeom prst="rect">
            <a:avLst/>
          </a:prstGeom>
          <a:noFill/>
          <a:ln w="9525">
            <a:noFill/>
            <a:miter lim="800000"/>
            <a:headEnd/>
            <a:tailEnd/>
          </a:ln>
        </p:spPr>
        <p:txBody>
          <a:bodyPr lIns="92075" tIns="46038" rIns="92075" bIns="46038"/>
          <a:lstStyle/>
          <a:p>
            <a:pPr marL="285750" indent="-285750">
              <a:lnSpc>
                <a:spcPct val="90000"/>
              </a:lnSpc>
              <a:spcBef>
                <a:spcPct val="30000"/>
              </a:spcBef>
            </a:pPr>
            <a:r>
              <a:rPr lang="zh-CN" altLang="en-US" sz="2400" dirty="0">
                <a:latin typeface="微软雅黑" pitchFamily="34" charset="-122"/>
                <a:ea typeface="微软雅黑" pitchFamily="34" charset="-122"/>
              </a:rPr>
              <a:t>    我们主要关注单个任务的执行时间</a:t>
            </a:r>
          </a:p>
          <a:p>
            <a:pPr marL="285750" indent="-285750">
              <a:lnSpc>
                <a:spcPct val="90000"/>
              </a:lnSpc>
              <a:spcBef>
                <a:spcPct val="30000"/>
              </a:spcBef>
            </a:pPr>
            <a:r>
              <a:rPr lang="zh-CN" altLang="en-US" sz="2400" dirty="0">
                <a:latin typeface="微软雅黑" pitchFamily="34" charset="-122"/>
                <a:ea typeface="微软雅黑" pitchFamily="34" charset="-122"/>
              </a:rPr>
              <a:t>    程序由一组指令构成，指令的吞吐率</a:t>
            </a:r>
            <a:r>
              <a:rPr lang="zh-CN" altLang="en-US" sz="2400" dirty="0">
                <a:solidFill>
                  <a:schemeClr val="accent1"/>
                </a:solidFill>
                <a:latin typeface="微软雅黑" pitchFamily="34" charset="-122"/>
                <a:ea typeface="微软雅黑" pitchFamily="34" charset="-122"/>
              </a:rPr>
              <a:t>（</a:t>
            </a:r>
            <a:r>
              <a:rPr lang="en-US" altLang="zh-CN" sz="2400" dirty="0">
                <a:solidFill>
                  <a:schemeClr val="accent1"/>
                </a:solidFill>
                <a:latin typeface="微软雅黑" pitchFamily="34" charset="-122"/>
                <a:ea typeface="微软雅黑" pitchFamily="34" charset="-122"/>
              </a:rPr>
              <a:t>Instruction throughput）</a:t>
            </a:r>
            <a:r>
              <a:rPr lang="zh-CN" altLang="en-US" sz="2400" dirty="0">
                <a:solidFill>
                  <a:schemeClr val="accent1"/>
                </a:solidFill>
                <a:latin typeface="微软雅黑" pitchFamily="34" charset="-122"/>
                <a:ea typeface="微软雅黑" pitchFamily="34" charset="-122"/>
              </a:rPr>
              <a:t>非常重要!</a:t>
            </a:r>
          </a:p>
          <a:p>
            <a:pPr marL="285750" indent="-285750">
              <a:lnSpc>
                <a:spcPct val="90000"/>
              </a:lnSpc>
              <a:spcBef>
                <a:spcPct val="30000"/>
              </a:spcBef>
            </a:pPr>
            <a:endParaRPr lang="zh-CN" altLang="en-US" sz="2400" dirty="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noChangeArrowheads="1"/>
          </p:cNvSpPr>
          <p:nvPr>
            <p:ph type="title"/>
          </p:nvPr>
        </p:nvSpPr>
        <p:spPr/>
        <p:txBody>
          <a:bodyPr/>
          <a:lstStyle/>
          <a:p>
            <a:r>
              <a:rPr lang="zh-CN" altLang="en-US" smtClean="0"/>
              <a:t>以时间（</a:t>
            </a:r>
            <a:r>
              <a:rPr lang="en-US" altLang="zh-CN" smtClean="0"/>
              <a:t>Time</a:t>
            </a:r>
            <a:r>
              <a:rPr lang="zh-CN" altLang="en-US" smtClean="0"/>
              <a:t>）度量性能</a:t>
            </a:r>
          </a:p>
        </p:txBody>
      </p:sp>
      <p:sp>
        <p:nvSpPr>
          <p:cNvPr id="133123" name="内容占位符 2"/>
          <p:cNvSpPr>
            <a:spLocks noGrp="1" noChangeArrowheads="1"/>
          </p:cNvSpPr>
          <p:nvPr>
            <p:ph idx="1"/>
          </p:nvPr>
        </p:nvSpPr>
        <p:spPr/>
        <p:txBody>
          <a:bodyPr>
            <a:normAutofit fontScale="92500" lnSpcReduction="10000"/>
          </a:bodyPr>
          <a:lstStyle/>
          <a:p>
            <a:r>
              <a:rPr lang="en-US" altLang="zh-CN" smtClean="0"/>
              <a:t>Response Time</a:t>
            </a:r>
          </a:p>
          <a:p>
            <a:pPr lvl="1"/>
            <a:r>
              <a:rPr lang="zh-CN" altLang="en-US" smtClean="0"/>
              <a:t>从任务开始到任务完成所经历的时间</a:t>
            </a:r>
            <a:endParaRPr lang="en-US" altLang="zh-CN" smtClean="0"/>
          </a:p>
          <a:p>
            <a:pPr lvl="1"/>
            <a:r>
              <a:rPr lang="zh-CN" altLang="en-US" smtClean="0"/>
              <a:t>通常由最终用户观察和测量</a:t>
            </a:r>
            <a:endParaRPr lang="en-US" altLang="zh-CN" smtClean="0"/>
          </a:p>
          <a:p>
            <a:pPr lvl="1"/>
            <a:r>
              <a:rPr lang="zh-CN" altLang="en-US" smtClean="0"/>
              <a:t>也称</a:t>
            </a:r>
            <a:r>
              <a:rPr lang="en-US" altLang="zh-CN" smtClean="0"/>
              <a:t>Wall-Clock Time or Elapsed Time</a:t>
            </a:r>
          </a:p>
          <a:p>
            <a:pPr lvl="1"/>
            <a:r>
              <a:rPr lang="en-US" altLang="zh-CN" smtClean="0"/>
              <a:t>Response Time = CPU Time + Waiting Time (I/O, scheduling, etc.)</a:t>
            </a:r>
          </a:p>
          <a:p>
            <a:r>
              <a:rPr lang="en-US" altLang="zh-CN" smtClean="0"/>
              <a:t>CPU Execution Time</a:t>
            </a:r>
          </a:p>
          <a:p>
            <a:pPr lvl="1"/>
            <a:r>
              <a:rPr lang="zh-CN" altLang="en-US" smtClean="0"/>
              <a:t>指执行程序（指令序列）所花费的时间</a:t>
            </a:r>
            <a:endParaRPr lang="en-US" altLang="zh-CN" smtClean="0"/>
          </a:p>
          <a:p>
            <a:pPr lvl="1"/>
            <a:r>
              <a:rPr lang="zh-CN" altLang="en-US" smtClean="0"/>
              <a:t>不包括等待</a:t>
            </a:r>
            <a:r>
              <a:rPr lang="en-US" altLang="zh-CN" smtClean="0"/>
              <a:t>I/O</a:t>
            </a:r>
            <a:r>
              <a:rPr lang="zh-CN" altLang="en-US" smtClean="0"/>
              <a:t>或系统调度的开销</a:t>
            </a:r>
            <a:endParaRPr lang="en-US" altLang="zh-CN" smtClean="0"/>
          </a:p>
          <a:p>
            <a:pPr lvl="1"/>
            <a:r>
              <a:rPr lang="zh-CN" altLang="en-US" smtClean="0"/>
              <a:t>可以用秒</a:t>
            </a:r>
            <a:r>
              <a:rPr lang="en-US" altLang="zh-CN" smtClean="0"/>
              <a:t>(msec, µsec, …) , </a:t>
            </a:r>
            <a:r>
              <a:rPr lang="zh-CN" altLang="en-US" smtClean="0"/>
              <a:t>或</a:t>
            </a:r>
            <a:endParaRPr lang="en-US" altLang="zh-CN" smtClean="0"/>
          </a:p>
          <a:p>
            <a:pPr lvl="1"/>
            <a:r>
              <a:rPr lang="zh-CN" altLang="en-US" smtClean="0"/>
              <a:t>可以用相对值（</a:t>
            </a:r>
            <a:r>
              <a:rPr lang="en-US" altLang="zh-CN" smtClean="0"/>
              <a:t>CPU</a:t>
            </a:r>
            <a:r>
              <a:rPr lang="zh-CN" altLang="en-US" smtClean="0"/>
              <a:t>的时钟周期数 </a:t>
            </a:r>
            <a:r>
              <a:rPr lang="en-US" altLang="zh-CN" smtClean="0"/>
              <a:t>(clock cycles)</a:t>
            </a:r>
            <a:r>
              <a:rPr lang="zh-CN" altLang="en-US" smtClean="0"/>
              <a:t>）</a:t>
            </a:r>
            <a:endParaRPr lang="zh-CN" altLang="en-US" dirty="0" smtClean="0"/>
          </a:p>
        </p:txBody>
      </p:sp>
      <p:sp>
        <p:nvSpPr>
          <p:cNvPr id="133124" name="日期占位符 3"/>
          <p:cNvSpPr>
            <a:spLocks noGrp="1" noChangeArrowheads="1"/>
          </p:cNvSpPr>
          <p:nvPr>
            <p:ph type="dt" sz="half" idx="10"/>
          </p:nvPr>
        </p:nvSpPr>
        <p:spPr/>
        <p:txBody>
          <a:bodyPr/>
          <a:lstStyle/>
          <a:p>
            <a:fld id="{66632F1E-58F3-4277-BD19-E41B743CA5D3}" type="datetime1">
              <a:rPr lang="en-US" altLang="zh-CN" smtClean="0"/>
              <a:pPr/>
              <a:t>3/4/2019</a:t>
            </a:fld>
            <a:endParaRPr lang="en-US" altLang="zh-CN" smtClean="0"/>
          </a:p>
        </p:txBody>
      </p:sp>
      <p:sp>
        <p:nvSpPr>
          <p:cNvPr id="133126" name="灯片编号占位符 1"/>
          <p:cNvSpPr>
            <a:spLocks noGrp="1" noChangeArrowheads="1"/>
          </p:cNvSpPr>
          <p:nvPr>
            <p:ph type="sldNum" sz="quarter" idx="12"/>
          </p:nvPr>
        </p:nvSpPr>
        <p:spPr/>
        <p:txBody>
          <a:bodyPr/>
          <a:lstStyle/>
          <a:p>
            <a:fld id="{7789E7A6-FCAF-4808-A0DE-0A48751BB7DF}" type="slidenum">
              <a:rPr lang="en-US" altLang="zh-CN" smtClean="0"/>
              <a:pPr/>
              <a:t>85</a:t>
            </a:fld>
            <a:endParaRPr lang="en-US" altLang="zh-CN"/>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noChangeArrowheads="1"/>
          </p:cNvSpPr>
          <p:nvPr>
            <p:ph type="title"/>
          </p:nvPr>
        </p:nvSpPr>
        <p:spPr/>
        <p:txBody>
          <a:bodyPr/>
          <a:lstStyle/>
          <a:p>
            <a:r>
              <a:rPr lang="zh-CN" altLang="en-US" smtClean="0"/>
              <a:t>以吞吐率度量性能</a:t>
            </a:r>
          </a:p>
        </p:txBody>
      </p:sp>
      <p:sp>
        <p:nvSpPr>
          <p:cNvPr id="134147" name="内容占位符 2"/>
          <p:cNvSpPr>
            <a:spLocks noGrp="1" noChangeArrowheads="1"/>
          </p:cNvSpPr>
          <p:nvPr>
            <p:ph idx="1"/>
          </p:nvPr>
        </p:nvSpPr>
        <p:spPr/>
        <p:txBody>
          <a:bodyPr>
            <a:normAutofit fontScale="85000" lnSpcReduction="10000"/>
          </a:bodyPr>
          <a:lstStyle/>
          <a:p>
            <a:r>
              <a:rPr lang="en-US" altLang="zh-CN" smtClean="0"/>
              <a:t>Throughput = </a:t>
            </a:r>
            <a:r>
              <a:rPr lang="zh-CN" altLang="en-US" smtClean="0"/>
              <a:t>单位时间完成的任务数</a:t>
            </a:r>
            <a:endParaRPr lang="en-US" altLang="zh-CN" smtClean="0"/>
          </a:p>
          <a:p>
            <a:pPr lvl="1"/>
            <a:r>
              <a:rPr lang="zh-CN" altLang="en-US" smtClean="0"/>
              <a:t>任务数</a:t>
            </a:r>
            <a:r>
              <a:rPr lang="en-US" altLang="zh-CN" smtClean="0"/>
              <a:t>/</a:t>
            </a:r>
            <a:r>
              <a:rPr lang="zh-CN" altLang="en-US" smtClean="0"/>
              <a:t>小时、事务数</a:t>
            </a:r>
            <a:r>
              <a:rPr lang="en-US" altLang="zh-CN" smtClean="0"/>
              <a:t>/</a:t>
            </a:r>
            <a:r>
              <a:rPr lang="zh-CN" altLang="en-US" smtClean="0"/>
              <a:t>分钟、</a:t>
            </a:r>
            <a:r>
              <a:rPr lang="en-US" altLang="zh-CN" smtClean="0"/>
              <a:t>100Mbits/s</a:t>
            </a:r>
          </a:p>
          <a:p>
            <a:r>
              <a:rPr lang="zh-CN" altLang="en-US" smtClean="0"/>
              <a:t>缩短任务执行时间可提高吞吐率（</a:t>
            </a:r>
            <a:r>
              <a:rPr lang="en-US" altLang="zh-CN" smtClean="0"/>
              <a:t>throughput</a:t>
            </a:r>
            <a:r>
              <a:rPr lang="zh-CN" altLang="en-US" smtClean="0"/>
              <a:t>）</a:t>
            </a:r>
            <a:endParaRPr lang="en-US" altLang="zh-CN" smtClean="0"/>
          </a:p>
          <a:p>
            <a:pPr lvl="1"/>
            <a:r>
              <a:rPr lang="en-US" altLang="zh-CN" smtClean="0"/>
              <a:t>Example: </a:t>
            </a:r>
            <a:r>
              <a:rPr lang="zh-CN" altLang="en-US" smtClean="0"/>
              <a:t>使用更快的处理器</a:t>
            </a:r>
            <a:endParaRPr lang="en-US" altLang="zh-CN" smtClean="0"/>
          </a:p>
          <a:p>
            <a:pPr lvl="1"/>
            <a:r>
              <a:rPr lang="zh-CN" altLang="en-US" smtClean="0"/>
              <a:t>执行单个任务时间少</a:t>
            </a:r>
            <a:r>
              <a:rPr lang="en-US" altLang="zh-CN" smtClean="0"/>
              <a:t> ⇒ </a:t>
            </a:r>
            <a:r>
              <a:rPr lang="zh-CN" altLang="en-US" smtClean="0"/>
              <a:t>单位时间所完成的任务数增加</a:t>
            </a:r>
            <a:endParaRPr lang="en-US" altLang="zh-CN" smtClean="0"/>
          </a:p>
          <a:p>
            <a:r>
              <a:rPr lang="zh-CN" altLang="en-US" smtClean="0"/>
              <a:t>硬件并行可提高吞吐率和响应时间</a:t>
            </a:r>
            <a:r>
              <a:rPr lang="en-US" altLang="zh-CN" smtClean="0"/>
              <a:t>(response time)</a:t>
            </a:r>
          </a:p>
          <a:p>
            <a:pPr lvl="1"/>
            <a:r>
              <a:rPr lang="en-US" altLang="zh-CN" smtClean="0"/>
              <a:t>Example: </a:t>
            </a:r>
            <a:r>
              <a:rPr lang="zh-CN" altLang="en-US" smtClean="0"/>
              <a:t>采用多处理器结构</a:t>
            </a:r>
            <a:endParaRPr lang="en-US" altLang="zh-CN" smtClean="0"/>
          </a:p>
          <a:p>
            <a:pPr lvl="1"/>
            <a:r>
              <a:rPr lang="zh-CN" altLang="en-US" smtClean="0"/>
              <a:t>多个任务可并行执行</a:t>
            </a:r>
            <a:r>
              <a:rPr lang="en-US" altLang="zh-CN" smtClean="0"/>
              <a:t>, </a:t>
            </a:r>
            <a:r>
              <a:rPr lang="zh-CN" altLang="en-US" smtClean="0"/>
              <a:t>单个任务的执行时间没有减少</a:t>
            </a:r>
            <a:endParaRPr lang="en-US" altLang="zh-CN" smtClean="0"/>
          </a:p>
          <a:p>
            <a:pPr lvl="1"/>
            <a:endParaRPr lang="en-US" altLang="zh-CN" smtClean="0"/>
          </a:p>
          <a:p>
            <a:pPr lvl="1"/>
            <a:r>
              <a:rPr lang="zh-CN" altLang="en-US" smtClean="0"/>
              <a:t>减少等待时间可缩短响应时间</a:t>
            </a:r>
          </a:p>
        </p:txBody>
      </p:sp>
      <p:sp>
        <p:nvSpPr>
          <p:cNvPr id="134148" name="日期占位符 3"/>
          <p:cNvSpPr>
            <a:spLocks noGrp="1" noChangeArrowheads="1"/>
          </p:cNvSpPr>
          <p:nvPr>
            <p:ph type="dt" sz="half" idx="10"/>
          </p:nvPr>
        </p:nvSpPr>
        <p:spPr/>
        <p:txBody>
          <a:bodyPr/>
          <a:lstStyle/>
          <a:p>
            <a:fld id="{D886B192-5769-4BC5-9D4F-9AA92B0A307B}" type="datetime1">
              <a:rPr lang="en-US" altLang="zh-CN" smtClean="0"/>
              <a:pPr/>
              <a:t>3/4/2019</a:t>
            </a:fld>
            <a:endParaRPr lang="en-US" altLang="zh-CN" smtClean="0"/>
          </a:p>
        </p:txBody>
      </p:sp>
      <p:sp>
        <p:nvSpPr>
          <p:cNvPr id="134150" name="灯片编号占位符 1"/>
          <p:cNvSpPr>
            <a:spLocks noGrp="1" noChangeArrowheads="1"/>
          </p:cNvSpPr>
          <p:nvPr>
            <p:ph type="sldNum" sz="quarter" idx="12"/>
          </p:nvPr>
        </p:nvSpPr>
        <p:spPr/>
        <p:txBody>
          <a:bodyPr/>
          <a:lstStyle/>
          <a:p>
            <a:fld id="{F5FBEA40-9270-4603-9E2D-F8353D527A20}" type="slidenum">
              <a:rPr lang="en-US" altLang="zh-CN" smtClean="0"/>
              <a:pPr/>
              <a:t>86</a:t>
            </a:fld>
            <a:endParaRPr lang="en-US" altLang="zh-CN"/>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3"/>
          <p:cNvSpPr>
            <a:spLocks noGrp="1" noChangeArrowheads="1"/>
          </p:cNvSpPr>
          <p:nvPr>
            <p:ph type="title"/>
          </p:nvPr>
        </p:nvSpPr>
        <p:spPr/>
        <p:txBody>
          <a:bodyPr/>
          <a:lstStyle/>
          <a:p>
            <a:r>
              <a:rPr lang="zh-CN" altLang="en-US" smtClean="0"/>
              <a:t>相对性能</a:t>
            </a:r>
          </a:p>
        </p:txBody>
      </p:sp>
      <p:sp>
        <p:nvSpPr>
          <p:cNvPr id="110597" name="Rectangle 2"/>
          <p:cNvSpPr>
            <a:spLocks noGrp="1" noChangeArrowheads="1"/>
          </p:cNvSpPr>
          <p:nvPr>
            <p:ph idx="1"/>
          </p:nvPr>
        </p:nvSpPr>
        <p:spPr/>
        <p:txBody>
          <a:bodyPr/>
          <a:lstStyle/>
          <a:p>
            <a:r>
              <a:rPr lang="zh-CN" altLang="en-US" smtClean="0"/>
              <a:t>某程序运行在</a:t>
            </a:r>
            <a:r>
              <a:rPr lang="en-US" altLang="zh-CN" smtClean="0"/>
              <a:t>X</a:t>
            </a:r>
            <a:r>
              <a:rPr lang="zh-CN" altLang="en-US" smtClean="0"/>
              <a:t>系统上</a:t>
            </a:r>
            <a:endParaRPr lang="en-US" altLang="zh-CN" smtClean="0"/>
          </a:p>
          <a:p>
            <a:endParaRPr lang="en-US" altLang="zh-CN" smtClean="0"/>
          </a:p>
          <a:p>
            <a:pPr lvl="1"/>
            <a:endParaRPr lang="en-US" altLang="zh-CN" smtClean="0"/>
          </a:p>
          <a:p>
            <a:pPr lvl="1"/>
            <a:endParaRPr lang="en-US" altLang="zh-CN" smtClean="0"/>
          </a:p>
          <a:p>
            <a:r>
              <a:rPr lang="en-US" altLang="zh-CN" smtClean="0"/>
              <a:t>X </a:t>
            </a:r>
            <a:r>
              <a:rPr lang="zh-CN" altLang="en-US" smtClean="0"/>
              <a:t>性能是</a:t>
            </a:r>
            <a:r>
              <a:rPr lang="en-US" altLang="zh-CN" smtClean="0"/>
              <a:t>Y</a:t>
            </a:r>
            <a:r>
              <a:rPr lang="zh-CN" altLang="en-US" smtClean="0"/>
              <a:t>的</a:t>
            </a:r>
            <a:r>
              <a:rPr lang="en-US" altLang="zh-CN" smtClean="0"/>
              <a:t>n</a:t>
            </a:r>
            <a:r>
              <a:rPr lang="zh-CN" altLang="en-US" smtClean="0"/>
              <a:t>倍” 是指</a:t>
            </a:r>
          </a:p>
          <a:p>
            <a:pPr lvl="1"/>
            <a:endParaRPr lang="zh-CN" altLang="en-US" smtClean="0"/>
          </a:p>
          <a:p>
            <a:r>
              <a:rPr lang="zh-CN" altLang="en-US" smtClean="0"/>
              <a:t>		</a:t>
            </a:r>
            <a:endParaRPr lang="en-US" altLang="zh-CN" dirty="0" smtClean="0"/>
          </a:p>
        </p:txBody>
      </p:sp>
      <p:sp>
        <p:nvSpPr>
          <p:cNvPr id="135170" name="日期占位符 3"/>
          <p:cNvSpPr>
            <a:spLocks noGrp="1" noChangeArrowheads="1"/>
          </p:cNvSpPr>
          <p:nvPr>
            <p:ph type="dt" sz="half" idx="10"/>
          </p:nvPr>
        </p:nvSpPr>
        <p:spPr/>
        <p:txBody>
          <a:bodyPr/>
          <a:lstStyle/>
          <a:p>
            <a:fld id="{1EEDE20F-A004-44A1-A554-8C856DE8F694}" type="datetime1">
              <a:rPr lang="en-US" altLang="zh-CN" smtClean="0"/>
              <a:pPr/>
              <a:t>3/4/2019</a:t>
            </a:fld>
            <a:endParaRPr lang="en-US" altLang="zh-CN" smtClean="0"/>
          </a:p>
        </p:txBody>
      </p:sp>
      <p:sp>
        <p:nvSpPr>
          <p:cNvPr id="135176" name="灯片编号占位符 1"/>
          <p:cNvSpPr>
            <a:spLocks noGrp="1" noChangeArrowheads="1"/>
          </p:cNvSpPr>
          <p:nvPr>
            <p:ph type="sldNum" sz="quarter" idx="12"/>
          </p:nvPr>
        </p:nvSpPr>
        <p:spPr/>
        <p:txBody>
          <a:bodyPr/>
          <a:lstStyle/>
          <a:p>
            <a:fld id="{53FC636C-3D44-41A4-BBBD-1455471CBA4A}" type="slidenum">
              <a:rPr lang="en-US" altLang="zh-CN" smtClean="0"/>
              <a:pPr/>
              <a:t>87</a:t>
            </a:fld>
            <a:endParaRPr lang="en-US" altLang="zh-CN"/>
          </a:p>
        </p:txBody>
      </p:sp>
      <p:graphicFrame>
        <p:nvGraphicFramePr>
          <p:cNvPr id="135174" name="Object 4"/>
          <p:cNvGraphicFramePr>
            <a:graphicFrameLocks noChangeAspect="1"/>
          </p:cNvGraphicFramePr>
          <p:nvPr/>
        </p:nvGraphicFramePr>
        <p:xfrm>
          <a:off x="1444625" y="1989138"/>
          <a:ext cx="5334000" cy="906462"/>
        </p:xfrm>
        <a:graphic>
          <a:graphicData uri="http://schemas.openxmlformats.org/presentationml/2006/ole">
            <mc:AlternateContent xmlns:mc="http://schemas.openxmlformats.org/markup-compatibility/2006">
              <mc:Choice xmlns:v="urn:schemas-microsoft-com:vml" Requires="v">
                <p:oleObj spid="_x0000_s6202" r:id="rId4" imgW="2362200" imgH="419100" progId="">
                  <p:embed/>
                </p:oleObj>
              </mc:Choice>
              <mc:Fallback>
                <p:oleObj r:id="rId4" imgW="2362200" imgH="4191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25" y="1989138"/>
                        <a:ext cx="533400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5175" name="Object 5"/>
          <p:cNvGraphicFramePr>
            <a:graphicFrameLocks noChangeAspect="1"/>
          </p:cNvGraphicFramePr>
          <p:nvPr/>
        </p:nvGraphicFramePr>
        <p:xfrm>
          <a:off x="2771775" y="4292600"/>
          <a:ext cx="3313113" cy="1033463"/>
        </p:xfrm>
        <a:graphic>
          <a:graphicData uri="http://schemas.openxmlformats.org/presentationml/2006/ole">
            <mc:AlternateContent xmlns:mc="http://schemas.openxmlformats.org/markup-compatibility/2006">
              <mc:Choice xmlns:v="urn:schemas-microsoft-com:vml" Requires="v">
                <p:oleObj spid="_x0000_s6203" r:id="rId6" imgW="1295400" imgH="419100" progId="">
                  <p:embed/>
                </p:oleObj>
              </mc:Choice>
              <mc:Fallback>
                <p:oleObj r:id="rId6" imgW="1295400" imgH="419100" progId="">
                  <p:embed/>
                  <p:pic>
                    <p:nvPicPr>
                      <p:cNvPr id="0"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4292600"/>
                        <a:ext cx="331311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p:cNvSpPr>
            <a:spLocks noGrp="1" noChangeArrowheads="1"/>
          </p:cNvSpPr>
          <p:nvPr>
            <p:ph type="title"/>
          </p:nvPr>
        </p:nvSpPr>
        <p:spPr/>
        <p:txBody>
          <a:bodyPr>
            <a:normAutofit/>
          </a:bodyPr>
          <a:lstStyle/>
          <a:p>
            <a:pPr eaLnBrk="1" hangingPunct="1"/>
            <a:r>
              <a:rPr lang="en-US" altLang="zh-CN" sz="4000" dirty="0" smtClean="0"/>
              <a:t>CPU</a:t>
            </a:r>
            <a:r>
              <a:rPr lang="zh-CN" altLang="en-US" sz="4000" dirty="0" smtClean="0"/>
              <a:t>性能度量</a:t>
            </a:r>
          </a:p>
        </p:txBody>
      </p:sp>
      <p:sp>
        <p:nvSpPr>
          <p:cNvPr id="11" name="内容占位符 10"/>
          <p:cNvSpPr>
            <a:spLocks noGrp="1"/>
          </p:cNvSpPr>
          <p:nvPr>
            <p:ph idx="1"/>
          </p:nvPr>
        </p:nvSpPr>
        <p:spPr/>
        <p:txBody>
          <a:bodyPr/>
          <a:lstStyle/>
          <a:p>
            <a:pPr>
              <a:spcBef>
                <a:spcPct val="50000"/>
              </a:spcBef>
              <a:buFontTx/>
              <a:buChar char="•"/>
            </a:pPr>
            <a:r>
              <a:rPr lang="en-US" altLang="zh-CN" sz="2000" dirty="0" smtClean="0"/>
              <a:t>Response time (elapsed time): </a:t>
            </a:r>
            <a:r>
              <a:rPr lang="zh-CN" altLang="en-US" sz="2000" dirty="0" smtClean="0"/>
              <a:t>包括完成一个任务所需要的所有时间</a:t>
            </a:r>
            <a:endParaRPr lang="en-US" altLang="zh-CN" sz="2000" dirty="0" smtClean="0"/>
          </a:p>
          <a:p>
            <a:pPr lvl="1">
              <a:spcBef>
                <a:spcPct val="50000"/>
              </a:spcBef>
              <a:buFontTx/>
              <a:buChar char="•"/>
            </a:pPr>
            <a:r>
              <a:rPr lang="en-US" altLang="zh-CN" sz="1600" dirty="0" smtClean="0"/>
              <a:t>User CPU Time                 (90.7)</a:t>
            </a:r>
          </a:p>
          <a:p>
            <a:pPr lvl="1">
              <a:spcBef>
                <a:spcPct val="50000"/>
              </a:spcBef>
              <a:buFont typeface="Arial" pitchFamily="34" charset="0"/>
              <a:buChar char="•"/>
            </a:pPr>
            <a:r>
              <a:rPr lang="en-US" altLang="zh-CN" sz="2000" dirty="0" smtClean="0"/>
              <a:t>System CPU Time             (12.9)</a:t>
            </a:r>
          </a:p>
          <a:p>
            <a:pPr lvl="1">
              <a:spcBef>
                <a:spcPct val="50000"/>
              </a:spcBef>
              <a:buFont typeface="Arial" pitchFamily="34" charset="0"/>
              <a:buChar char="•"/>
            </a:pPr>
            <a:r>
              <a:rPr lang="en-US" altLang="zh-CN" sz="2000" dirty="0" smtClean="0"/>
              <a:t>Elapsed Time                     (2:39)</a:t>
            </a:r>
          </a:p>
          <a:p>
            <a:pPr lvl="1">
              <a:spcBef>
                <a:spcPct val="50000"/>
              </a:spcBef>
              <a:buNone/>
            </a:pPr>
            <a:r>
              <a:rPr lang="zh-CN" altLang="en-US" sz="2000" dirty="0" smtClean="0"/>
              <a:t>例如：</a:t>
            </a:r>
            <a:r>
              <a:rPr lang="en-US" altLang="zh-CN" sz="2000" dirty="0" err="1" smtClean="0"/>
              <a:t>unix</a:t>
            </a:r>
            <a:r>
              <a:rPr lang="en-US" altLang="zh-CN" sz="2000" dirty="0" smtClean="0"/>
              <a:t> </a:t>
            </a:r>
            <a:r>
              <a:rPr lang="zh-CN" altLang="en-US" sz="2000" dirty="0" smtClean="0"/>
              <a:t>中的</a:t>
            </a:r>
            <a:r>
              <a:rPr lang="en-US" altLang="zh-CN" sz="2000" dirty="0" smtClean="0"/>
              <a:t>time</a:t>
            </a:r>
            <a:r>
              <a:rPr lang="zh-CN" altLang="en-US" sz="2000" dirty="0" smtClean="0"/>
              <a:t>命令</a:t>
            </a:r>
          </a:p>
          <a:p>
            <a:pPr lvl="1">
              <a:spcBef>
                <a:spcPct val="50000"/>
              </a:spcBef>
              <a:buNone/>
            </a:pPr>
            <a:r>
              <a:rPr lang="en-US" altLang="zh-CN" sz="2000" dirty="0" smtClean="0"/>
              <a:t>90.7s  12.9s   2:39    65%            (90.7/159)</a:t>
            </a:r>
            <a:endParaRPr lang="zh-CN" altLang="en-US" dirty="0"/>
          </a:p>
        </p:txBody>
      </p:sp>
      <p:sp>
        <p:nvSpPr>
          <p:cNvPr id="137218" name="日期占位符 3"/>
          <p:cNvSpPr>
            <a:spLocks noGrp="1" noChangeArrowheads="1"/>
          </p:cNvSpPr>
          <p:nvPr>
            <p:ph type="dt" sz="half" idx="10"/>
          </p:nvPr>
        </p:nvSpPr>
        <p:spPr>
          <a:noFill/>
          <a:ln>
            <a:headEnd/>
            <a:tailEnd/>
          </a:ln>
        </p:spPr>
        <p:txBody>
          <a:bodyPr>
            <a:prstTxWarp prst="textNoShape">
              <a:avLst/>
            </a:prstTxWarp>
          </a:bodyPr>
          <a:lstStyle/>
          <a:p>
            <a:fld id="{F4795178-3ABB-4FA0-A758-B030297E3C3E}" type="datetime1">
              <a:rPr lang="en-US" altLang="zh-CN" smtClean="0"/>
              <a:pPr/>
              <a:t>3/4/2019</a:t>
            </a:fld>
            <a:endParaRPr lang="en-US" altLang="zh-CN" smtClean="0"/>
          </a:p>
        </p:txBody>
      </p:sp>
      <p:sp>
        <p:nvSpPr>
          <p:cNvPr id="137222" name="灯片编号占位符 1"/>
          <p:cNvSpPr>
            <a:spLocks noGrp="1" noChangeArrowheads="1"/>
          </p:cNvSpPr>
          <p:nvPr>
            <p:ph type="sldNum" sz="quarter" idx="12"/>
          </p:nvPr>
        </p:nvSpPr>
        <p:spPr>
          <a:noFill/>
          <a:ln>
            <a:headEnd/>
            <a:tailEnd/>
          </a:ln>
        </p:spPr>
        <p:txBody>
          <a:bodyPr/>
          <a:lstStyle/>
          <a:p>
            <a:fld id="{0E06056D-D0E4-4606-88A2-21DE01FEF118}" type="slidenum">
              <a:rPr lang="en-US" altLang="zh-CN" smtClean="0"/>
              <a:pPr/>
              <a:t>88</a:t>
            </a:fld>
            <a:endParaRPr lang="en-US" altLang="zh-CN"/>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noChangeArrowheads="1"/>
          </p:cNvSpPr>
          <p:nvPr>
            <p:ph type="title"/>
          </p:nvPr>
        </p:nvSpPr>
        <p:spPr/>
        <p:txBody>
          <a:bodyPr>
            <a:normAutofit/>
          </a:bodyPr>
          <a:lstStyle/>
          <a:p>
            <a:pPr eaLnBrk="1" hangingPunct="1"/>
            <a:r>
              <a:rPr lang="en-US" altLang="zh-CN" dirty="0" smtClean="0"/>
              <a:t>CPU </a:t>
            </a:r>
            <a:r>
              <a:rPr lang="zh-CN" altLang="en-US" dirty="0" smtClean="0"/>
              <a:t>性能公式</a:t>
            </a:r>
            <a:r>
              <a:rPr lang="en-US" altLang="zh-CN" dirty="0" smtClean="0"/>
              <a:t>-CPI</a:t>
            </a:r>
            <a:endParaRPr lang="zh-CN" altLang="en-US" dirty="0" smtClean="0"/>
          </a:p>
        </p:txBody>
      </p:sp>
      <p:sp>
        <p:nvSpPr>
          <p:cNvPr id="139267" name="日期占位符 3"/>
          <p:cNvSpPr>
            <a:spLocks noGrp="1" noChangeArrowheads="1"/>
          </p:cNvSpPr>
          <p:nvPr>
            <p:ph type="dt" sz="half" idx="10"/>
          </p:nvPr>
        </p:nvSpPr>
        <p:spPr>
          <a:noFill/>
          <a:ln>
            <a:headEnd/>
            <a:tailEnd/>
          </a:ln>
        </p:spPr>
        <p:txBody>
          <a:bodyPr>
            <a:prstTxWarp prst="textNoShape">
              <a:avLst/>
            </a:prstTxWarp>
          </a:bodyPr>
          <a:lstStyle/>
          <a:p>
            <a:fld id="{9B708187-0669-4086-80BF-F92E231A2450}" type="datetime1">
              <a:rPr lang="en-US" altLang="zh-CN" smtClean="0"/>
              <a:pPr/>
              <a:t>3/4/2019</a:t>
            </a:fld>
            <a:endParaRPr lang="en-US" altLang="zh-CN" smtClean="0"/>
          </a:p>
        </p:txBody>
      </p:sp>
      <p:sp>
        <p:nvSpPr>
          <p:cNvPr id="139274" name="灯片编号占位符 1"/>
          <p:cNvSpPr>
            <a:spLocks noGrp="1" noChangeArrowheads="1"/>
          </p:cNvSpPr>
          <p:nvPr>
            <p:ph type="sldNum" sz="quarter" idx="12"/>
          </p:nvPr>
        </p:nvSpPr>
        <p:spPr>
          <a:noFill/>
          <a:ln>
            <a:headEnd/>
            <a:tailEnd/>
          </a:ln>
        </p:spPr>
        <p:txBody>
          <a:bodyPr/>
          <a:lstStyle/>
          <a:p>
            <a:fld id="{7ED995AE-4F34-4C16-B406-2071E9B2C1C1}" type="slidenum">
              <a:rPr lang="en-US" altLang="zh-CN"/>
              <a:pPr/>
              <a:t>89</a:t>
            </a:fld>
            <a:endParaRPr lang="en-US" altLang="zh-CN"/>
          </a:p>
        </p:txBody>
      </p:sp>
      <p:pic>
        <p:nvPicPr>
          <p:cNvPr id="139269" name="Picture 2"/>
          <p:cNvPicPr>
            <a:picLocks noChangeAspect="1" noChangeArrowheads="1"/>
          </p:cNvPicPr>
          <p:nvPr/>
        </p:nvPicPr>
        <p:blipFill>
          <a:blip r:embed="rId2"/>
          <a:srcRect/>
          <a:stretch>
            <a:fillRect/>
          </a:stretch>
        </p:blipFill>
        <p:spPr bwMode="auto">
          <a:xfrm>
            <a:off x="238125" y="1127125"/>
            <a:ext cx="8905875" cy="755650"/>
          </a:xfrm>
          <a:prstGeom prst="rect">
            <a:avLst/>
          </a:prstGeom>
          <a:noFill/>
          <a:ln w="9525">
            <a:noFill/>
            <a:miter lim="800000"/>
            <a:headEnd/>
            <a:tailEnd/>
          </a:ln>
        </p:spPr>
      </p:pic>
      <p:pic>
        <p:nvPicPr>
          <p:cNvPr id="139270" name="Picture 3"/>
          <p:cNvPicPr>
            <a:picLocks noChangeAspect="1" noChangeArrowheads="1"/>
          </p:cNvPicPr>
          <p:nvPr/>
        </p:nvPicPr>
        <p:blipFill>
          <a:blip r:embed="rId3"/>
          <a:srcRect/>
          <a:stretch>
            <a:fillRect/>
          </a:stretch>
        </p:blipFill>
        <p:spPr bwMode="auto">
          <a:xfrm>
            <a:off x="336550" y="2028825"/>
            <a:ext cx="5767388" cy="1065213"/>
          </a:xfrm>
          <a:prstGeom prst="rect">
            <a:avLst/>
          </a:prstGeom>
          <a:noFill/>
          <a:ln w="9525">
            <a:noFill/>
            <a:miter lim="800000"/>
            <a:headEnd/>
            <a:tailEnd/>
          </a:ln>
        </p:spPr>
      </p:pic>
      <p:pic>
        <p:nvPicPr>
          <p:cNvPr id="139271" name="Picture 4"/>
          <p:cNvPicPr>
            <a:picLocks noChangeAspect="1" noChangeArrowheads="1"/>
          </p:cNvPicPr>
          <p:nvPr/>
        </p:nvPicPr>
        <p:blipFill>
          <a:blip r:embed="rId4"/>
          <a:srcRect/>
          <a:stretch>
            <a:fillRect/>
          </a:stretch>
        </p:blipFill>
        <p:spPr bwMode="auto">
          <a:xfrm>
            <a:off x="511175" y="3032125"/>
            <a:ext cx="4997450" cy="995363"/>
          </a:xfrm>
          <a:prstGeom prst="rect">
            <a:avLst/>
          </a:prstGeom>
          <a:noFill/>
          <a:ln w="9525">
            <a:noFill/>
            <a:miter lim="800000"/>
            <a:headEnd/>
            <a:tailEnd/>
          </a:ln>
        </p:spPr>
      </p:pic>
      <p:pic>
        <p:nvPicPr>
          <p:cNvPr id="122889" name="Picture 5"/>
          <p:cNvPicPr>
            <a:picLocks noChangeAspect="1" noChangeArrowheads="1"/>
          </p:cNvPicPr>
          <p:nvPr/>
        </p:nvPicPr>
        <p:blipFill>
          <a:blip r:embed="rId5">
            <a:extLst/>
          </a:blip>
          <a:srcRect/>
          <a:stretch>
            <a:fillRect/>
          </a:stretch>
        </p:blipFill>
        <p:spPr bwMode="auto">
          <a:xfrm>
            <a:off x="369508" y="5365751"/>
            <a:ext cx="8589963" cy="719138"/>
          </a:xfrm>
          <a:prstGeom prst="rect">
            <a:avLst/>
          </a:prstGeom>
          <a:noFill/>
          <a:ln>
            <a:noFill/>
          </a:ln>
          <a:scene3d>
            <a:camera prst="orthographicFront"/>
            <a:lightRig rig="threePt" dir="t"/>
          </a:scene3d>
          <a:sp3d>
            <a:bevelT prst="angle"/>
            <a:bevelB/>
          </a:sp3d>
          <a:extLst/>
        </p:spPr>
      </p:pic>
      <p:pic>
        <p:nvPicPr>
          <p:cNvPr id="139273" name="Picture 6"/>
          <p:cNvPicPr>
            <a:picLocks noChangeAspect="1" noChangeArrowheads="1"/>
          </p:cNvPicPr>
          <p:nvPr/>
        </p:nvPicPr>
        <p:blipFill>
          <a:blip r:embed="rId6"/>
          <a:srcRect/>
          <a:stretch>
            <a:fillRect/>
          </a:stretch>
        </p:blipFill>
        <p:spPr bwMode="auto">
          <a:xfrm>
            <a:off x="458788" y="4027488"/>
            <a:ext cx="8412162" cy="1123950"/>
          </a:xfrm>
          <a:prstGeom prst="rect">
            <a:avLst/>
          </a:prstGeom>
          <a:noFill/>
          <a:ln w="9525">
            <a:noFill/>
            <a:miter lim="800000"/>
            <a:headEnd/>
            <a:tailEnd/>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noChangeArrowheads="1"/>
          </p:cNvSpPr>
          <p:nvPr>
            <p:ph type="title"/>
          </p:nvPr>
        </p:nvSpPr>
        <p:spPr/>
        <p:txBody>
          <a:bodyPr/>
          <a:lstStyle/>
          <a:p>
            <a:r>
              <a:rPr lang="en-US" altLang="zh-CN" smtClean="0"/>
              <a:t>What is Computer Architecture?</a:t>
            </a:r>
          </a:p>
        </p:txBody>
      </p:sp>
      <p:sp>
        <p:nvSpPr>
          <p:cNvPr id="5" name="Content Placeholder 4"/>
          <p:cNvSpPr>
            <a:spLocks noGrp="1" noChangeArrowheads="1"/>
          </p:cNvSpPr>
          <p:nvPr>
            <p:ph idx="1"/>
          </p:nvPr>
        </p:nvSpPr>
        <p:spPr/>
        <p:txBody>
          <a:bodyPr>
            <a:normAutofit fontScale="85000" lnSpcReduction="20000"/>
          </a:bodyPr>
          <a:lstStyle/>
          <a:p>
            <a:pPr>
              <a:lnSpc>
                <a:spcPct val="120000"/>
              </a:lnSpc>
            </a:pPr>
            <a:r>
              <a:rPr lang="zh-CN" altLang="en-US" dirty="0" smtClean="0"/>
              <a:t>计算机体系结构是研究如何选择（设计）功能部件和互联方法来满足计算机系统的功能、性能、价格约束的科学</a:t>
            </a:r>
          </a:p>
          <a:p>
            <a:pPr>
              <a:lnSpc>
                <a:spcPct val="120000"/>
              </a:lnSpc>
            </a:pPr>
            <a:r>
              <a:rPr lang="zh-CN" altLang="en-US" dirty="0" smtClean="0"/>
              <a:t>描述计算机系统的功能、结构组织和实现的一组规则和方法。</a:t>
            </a:r>
          </a:p>
          <a:p>
            <a:pPr>
              <a:lnSpc>
                <a:spcPct val="120000"/>
              </a:lnSpc>
            </a:pPr>
            <a:r>
              <a:rPr lang="zh-CN" altLang="en-US" dirty="0" smtClean="0"/>
              <a:t>计算机体系结构是软件设计者与硬件设备设计者（</a:t>
            </a:r>
            <a:r>
              <a:rPr lang="en-US" altLang="zh-CN" dirty="0" smtClean="0"/>
              <a:t>VLSI</a:t>
            </a:r>
            <a:r>
              <a:rPr lang="zh-CN" altLang="en-US" dirty="0" smtClean="0"/>
              <a:t>）之间的中间层，是软件与硬件的接口（</a:t>
            </a:r>
            <a:r>
              <a:rPr lang="en-US" altLang="zh-CN" dirty="0" smtClean="0"/>
              <a:t>Interface</a:t>
            </a:r>
            <a:r>
              <a:rPr lang="zh-CN" altLang="en-US" dirty="0" smtClean="0"/>
              <a:t>）</a:t>
            </a:r>
            <a:endParaRPr lang="en-US" altLang="zh-CN" dirty="0" smtClean="0"/>
          </a:p>
          <a:p>
            <a:pPr>
              <a:lnSpc>
                <a:spcPct val="120000"/>
              </a:lnSpc>
            </a:pPr>
            <a:endParaRPr lang="en-US" altLang="zh-CN" dirty="0" smtClean="0"/>
          </a:p>
          <a:p>
            <a:pPr>
              <a:lnSpc>
                <a:spcPct val="120000"/>
              </a:lnSpc>
            </a:pPr>
            <a:r>
              <a:rPr lang="zh-CN" altLang="en-US" dirty="0" smtClean="0"/>
              <a:t>计算机体系结构定义为：一组指令及机器的一系列状态</a:t>
            </a:r>
            <a:endParaRPr lang="en-US" altLang="zh-CN" dirty="0" smtClean="0"/>
          </a:p>
        </p:txBody>
      </p:sp>
      <p:sp>
        <p:nvSpPr>
          <p:cNvPr id="16388" name="日期占位符 1"/>
          <p:cNvSpPr>
            <a:spLocks noGrp="1" noChangeArrowheads="1"/>
          </p:cNvSpPr>
          <p:nvPr>
            <p:ph type="dt" sz="half" idx="10"/>
          </p:nvPr>
        </p:nvSpPr>
        <p:spPr/>
        <p:txBody>
          <a:bodyPr/>
          <a:lstStyle/>
          <a:p>
            <a:fld id="{F81E3554-EC56-42D2-861E-794207F93965}" type="datetime1">
              <a:rPr lang="en-US" altLang="zh-CN" smtClean="0"/>
              <a:pPr/>
              <a:t>3/4/2019</a:t>
            </a:fld>
            <a:endParaRPr lang="en-US" altLang="zh-CN" smtClean="0"/>
          </a:p>
        </p:txBody>
      </p:sp>
      <p:sp>
        <p:nvSpPr>
          <p:cNvPr id="16390" name="灯片编号占位符 1"/>
          <p:cNvSpPr>
            <a:spLocks noGrp="1" noChangeArrowheads="1"/>
          </p:cNvSpPr>
          <p:nvPr>
            <p:ph type="sldNum" sz="quarter" idx="12"/>
          </p:nvPr>
        </p:nvSpPr>
        <p:spPr/>
        <p:txBody>
          <a:bodyPr/>
          <a:lstStyle/>
          <a:p>
            <a:fld id="{DAF691B9-6DDE-452F-804D-0826BA09F062}" type="slidenum">
              <a:rPr lang="en-US" altLang="zh-CN" smtClean="0"/>
              <a:pPr/>
              <a:t>9</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noChangeArrowheads="1"/>
          </p:cNvSpPr>
          <p:nvPr>
            <p:ph type="title"/>
          </p:nvPr>
        </p:nvSpPr>
        <p:spPr/>
        <p:txBody>
          <a:bodyPr/>
          <a:lstStyle/>
          <a:p>
            <a:r>
              <a:rPr lang="zh-CN" altLang="en-US" smtClean="0">
                <a:latin typeface="华文宋体" pitchFamily="2" charset="-122"/>
                <a:ea typeface="华文宋体" pitchFamily="2" charset="-122"/>
              </a:rPr>
              <a:t>不同类型的指令具有不同的</a:t>
            </a:r>
            <a:r>
              <a:rPr lang="en-US" altLang="zh-CN" smtClean="0">
                <a:latin typeface="华文宋体" pitchFamily="2" charset="-122"/>
                <a:ea typeface="华文宋体" pitchFamily="2" charset="-122"/>
              </a:rPr>
              <a:t>CPI</a:t>
            </a:r>
            <a:endParaRPr lang="zh-CN" altLang="en-US" smtClean="0">
              <a:latin typeface="华文宋体" pitchFamily="2" charset="-122"/>
              <a:ea typeface="华文宋体" pitchFamily="2" charset="-122"/>
            </a:endParaRPr>
          </a:p>
        </p:txBody>
      </p:sp>
      <p:sp>
        <p:nvSpPr>
          <p:cNvPr id="140291" name="日期占位符 3"/>
          <p:cNvSpPr>
            <a:spLocks noGrp="1" noChangeArrowheads="1"/>
          </p:cNvSpPr>
          <p:nvPr>
            <p:ph type="dt" sz="half" idx="10"/>
          </p:nvPr>
        </p:nvSpPr>
        <p:spPr>
          <a:noFill/>
          <a:ln>
            <a:headEnd/>
            <a:tailEnd/>
          </a:ln>
        </p:spPr>
        <p:txBody>
          <a:bodyPr>
            <a:prstTxWarp prst="textNoShape">
              <a:avLst/>
            </a:prstTxWarp>
          </a:bodyPr>
          <a:lstStyle/>
          <a:p>
            <a:fld id="{1AC93147-4B5B-4976-B1B0-81FABC387B02}" type="datetime1">
              <a:rPr lang="en-US" altLang="zh-CN" smtClean="0"/>
              <a:pPr/>
              <a:t>3/4/2019</a:t>
            </a:fld>
            <a:endParaRPr lang="en-US" altLang="zh-CN" smtClean="0"/>
          </a:p>
        </p:txBody>
      </p:sp>
      <p:sp>
        <p:nvSpPr>
          <p:cNvPr id="140298" name="灯片编号占位符 2"/>
          <p:cNvSpPr>
            <a:spLocks noGrp="1" noChangeArrowheads="1"/>
          </p:cNvSpPr>
          <p:nvPr>
            <p:ph type="sldNum" sz="quarter" idx="12"/>
          </p:nvPr>
        </p:nvSpPr>
        <p:spPr>
          <a:noFill/>
          <a:ln>
            <a:headEnd/>
            <a:tailEnd/>
          </a:ln>
        </p:spPr>
        <p:txBody>
          <a:bodyPr/>
          <a:lstStyle/>
          <a:p>
            <a:fld id="{18E8B63C-78D8-4EEF-ACEF-7FB21EAF79D3}" type="slidenum">
              <a:rPr lang="en-US" altLang="zh-CN"/>
              <a:pPr/>
              <a:t>90</a:t>
            </a:fld>
            <a:endParaRPr lang="en-US" altLang="zh-CN"/>
          </a:p>
        </p:txBody>
      </p:sp>
      <p:sp>
        <p:nvSpPr>
          <p:cNvPr id="2" name="矩形 1"/>
          <p:cNvSpPr>
            <a:spLocks noRot="1" noChangeAspect="1" noMove="1" noResize="1" noEditPoints="1" noAdjustHandles="1" noChangeArrowheads="1" noChangeShapeType="1" noTextEdit="1"/>
          </p:cNvSpPr>
          <p:nvPr/>
        </p:nvSpPr>
        <p:spPr>
          <a:xfrm>
            <a:off x="468312" y="1363422"/>
            <a:ext cx="8496176" cy="830997"/>
          </a:xfrm>
          <a:prstGeom prst="rect">
            <a:avLst/>
          </a:prstGeom>
          <a:blipFill rotWithShape="0">
            <a:blip r:embed="rId2"/>
            <a:stretch>
              <a:fillRect l="-1148" t="-5147" r="-717" b="-16912"/>
            </a:stretch>
          </a:blipFill>
        </p:spPr>
        <p:txBody>
          <a:bodyPr/>
          <a:lstStyle/>
          <a:p>
            <a:pPr>
              <a:defRPr/>
            </a:pPr>
            <a:r>
              <a:rPr lang="zh-CN" altLang="en-US" dirty="0">
                <a:noFill/>
                <a:ea typeface="微软雅黑" panose="020B0503020204020204" pitchFamily="34" charset="-122"/>
                <a:sym typeface="+mn-ea"/>
              </a:rPr>
              <a:t> </a:t>
            </a:r>
          </a:p>
        </p:txBody>
      </p:sp>
      <p:pic>
        <p:nvPicPr>
          <p:cNvPr id="140294" name="文本框 4"/>
          <p:cNvPicPr>
            <a:picLocks noGrp="1" noChangeAspect="1" noChangeArrowheads="1"/>
          </p:cNvPicPr>
          <p:nvPr/>
        </p:nvPicPr>
        <p:blipFill>
          <a:blip r:embed="rId3"/>
          <a:srcRect/>
          <a:stretch>
            <a:fillRect/>
          </a:stretch>
        </p:blipFill>
        <p:spPr bwMode="auto">
          <a:xfrm>
            <a:off x="989013" y="2892425"/>
            <a:ext cx="6718300" cy="555625"/>
          </a:xfrm>
          <a:prstGeom prst="rect">
            <a:avLst/>
          </a:prstGeom>
          <a:noFill/>
          <a:ln w="9525">
            <a:noFill/>
            <a:miter lim="800000"/>
            <a:headEnd/>
            <a:tailEnd/>
          </a:ln>
        </p:spPr>
      </p:pic>
      <p:sp>
        <p:nvSpPr>
          <p:cNvPr id="140295" name="文本框 5"/>
          <p:cNvSpPr txBox="1">
            <a:spLocks noRot="1" noChangeAspect="1" noMove="1" noResize="1" noEditPoints="1" noAdjustHandles="1" noChangeArrowheads="1" noTextEdit="1"/>
          </p:cNvSpPr>
          <p:nvPr/>
        </p:nvSpPr>
        <p:spPr bwMode="auto">
          <a:xfrm>
            <a:off x="755650" y="3900488"/>
            <a:ext cx="4205288" cy="1079500"/>
          </a:xfrm>
          <a:prstGeom prst="rect">
            <a:avLst/>
          </a:prstGeom>
          <a:blipFill dpi="0" rotWithShape="0">
            <a:blip r:embed="rId4"/>
            <a:srcRect/>
            <a:stretch>
              <a:fillRect/>
            </a:stretch>
          </a:blipFill>
          <a:ln w="9525">
            <a:noFill/>
            <a:miter lim="800000"/>
            <a:headEnd/>
            <a:tailEnd/>
          </a:ln>
        </p:spPr>
        <p:txBody>
          <a:bodyPr/>
          <a:lstStyle/>
          <a:p>
            <a:endParaRPr lang="zh-CN" altLang="en-US" dirty="0">
              <a:ea typeface="微软雅黑" panose="020B0503020204020204" pitchFamily="34" charset="-122"/>
            </a:endParaRPr>
          </a:p>
        </p:txBody>
      </p:sp>
      <p:sp>
        <p:nvSpPr>
          <p:cNvPr id="140296" name="文本框 12"/>
          <p:cNvSpPr txBox="1">
            <a:spLocks noRot="1" noChangeAspect="1" noMove="1" noResize="1" noEditPoints="1" noAdjustHandles="1" noChangeArrowheads="1" noTextEdit="1"/>
          </p:cNvSpPr>
          <p:nvPr/>
        </p:nvSpPr>
        <p:spPr bwMode="auto">
          <a:xfrm>
            <a:off x="5651500" y="3943350"/>
            <a:ext cx="2824163" cy="1036638"/>
          </a:xfrm>
          <a:prstGeom prst="rect">
            <a:avLst/>
          </a:prstGeom>
          <a:blipFill dpi="0" rotWithShape="0">
            <a:blip r:embed="rId5"/>
            <a:srcRect/>
            <a:stretch>
              <a:fillRect/>
            </a:stretch>
          </a:blipFill>
          <a:ln w="9525">
            <a:noFill/>
            <a:miter lim="800000"/>
            <a:headEnd/>
            <a:tailEnd/>
          </a:ln>
        </p:spPr>
        <p:txBody>
          <a:bodyPr/>
          <a:lstStyle/>
          <a:p>
            <a:endParaRPr lang="zh-CN" altLang="en-US" dirty="0">
              <a:ea typeface="微软雅黑" panose="020B0503020204020204" pitchFamily="34" charset="-122"/>
            </a:endParaRPr>
          </a:p>
        </p:txBody>
      </p:sp>
      <p:pic>
        <p:nvPicPr>
          <p:cNvPr id="140297" name="文本框 13"/>
          <p:cNvPicPr>
            <a:picLocks noGrp="1" noChangeAspect="1" noChangeArrowheads="1"/>
          </p:cNvPicPr>
          <p:nvPr/>
        </p:nvPicPr>
        <p:blipFill>
          <a:blip r:embed="rId6"/>
          <a:srcRect/>
          <a:stretch>
            <a:fillRect/>
          </a:stretch>
        </p:blipFill>
        <p:spPr bwMode="auto">
          <a:xfrm>
            <a:off x="1023938" y="5608638"/>
            <a:ext cx="6718300" cy="557212"/>
          </a:xfrm>
          <a:prstGeom prst="rect">
            <a:avLst/>
          </a:prstGeom>
          <a:noFill/>
          <a:ln w="9525">
            <a:noFill/>
            <a:miter lim="800000"/>
            <a:headEnd/>
            <a:tailEnd/>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p:cNvSpPr>
            <a:spLocks noGrp="1" noChangeArrowheads="1"/>
          </p:cNvSpPr>
          <p:nvPr>
            <p:ph type="title"/>
          </p:nvPr>
        </p:nvSpPr>
        <p:spPr/>
        <p:txBody>
          <a:bodyPr>
            <a:normAutofit/>
          </a:bodyPr>
          <a:lstStyle/>
          <a:p>
            <a:pPr eaLnBrk="1" hangingPunct="1"/>
            <a:r>
              <a:rPr lang="en-US" altLang="zh-CN" dirty="0" smtClean="0"/>
              <a:t>CPI</a:t>
            </a:r>
            <a:r>
              <a:rPr lang="zh-CN" altLang="en-US" dirty="0" smtClean="0"/>
              <a:t>计算举例</a:t>
            </a:r>
          </a:p>
        </p:txBody>
      </p:sp>
      <p:sp>
        <p:nvSpPr>
          <p:cNvPr id="141314" name="日期占位符 3"/>
          <p:cNvSpPr>
            <a:spLocks noGrp="1" noChangeArrowheads="1"/>
          </p:cNvSpPr>
          <p:nvPr>
            <p:ph type="dt" sz="half" idx="10"/>
          </p:nvPr>
        </p:nvSpPr>
        <p:spPr>
          <a:noFill/>
          <a:ln>
            <a:headEnd/>
            <a:tailEnd/>
          </a:ln>
        </p:spPr>
        <p:txBody>
          <a:bodyPr>
            <a:prstTxWarp prst="textNoShape">
              <a:avLst/>
            </a:prstTxWarp>
          </a:bodyPr>
          <a:lstStyle/>
          <a:p>
            <a:fld id="{CDF2B799-428B-4B47-8819-24D2BEB7E714}" type="datetime1">
              <a:rPr lang="en-US" altLang="zh-CN" smtClean="0"/>
              <a:pPr/>
              <a:t>3/4/2019</a:t>
            </a:fld>
            <a:endParaRPr lang="en-US" altLang="zh-CN" smtClean="0"/>
          </a:p>
        </p:txBody>
      </p:sp>
      <p:sp>
        <p:nvSpPr>
          <p:cNvPr id="141320" name="灯片编号占位符 1"/>
          <p:cNvSpPr>
            <a:spLocks noGrp="1" noChangeArrowheads="1"/>
          </p:cNvSpPr>
          <p:nvPr>
            <p:ph type="sldNum" sz="quarter" idx="12"/>
          </p:nvPr>
        </p:nvSpPr>
        <p:spPr>
          <a:noFill/>
          <a:ln>
            <a:headEnd/>
            <a:tailEnd/>
          </a:ln>
        </p:spPr>
        <p:txBody>
          <a:bodyPr/>
          <a:lstStyle/>
          <a:p>
            <a:fld id="{9A38FFFA-990C-437A-939C-44977D8A0C54}" type="slidenum">
              <a:rPr lang="en-US" altLang="zh-CN"/>
              <a:pPr/>
              <a:t>91</a:t>
            </a:fld>
            <a:endParaRPr lang="en-US" altLang="zh-CN"/>
          </a:p>
        </p:txBody>
      </p:sp>
      <p:sp>
        <p:nvSpPr>
          <p:cNvPr id="141317" name="Rectangle 3"/>
          <p:cNvSpPr>
            <a:spLocks noGrp="1" noChangeArrowheads="1"/>
          </p:cNvSpPr>
          <p:nvPr>
            <p:ph idx="4294967295"/>
          </p:nvPr>
        </p:nvSpPr>
        <p:spPr>
          <a:xfrm>
            <a:off x="669302" y="1247434"/>
            <a:ext cx="8064500" cy="4392612"/>
          </a:xfrm>
        </p:spPr>
        <p:txBody>
          <a:bodyPr lIns="91440" tIns="45720" rIns="91440" bIns="45720"/>
          <a:lstStyle/>
          <a:p>
            <a:pPr marL="342900" indent="-342900" eaLnBrk="1" hangingPunct="1">
              <a:buFontTx/>
              <a:buNone/>
              <a:tabLst>
                <a:tab pos="1828800" algn="l"/>
                <a:tab pos="2743200" algn="l"/>
                <a:tab pos="3771900" algn="l"/>
                <a:tab pos="4800600" algn="l"/>
              </a:tabLst>
            </a:pPr>
            <a:r>
              <a:rPr lang="en-US" altLang="zh-CN" sz="3200" b="0" dirty="0" smtClean="0"/>
              <a:t>Base Machine (</a:t>
            </a:r>
            <a:r>
              <a:rPr lang="en-US" altLang="zh-CN" sz="3200" b="0" dirty="0" err="1" smtClean="0"/>
              <a:t>Reg</a:t>
            </a:r>
            <a:r>
              <a:rPr lang="en-US" altLang="zh-CN" sz="3200" b="0" dirty="0" smtClean="0"/>
              <a:t> / </a:t>
            </a:r>
            <a:r>
              <a:rPr lang="en-US" altLang="zh-CN" sz="3200" b="0" dirty="0" err="1" smtClean="0"/>
              <a:t>Reg</a:t>
            </a:r>
            <a:r>
              <a:rPr lang="en-US" altLang="zh-CN" sz="3200" b="0" dirty="0" smtClean="0"/>
              <a:t>)</a:t>
            </a:r>
          </a:p>
          <a:p>
            <a:pPr marL="342900" indent="-342900" eaLnBrk="1" hangingPunct="1">
              <a:buFontTx/>
              <a:buNone/>
              <a:tabLst>
                <a:tab pos="1828800" algn="l"/>
                <a:tab pos="2743200" algn="l"/>
                <a:tab pos="3771900" algn="l"/>
                <a:tab pos="4800600" algn="l"/>
              </a:tabLst>
            </a:pPr>
            <a:r>
              <a:rPr lang="en-US" altLang="zh-CN" sz="3200" b="0" dirty="0" smtClean="0"/>
              <a:t>Op 	Freq	  </a:t>
            </a:r>
            <a:r>
              <a:rPr lang="en-US" altLang="zh-CN" sz="3200" b="0" dirty="0" err="1" smtClean="0"/>
              <a:t>CPI</a:t>
            </a:r>
            <a:r>
              <a:rPr lang="en-US" altLang="zh-CN" sz="3200" b="0" baseline="-25000" dirty="0" err="1" smtClean="0"/>
              <a:t>i</a:t>
            </a:r>
            <a:r>
              <a:rPr lang="en-US" altLang="zh-CN" sz="3200" b="0" dirty="0" smtClean="0"/>
              <a:t>    </a:t>
            </a:r>
            <a:r>
              <a:rPr lang="en-US" altLang="zh-CN" sz="3200" b="0" dirty="0" err="1" smtClean="0"/>
              <a:t>CPI</a:t>
            </a:r>
            <a:r>
              <a:rPr lang="en-US" altLang="zh-CN" sz="3200" b="0" baseline="-25000" dirty="0" err="1" smtClean="0"/>
              <a:t>i</a:t>
            </a:r>
            <a:r>
              <a:rPr lang="en-US" altLang="zh-CN" sz="3200" b="0" dirty="0" smtClean="0"/>
              <a:t>*</a:t>
            </a:r>
            <a:r>
              <a:rPr lang="en-US" altLang="zh-CN" sz="3200" b="0" dirty="0" err="1" smtClean="0"/>
              <a:t>F</a:t>
            </a:r>
            <a:r>
              <a:rPr lang="en-US" altLang="zh-CN" sz="3200" b="0" baseline="-25000" dirty="0" err="1" smtClean="0"/>
              <a:t>i</a:t>
            </a:r>
            <a:r>
              <a:rPr lang="en-US" altLang="zh-CN" sz="3200" b="0" dirty="0" smtClean="0"/>
              <a:t>	    (% Time)</a:t>
            </a:r>
          </a:p>
          <a:p>
            <a:pPr marL="342900" indent="-342900" eaLnBrk="1" hangingPunct="1">
              <a:buFontTx/>
              <a:buNone/>
              <a:tabLst>
                <a:tab pos="1828800" algn="l"/>
                <a:tab pos="2743200" algn="l"/>
                <a:tab pos="3771900" algn="l"/>
                <a:tab pos="4800600" algn="l"/>
              </a:tabLst>
            </a:pPr>
            <a:r>
              <a:rPr lang="en-US" altLang="zh-CN" sz="3200" b="0" dirty="0" smtClean="0"/>
              <a:t>ALU	50%	   1	      .5	          (33%)</a:t>
            </a:r>
          </a:p>
          <a:p>
            <a:pPr marL="342900" indent="-342900" eaLnBrk="1" hangingPunct="1">
              <a:buFontTx/>
              <a:buNone/>
              <a:tabLst>
                <a:tab pos="1828800" algn="l"/>
                <a:tab pos="2743200" algn="l"/>
                <a:tab pos="3771900" algn="l"/>
                <a:tab pos="4800600" algn="l"/>
              </a:tabLst>
            </a:pPr>
            <a:r>
              <a:rPr lang="en-US" altLang="zh-CN" sz="3200" b="0" dirty="0" smtClean="0"/>
              <a:t>Load	20%	   2	      .4	          (27%)</a:t>
            </a:r>
          </a:p>
          <a:p>
            <a:pPr marL="342900" indent="-342900" eaLnBrk="1" hangingPunct="1">
              <a:buFontTx/>
              <a:buNone/>
              <a:tabLst>
                <a:tab pos="1828800" algn="l"/>
                <a:tab pos="2743200" algn="l"/>
                <a:tab pos="3771900" algn="l"/>
                <a:tab pos="4800600" algn="l"/>
              </a:tabLst>
            </a:pPr>
            <a:r>
              <a:rPr lang="en-US" altLang="zh-CN" sz="3200" b="0" dirty="0" smtClean="0"/>
              <a:t>Store	10%	   2	      .2	          (13%)</a:t>
            </a:r>
          </a:p>
          <a:p>
            <a:pPr marL="342900" indent="-342900" eaLnBrk="1" hangingPunct="1">
              <a:buFontTx/>
              <a:buNone/>
              <a:tabLst>
                <a:tab pos="1828800" algn="l"/>
                <a:tab pos="2743200" algn="l"/>
                <a:tab pos="3771900" algn="l"/>
                <a:tab pos="4800600" algn="l"/>
              </a:tabLst>
            </a:pPr>
            <a:r>
              <a:rPr lang="en-US" altLang="zh-CN" sz="3200" b="0" dirty="0" smtClean="0"/>
              <a:t>Branch	20%	   2	      .4	          (27%)</a:t>
            </a:r>
          </a:p>
          <a:p>
            <a:pPr marL="342900" indent="-342900" eaLnBrk="1" hangingPunct="1">
              <a:buFontTx/>
              <a:buNone/>
              <a:tabLst>
                <a:tab pos="1828800" algn="l"/>
                <a:tab pos="2743200" algn="l"/>
                <a:tab pos="3771900" algn="l"/>
                <a:tab pos="4800600" algn="l"/>
              </a:tabLst>
            </a:pPr>
            <a:r>
              <a:rPr lang="en-US" altLang="zh-CN" sz="3200" b="0" dirty="0" smtClean="0"/>
              <a:t> 			             1.5</a:t>
            </a:r>
          </a:p>
        </p:txBody>
      </p:sp>
      <p:sp>
        <p:nvSpPr>
          <p:cNvPr id="141318" name="Rectangle 4"/>
          <p:cNvSpPr>
            <a:spLocks noChangeArrowheads="1"/>
          </p:cNvSpPr>
          <p:nvPr/>
        </p:nvSpPr>
        <p:spPr bwMode="auto">
          <a:xfrm>
            <a:off x="2416175" y="1822450"/>
            <a:ext cx="936625" cy="3430588"/>
          </a:xfrm>
          <a:prstGeom prst="rect">
            <a:avLst/>
          </a:prstGeom>
          <a:noFill/>
          <a:ln w="12700">
            <a:solidFill>
              <a:schemeClr val="tx1"/>
            </a:solidFill>
            <a:miter lim="800000"/>
            <a:headEnd/>
            <a:tailEnd/>
          </a:ln>
        </p:spPr>
        <p:txBody>
          <a:bodyPr wrap="none" anchor="ctr"/>
          <a:lstStyle/>
          <a:p>
            <a:pPr algn="ctr" eaLnBrk="1" hangingPunct="1"/>
            <a:endParaRPr lang="zh-CN" altLang="en-US" sz="2000" dirty="0">
              <a:latin typeface="Times New Roman" pitchFamily="18" charset="0"/>
              <a:ea typeface="微软雅黑" panose="020B0503020204020204" pitchFamily="34" charset="-122"/>
            </a:endParaRPr>
          </a:p>
        </p:txBody>
      </p:sp>
      <p:sp>
        <p:nvSpPr>
          <p:cNvPr id="141319" name="Line 5"/>
          <p:cNvSpPr>
            <a:spLocks noChangeShapeType="1"/>
          </p:cNvSpPr>
          <p:nvPr/>
        </p:nvSpPr>
        <p:spPr bwMode="auto">
          <a:xfrm>
            <a:off x="4932363" y="4797425"/>
            <a:ext cx="4445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81C42A3F-B839-4137-B911-D376D5B90DF1}" type="datetime1">
              <a:rPr lang="en-US" altLang="zh-CN" smtClean="0"/>
              <a:pPr/>
              <a:t>3/4/2019</a:t>
            </a:fld>
            <a:endParaRPr lang="zh-CN" altLang="en-US"/>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92</a:t>
            </a:fld>
            <a:endParaRPr lang="zh-CN" altLang="en-US"/>
          </a:p>
        </p:txBody>
      </p:sp>
      <p:pic>
        <p:nvPicPr>
          <p:cNvPr id="5" name="图片 4"/>
          <p:cNvPicPr>
            <a:picLocks noChangeAspect="1"/>
          </p:cNvPicPr>
          <p:nvPr/>
        </p:nvPicPr>
        <p:blipFill>
          <a:blip r:embed="rId2"/>
          <a:stretch>
            <a:fillRect/>
          </a:stretch>
        </p:blipFill>
        <p:spPr>
          <a:xfrm>
            <a:off x="457200" y="1600286"/>
            <a:ext cx="8181975" cy="4505325"/>
          </a:xfrm>
          <a:prstGeom prst="rect">
            <a:avLst/>
          </a:prstGeom>
        </p:spPr>
      </p:pic>
    </p:spTree>
    <p:extLst>
      <p:ext uri="{BB962C8B-B14F-4D97-AF65-F5344CB8AC3E}">
        <p14:creationId xmlns:p14="http://schemas.microsoft.com/office/powerpoint/2010/main" val="3106214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Date Placeholder 3"/>
          <p:cNvSpPr>
            <a:spLocks noGrp="1" noChangeArrowheads="1"/>
          </p:cNvSpPr>
          <p:nvPr>
            <p:ph type="dt" sz="half" idx="10"/>
          </p:nvPr>
        </p:nvSpPr>
        <p:spPr>
          <a:noFill/>
          <a:ln>
            <a:headEnd/>
            <a:tailEnd/>
          </a:ln>
        </p:spPr>
        <p:txBody>
          <a:bodyPr>
            <a:prstTxWarp prst="textNoShape">
              <a:avLst/>
            </a:prstTxWarp>
          </a:bodyPr>
          <a:lstStyle/>
          <a:p>
            <a:fld id="{37B29CCD-9C59-4C8C-8DA9-0676C540ACCF}" type="datetime1">
              <a:rPr lang="en-US" altLang="zh-CN" smtClean="0"/>
              <a:pPr/>
              <a:t>3/4/2019</a:t>
            </a:fld>
            <a:endParaRPr lang="en-US" altLang="zh-CN" smtClean="0"/>
          </a:p>
        </p:txBody>
      </p:sp>
      <p:sp>
        <p:nvSpPr>
          <p:cNvPr id="145413" name="灯片编号占位符 1"/>
          <p:cNvSpPr>
            <a:spLocks noGrp="1" noChangeArrowheads="1"/>
          </p:cNvSpPr>
          <p:nvPr>
            <p:ph type="sldNum" sz="quarter" idx="12"/>
          </p:nvPr>
        </p:nvSpPr>
        <p:spPr>
          <a:noFill/>
          <a:ln>
            <a:headEnd/>
            <a:tailEnd/>
          </a:ln>
        </p:spPr>
        <p:txBody>
          <a:bodyPr/>
          <a:lstStyle/>
          <a:p>
            <a:fld id="{F7D4974B-A93A-40EE-9B20-D80ECD780489}" type="slidenum">
              <a:rPr lang="en-US" altLang="zh-CN"/>
              <a:pPr/>
              <a:t>93</a:t>
            </a:fld>
            <a:endParaRPr lang="en-US" altLang="zh-CN"/>
          </a:p>
        </p:txBody>
      </p:sp>
      <p:pic>
        <p:nvPicPr>
          <p:cNvPr id="145412" name="Picture 4"/>
          <p:cNvPicPr>
            <a:picLocks noChangeAspect="1" noChangeArrowheads="1"/>
          </p:cNvPicPr>
          <p:nvPr/>
        </p:nvPicPr>
        <p:blipFill>
          <a:blip r:embed="rId3"/>
          <a:srcRect/>
          <a:stretch>
            <a:fillRect/>
          </a:stretch>
        </p:blipFill>
        <p:spPr bwMode="auto">
          <a:xfrm>
            <a:off x="0" y="905853"/>
            <a:ext cx="9039160" cy="5549040"/>
          </a:xfrm>
          <a:prstGeom prst="rect">
            <a:avLst/>
          </a:prstGeom>
          <a:noFill/>
          <a:ln w="9525">
            <a:noFill/>
            <a:miter lim="800000"/>
            <a:headEnd/>
            <a:tailEnd/>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3"/>
          <p:cNvSpPr>
            <a:spLocks noGrp="1" noChangeArrowheads="1"/>
          </p:cNvSpPr>
          <p:nvPr>
            <p:ph type="title"/>
          </p:nvPr>
        </p:nvSpPr>
        <p:spPr/>
        <p:txBody>
          <a:bodyPr/>
          <a:lstStyle/>
          <a:p>
            <a:r>
              <a:rPr lang="en-US" altLang="zh-CN" smtClean="0"/>
              <a:t>Amdahl's Law</a:t>
            </a:r>
            <a:endParaRPr lang="en-US" altLang="zh-CN" dirty="0" smtClean="0"/>
          </a:p>
        </p:txBody>
      </p:sp>
      <p:sp>
        <p:nvSpPr>
          <p:cNvPr id="147460" name="Rectangle 2"/>
          <p:cNvSpPr>
            <a:spLocks noGrp="1" noChangeArrowheads="1"/>
          </p:cNvSpPr>
          <p:nvPr>
            <p:ph idx="1"/>
          </p:nvPr>
        </p:nvSpPr>
        <p:spPr/>
        <p:txBody>
          <a:bodyPr>
            <a:normAutofit fontScale="55000" lnSpcReduction="20000"/>
          </a:bodyPr>
          <a:lstStyle/>
          <a:p>
            <a:r>
              <a:rPr lang="zh-CN" altLang="en-US" smtClean="0"/>
              <a:t>假设对机器的部件进行了改进（加速比的概念）</a:t>
            </a:r>
          </a:p>
          <a:p>
            <a:r>
              <a:rPr lang="zh-CN" altLang="en-US" smtClean="0"/>
              <a:t>                          </a:t>
            </a:r>
          </a:p>
          <a:p>
            <a:r>
              <a:rPr lang="en-US" altLang="zh-CN" smtClean="0"/>
              <a:t>                           ExTime w/o E            Performance w/  E</a:t>
            </a:r>
          </a:p>
          <a:p>
            <a:r>
              <a:rPr lang="en-US" altLang="zh-CN" smtClean="0"/>
              <a:t>Speedup(E) =   --------------------    =      ---------------------</a:t>
            </a:r>
          </a:p>
          <a:p>
            <a:r>
              <a:rPr lang="en-US" altLang="zh-CN" smtClean="0"/>
              <a:t>                           ExTime w/  E              Performance w/o E</a:t>
            </a:r>
          </a:p>
          <a:p>
            <a:endParaRPr lang="en-US" altLang="zh-CN" smtClean="0"/>
          </a:p>
          <a:p>
            <a:endParaRPr lang="en-US" altLang="zh-CN" smtClean="0"/>
          </a:p>
          <a:p>
            <a:endParaRPr lang="en-US" altLang="zh-CN" smtClean="0"/>
          </a:p>
          <a:p>
            <a:endParaRPr lang="en-US" altLang="zh-CN" smtClean="0"/>
          </a:p>
          <a:p>
            <a:r>
              <a:rPr lang="zh-CN" altLang="en-US" smtClean="0"/>
              <a:t>假设可改进部分</a:t>
            </a:r>
            <a:r>
              <a:rPr lang="en-US" altLang="zh-CN" smtClean="0"/>
              <a:t>E</a:t>
            </a:r>
            <a:r>
              <a:rPr lang="zh-CN" altLang="en-US" smtClean="0"/>
              <a:t>在原来的计算时间所占的比例为</a:t>
            </a:r>
            <a:r>
              <a:rPr lang="en-US" altLang="zh-CN" smtClean="0"/>
              <a:t>F，</a:t>
            </a:r>
            <a:r>
              <a:rPr lang="zh-CN" altLang="en-US" smtClean="0"/>
              <a:t>而部件加速比为</a:t>
            </a:r>
            <a:r>
              <a:rPr lang="en-US" altLang="zh-CN" smtClean="0"/>
              <a:t>S，</a:t>
            </a:r>
            <a:r>
              <a:rPr lang="zh-CN" altLang="en-US" smtClean="0"/>
              <a:t>任务的其他部分不受影响，则</a:t>
            </a:r>
          </a:p>
          <a:p>
            <a:r>
              <a:rPr lang="en-US" altLang="zh-CN" smtClean="0"/>
              <a:t>       ExTime(with E)  </a:t>
            </a:r>
            <a:r>
              <a:rPr lang="en-US" altLang="zh-CN" smtClean="0">
                <a:sym typeface="Symbol" pitchFamily="18" charset="2"/>
              </a:rPr>
              <a:t>=</a:t>
            </a:r>
            <a:r>
              <a:rPr lang="en-US" altLang="zh-CN" smtClean="0"/>
              <a:t>  ((1-F) + F/S) X ExTime(without E) </a:t>
            </a:r>
          </a:p>
          <a:p>
            <a:endParaRPr lang="en-US" altLang="zh-CN" smtClean="0"/>
          </a:p>
          <a:p>
            <a:r>
              <a:rPr lang="en-US" altLang="zh-CN" smtClean="0"/>
              <a:t>      Speedup(with E) </a:t>
            </a:r>
            <a:r>
              <a:rPr lang="en-US" altLang="zh-CN" smtClean="0">
                <a:sym typeface="Symbol" pitchFamily="18" charset="2"/>
              </a:rPr>
              <a:t>=</a:t>
            </a:r>
            <a:r>
              <a:rPr lang="en-US" altLang="zh-CN" smtClean="0"/>
              <a:t> 1/((1-F)+F/S))  </a:t>
            </a:r>
          </a:p>
          <a:p>
            <a:endParaRPr lang="en-US" altLang="zh-CN" smtClean="0"/>
          </a:p>
          <a:p>
            <a:r>
              <a:rPr lang="zh-CN" altLang="en-US" smtClean="0"/>
              <a:t>重要结论</a:t>
            </a:r>
            <a:r>
              <a:rPr lang="en-US" altLang="zh-CN" smtClean="0"/>
              <a:t>(</a:t>
            </a:r>
            <a:r>
              <a:rPr lang="zh-CN" altLang="en-US" smtClean="0"/>
              <a:t>性能提高的递减原则</a:t>
            </a:r>
            <a:r>
              <a:rPr lang="en-US" altLang="zh-CN" smtClean="0"/>
              <a:t>)</a:t>
            </a:r>
            <a:r>
              <a:rPr lang="zh-CN" altLang="en-US" smtClean="0"/>
              <a:t>：如果只针对整个任务的一部分进行优化，那么所获得的加速比不大于1/(1-</a:t>
            </a:r>
            <a:r>
              <a:rPr lang="en-US" altLang="zh-CN" smtClean="0"/>
              <a:t>F)  </a:t>
            </a:r>
          </a:p>
        </p:txBody>
      </p:sp>
      <p:sp>
        <p:nvSpPr>
          <p:cNvPr id="147458" name="日期占位符 3"/>
          <p:cNvSpPr>
            <a:spLocks noGrp="1" noChangeArrowheads="1"/>
          </p:cNvSpPr>
          <p:nvPr>
            <p:ph type="dt" sz="half" idx="10"/>
          </p:nvPr>
        </p:nvSpPr>
        <p:spPr/>
        <p:txBody>
          <a:bodyPr/>
          <a:lstStyle/>
          <a:p>
            <a:fld id="{6BB41AC9-09D2-4809-B3AF-3E3B76AE42D0}" type="datetime1">
              <a:rPr lang="en-US" altLang="zh-CN" smtClean="0"/>
              <a:pPr/>
              <a:t>3/4/2019</a:t>
            </a:fld>
            <a:endParaRPr lang="en-US" altLang="zh-CN" smtClean="0"/>
          </a:p>
        </p:txBody>
      </p:sp>
      <p:sp>
        <p:nvSpPr>
          <p:cNvPr id="147463" name="灯片编号占位符 1"/>
          <p:cNvSpPr>
            <a:spLocks noGrp="1" noChangeArrowheads="1"/>
          </p:cNvSpPr>
          <p:nvPr>
            <p:ph type="sldNum" sz="quarter" idx="12"/>
          </p:nvPr>
        </p:nvSpPr>
        <p:spPr/>
        <p:txBody>
          <a:bodyPr/>
          <a:lstStyle/>
          <a:p>
            <a:fld id="{85CAA95D-2CB5-416D-9157-61867C8299A7}" type="slidenum">
              <a:rPr lang="en-US" altLang="zh-CN" smtClean="0"/>
              <a:pPr/>
              <a:t>94</a:t>
            </a:fld>
            <a:endParaRPr lang="en-US" altLang="zh-CN"/>
          </a:p>
        </p:txBody>
      </p:sp>
      <p:grpSp>
        <p:nvGrpSpPr>
          <p:cNvPr id="2" name="Group 4"/>
          <p:cNvGrpSpPr>
            <a:grpSpLocks/>
          </p:cNvGrpSpPr>
          <p:nvPr/>
        </p:nvGrpSpPr>
        <p:grpSpPr bwMode="auto">
          <a:xfrm>
            <a:off x="827088" y="2781300"/>
            <a:ext cx="6997700" cy="374650"/>
            <a:chOff x="580" y="1776"/>
            <a:chExt cx="4408" cy="236"/>
          </a:xfrm>
        </p:grpSpPr>
        <p:sp>
          <p:nvSpPr>
            <p:cNvPr id="147464" name="Rectangle 5"/>
            <p:cNvSpPr>
              <a:spLocks noChangeArrowheads="1"/>
            </p:cNvSpPr>
            <p:nvPr/>
          </p:nvSpPr>
          <p:spPr bwMode="auto">
            <a:xfrm>
              <a:off x="580"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5" name="Rectangle 6" descr="Light downward diagonal"/>
            <p:cNvSpPr>
              <a:spLocks noChangeArrowheads="1"/>
            </p:cNvSpPr>
            <p:nvPr/>
          </p:nvSpPr>
          <p:spPr bwMode="auto">
            <a:xfrm>
              <a:off x="1248" y="1776"/>
              <a:ext cx="664" cy="232"/>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6" name="Rectangle 7"/>
            <p:cNvSpPr>
              <a:spLocks noChangeArrowheads="1"/>
            </p:cNvSpPr>
            <p:nvPr/>
          </p:nvSpPr>
          <p:spPr bwMode="auto">
            <a:xfrm>
              <a:off x="1924"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7" name="Rectangle 8"/>
            <p:cNvSpPr>
              <a:spLocks noChangeArrowheads="1"/>
            </p:cNvSpPr>
            <p:nvPr/>
          </p:nvSpPr>
          <p:spPr bwMode="auto">
            <a:xfrm>
              <a:off x="3268"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8" name="Rectangle 9" descr="Light downward diagonal"/>
            <p:cNvSpPr>
              <a:spLocks noChangeArrowheads="1"/>
            </p:cNvSpPr>
            <p:nvPr/>
          </p:nvSpPr>
          <p:spPr bwMode="auto">
            <a:xfrm>
              <a:off x="3940" y="1780"/>
              <a:ext cx="376" cy="232"/>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9" name="Rectangle 10"/>
            <p:cNvSpPr>
              <a:spLocks noChangeArrowheads="1"/>
            </p:cNvSpPr>
            <p:nvPr/>
          </p:nvSpPr>
          <p:spPr bwMode="auto">
            <a:xfrm>
              <a:off x="4324"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70" name="Line 11"/>
            <p:cNvSpPr>
              <a:spLocks noChangeShapeType="1"/>
            </p:cNvSpPr>
            <p:nvPr/>
          </p:nvSpPr>
          <p:spPr bwMode="auto">
            <a:xfrm>
              <a:off x="2748" y="1920"/>
              <a:ext cx="312" cy="0"/>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gr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Date Placeholder 3"/>
          <p:cNvSpPr>
            <a:spLocks noGrp="1" noChangeArrowheads="1"/>
          </p:cNvSpPr>
          <p:nvPr>
            <p:ph type="dt" sz="half" idx="10"/>
          </p:nvPr>
        </p:nvSpPr>
        <p:spPr>
          <a:noFill/>
          <a:ln>
            <a:headEnd/>
            <a:tailEnd/>
          </a:ln>
        </p:spPr>
        <p:txBody>
          <a:bodyPr>
            <a:prstTxWarp prst="textNoShape">
              <a:avLst/>
            </a:prstTxWarp>
          </a:bodyPr>
          <a:lstStyle/>
          <a:p>
            <a:fld id="{50970EDE-2D91-4655-B713-81B1902687FF}" type="datetime1">
              <a:rPr lang="en-US" altLang="zh-CN" smtClean="0"/>
              <a:pPr/>
              <a:t>3/4/2019</a:t>
            </a:fld>
            <a:endParaRPr lang="en-US" altLang="zh-CN" smtClean="0"/>
          </a:p>
        </p:txBody>
      </p:sp>
      <p:sp>
        <p:nvSpPr>
          <p:cNvPr id="149511" name="灯片编号占位符 2"/>
          <p:cNvSpPr>
            <a:spLocks noGrp="1" noChangeArrowheads="1"/>
          </p:cNvSpPr>
          <p:nvPr>
            <p:ph type="sldNum" sz="quarter" idx="12"/>
          </p:nvPr>
        </p:nvSpPr>
        <p:spPr>
          <a:noFill/>
          <a:ln>
            <a:headEnd/>
            <a:tailEnd/>
          </a:ln>
        </p:spPr>
        <p:txBody>
          <a:bodyPr/>
          <a:lstStyle/>
          <a:p>
            <a:fld id="{6BD82700-137D-4A53-9D99-4394AE5A2412}" type="slidenum">
              <a:rPr lang="en-US" altLang="zh-CN"/>
              <a:pPr/>
              <a:t>95</a:t>
            </a:fld>
            <a:endParaRPr lang="en-US" altLang="zh-CN"/>
          </a:p>
        </p:txBody>
      </p:sp>
      <p:pic>
        <p:nvPicPr>
          <p:cNvPr id="149508" name="Picture 2"/>
          <p:cNvPicPr>
            <a:picLocks noChangeAspect="1" noChangeArrowheads="1"/>
          </p:cNvPicPr>
          <p:nvPr/>
        </p:nvPicPr>
        <p:blipFill>
          <a:blip r:embed="rId3"/>
          <a:srcRect/>
          <a:stretch>
            <a:fillRect/>
          </a:stretch>
        </p:blipFill>
        <p:spPr bwMode="auto">
          <a:xfrm>
            <a:off x="288925" y="0"/>
            <a:ext cx="8532813" cy="6843713"/>
          </a:xfrm>
          <a:prstGeom prst="rect">
            <a:avLst/>
          </a:prstGeom>
          <a:noFill/>
          <a:ln w="9525">
            <a:noFill/>
            <a:miter lim="800000"/>
            <a:headEnd/>
            <a:tailEnd/>
          </a:ln>
        </p:spPr>
      </p:pic>
      <p:sp>
        <p:nvSpPr>
          <p:cNvPr id="2" name="TextBox 1"/>
          <p:cNvSpPr txBox="1">
            <a:spLocks noChangeArrowheads="1"/>
          </p:cNvSpPr>
          <p:nvPr/>
        </p:nvSpPr>
        <p:spPr bwMode="auto">
          <a:xfrm>
            <a:off x="4538663" y="619125"/>
            <a:ext cx="1463675" cy="461963"/>
          </a:xfrm>
          <a:prstGeom prst="rect">
            <a:avLst/>
          </a:prstGeom>
          <a:solidFill>
            <a:srgbClr val="FFFFFF"/>
          </a:solidFill>
          <a:ln w="9525">
            <a:noFill/>
            <a:miter lim="800000"/>
            <a:headEnd/>
            <a:tailEnd/>
          </a:ln>
        </p:spPr>
        <p:txBody>
          <a:bodyPr wrap="none">
            <a:spAutoFit/>
          </a:bodyPr>
          <a:lstStyle/>
          <a:p>
            <a:r>
              <a:rPr lang="en-US" altLang="zh-CN" sz="2400" dirty="0">
                <a:solidFill>
                  <a:srgbClr val="FF0000"/>
                </a:solidFill>
                <a:ea typeface="微软雅黑" panose="020B0503020204020204" pitchFamily="34" charset="-122"/>
              </a:rPr>
              <a:t>XBOX One</a:t>
            </a:r>
          </a:p>
        </p:txBody>
      </p:sp>
      <p:sp>
        <p:nvSpPr>
          <p:cNvPr id="7" name="TextBox 6"/>
          <p:cNvSpPr txBox="1">
            <a:spLocks noChangeArrowheads="1"/>
          </p:cNvSpPr>
          <p:nvPr/>
        </p:nvSpPr>
        <p:spPr bwMode="auto">
          <a:xfrm>
            <a:off x="7314113" y="1500188"/>
            <a:ext cx="1853200" cy="1089529"/>
          </a:xfrm>
          <a:prstGeom prst="rect">
            <a:avLst/>
          </a:prstGeom>
          <a:solidFill>
            <a:srgbClr val="FFFFFF"/>
          </a:solidFill>
          <a:ln w="9525">
            <a:noFill/>
            <a:miter lim="800000"/>
            <a:headEnd/>
            <a:tailEnd/>
          </a:ln>
        </p:spPr>
        <p:txBody>
          <a:bodyPr wrap="none">
            <a:spAutoFit/>
          </a:bodyPr>
          <a:lstStyle/>
          <a:p>
            <a:pPr algn="ctr">
              <a:lnSpc>
                <a:spcPct val="90000"/>
              </a:lnSpc>
            </a:pPr>
            <a:r>
              <a:rPr lang="en-US" altLang="zh-CN" sz="2400" dirty="0">
                <a:solidFill>
                  <a:srgbClr val="FF0000"/>
                </a:solidFill>
                <a:ea typeface="微软雅黑" panose="020B0503020204020204" pitchFamily="34" charset="-122"/>
              </a:rPr>
              <a:t>Theoretic </a:t>
            </a:r>
            <a:br>
              <a:rPr lang="en-US" altLang="zh-CN" sz="2400" dirty="0">
                <a:solidFill>
                  <a:srgbClr val="FF0000"/>
                </a:solidFill>
                <a:ea typeface="微软雅黑" panose="020B0503020204020204" pitchFamily="34" charset="-122"/>
              </a:rPr>
            </a:br>
            <a:r>
              <a:rPr lang="en-US" altLang="zh-CN" sz="2400" dirty="0">
                <a:solidFill>
                  <a:srgbClr val="FF0000"/>
                </a:solidFill>
                <a:ea typeface="微软雅黑" panose="020B0503020204020204" pitchFamily="34" charset="-122"/>
              </a:rPr>
              <a:t>vs. Real</a:t>
            </a:r>
            <a:br>
              <a:rPr lang="en-US" altLang="zh-CN" sz="2400" dirty="0">
                <a:solidFill>
                  <a:srgbClr val="FF0000"/>
                </a:solidFill>
                <a:ea typeface="微软雅黑" panose="020B0503020204020204" pitchFamily="34" charset="-122"/>
              </a:rPr>
            </a:br>
            <a:r>
              <a:rPr lang="en-US" altLang="zh-CN" sz="2400" dirty="0">
                <a:solidFill>
                  <a:srgbClr val="FF0000"/>
                </a:solidFill>
                <a:ea typeface="微软雅黑" panose="020B0503020204020204" pitchFamily="34" charset="-122"/>
              </a:rPr>
              <a:t>Performance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p:nvPr>
        </p:nvSpPr>
        <p:spPr/>
        <p:txBody>
          <a:bodyPr/>
          <a:lstStyle/>
          <a:p>
            <a:r>
              <a:rPr lang="zh-CN" altLang="en-US" smtClean="0"/>
              <a:t>举例</a:t>
            </a:r>
          </a:p>
        </p:txBody>
      </p:sp>
      <p:sp>
        <p:nvSpPr>
          <p:cNvPr id="152581" name="Rectangle 3"/>
          <p:cNvSpPr>
            <a:spLocks noGrp="1" noChangeArrowheads="1"/>
          </p:cNvSpPr>
          <p:nvPr>
            <p:ph idx="1"/>
          </p:nvPr>
        </p:nvSpPr>
        <p:spPr/>
        <p:txBody>
          <a:bodyPr>
            <a:normAutofit fontScale="77500" lnSpcReduction="20000"/>
          </a:bodyPr>
          <a:lstStyle/>
          <a:p>
            <a:pPr>
              <a:lnSpc>
                <a:spcPct val="120000"/>
              </a:lnSpc>
            </a:pPr>
            <a:r>
              <a:rPr lang="zh-CN" altLang="en-US" dirty="0" smtClean="0"/>
              <a:t>假设给定一体系结构硬件不支持乘法运算，乘法需要通过软件来实现。在软件中做一次乘法需要200个周期，而用硬件来实现只要4个时钟周期。如果假设在程序中有10％的乘法操作，问整个程序的加速比？如果有40％的乘法操作，问整个程序的加速比又是多少？</a:t>
            </a:r>
          </a:p>
          <a:p>
            <a:r>
              <a:rPr lang="zh-CN" altLang="en-US" dirty="0" smtClean="0"/>
              <a:t>假设一计算机在运行给定的一程序时，有90％的时间用于处理某一类特定的计算。现将用于该类计算的部件性能提高到原来的10倍。</a:t>
            </a:r>
          </a:p>
          <a:p>
            <a:pPr lvl="1"/>
            <a:r>
              <a:rPr lang="zh-CN" altLang="en-US" dirty="0" smtClean="0"/>
              <a:t>如果该程序在原来的机器上运行需100秒，那么该程序在改进后的机器上运行时间是多少？</a:t>
            </a:r>
          </a:p>
          <a:p>
            <a:pPr lvl="1"/>
            <a:r>
              <a:rPr lang="zh-CN" altLang="en-US" dirty="0" smtClean="0"/>
              <a:t>新的系统相对于原来的系统加速比是多少？</a:t>
            </a:r>
          </a:p>
          <a:p>
            <a:pPr lvl="1"/>
            <a:r>
              <a:rPr lang="zh-CN" altLang="en-US" dirty="0" smtClean="0"/>
              <a:t>在新的系统中，原来特定的计算占整个计算的比例是多少？</a:t>
            </a:r>
          </a:p>
        </p:txBody>
      </p:sp>
      <p:sp>
        <p:nvSpPr>
          <p:cNvPr id="152578" name="日期占位符 3"/>
          <p:cNvSpPr>
            <a:spLocks noGrp="1" noChangeArrowheads="1"/>
          </p:cNvSpPr>
          <p:nvPr>
            <p:ph type="dt" sz="half" idx="10"/>
          </p:nvPr>
        </p:nvSpPr>
        <p:spPr/>
        <p:txBody>
          <a:bodyPr/>
          <a:lstStyle/>
          <a:p>
            <a:fld id="{D7C7DFFB-7F5A-4BC3-852F-BC4F47503A90}" type="datetime1">
              <a:rPr lang="en-US" altLang="zh-CN" smtClean="0"/>
              <a:pPr/>
              <a:t>3/4/2019</a:t>
            </a:fld>
            <a:endParaRPr lang="en-US" altLang="zh-CN" smtClean="0"/>
          </a:p>
        </p:txBody>
      </p:sp>
      <p:sp>
        <p:nvSpPr>
          <p:cNvPr id="152582" name="灯片编号占位符 1"/>
          <p:cNvSpPr>
            <a:spLocks noGrp="1" noChangeArrowheads="1"/>
          </p:cNvSpPr>
          <p:nvPr>
            <p:ph type="sldNum" sz="quarter" idx="12"/>
          </p:nvPr>
        </p:nvSpPr>
        <p:spPr/>
        <p:txBody>
          <a:bodyPr/>
          <a:lstStyle/>
          <a:p>
            <a:fld id="{DDECD056-D59D-496C-9B40-19E297CC37F5}" type="slidenum">
              <a:rPr lang="en-US" altLang="zh-CN" smtClean="0"/>
              <a:pPr/>
              <a:t>96</a:t>
            </a:fld>
            <a:endParaRPr lang="en-US" altLang="zh-CN" dirty="0"/>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Amdahl</a:t>
            </a:r>
            <a:r>
              <a:rPr lang="zh-CN" altLang="en-US" dirty="0" smtClean="0"/>
              <a:t>定律的</a:t>
            </a:r>
            <a:r>
              <a:rPr lang="zh-CN" altLang="en-US" dirty="0"/>
              <a:t>假设</a:t>
            </a:r>
          </a:p>
        </p:txBody>
      </p:sp>
      <p:sp>
        <p:nvSpPr>
          <p:cNvPr id="3" name="内容占位符 2"/>
          <p:cNvSpPr>
            <a:spLocks noGrp="1"/>
          </p:cNvSpPr>
          <p:nvPr>
            <p:ph idx="1"/>
          </p:nvPr>
        </p:nvSpPr>
        <p:spPr/>
        <p:txBody>
          <a:bodyPr>
            <a:normAutofit/>
          </a:bodyPr>
          <a:lstStyle/>
          <a:p>
            <a:r>
              <a:rPr lang="en-US" altLang="zh-CN" dirty="0" smtClean="0"/>
              <a:t>Amdahl </a:t>
            </a:r>
            <a:r>
              <a:rPr lang="zh-CN" altLang="en-US" dirty="0" smtClean="0"/>
              <a:t>定律的假设</a:t>
            </a:r>
            <a:endParaRPr lang="en-US" altLang="zh-CN" dirty="0" smtClean="0"/>
          </a:p>
          <a:p>
            <a:pPr lvl="1"/>
            <a:r>
              <a:rPr lang="zh-CN" altLang="en-US" dirty="0" smtClean="0"/>
              <a:t>问题规模是常量</a:t>
            </a:r>
            <a:endParaRPr lang="en-US" altLang="zh-CN" dirty="0" smtClean="0"/>
          </a:p>
          <a:p>
            <a:pPr lvl="1"/>
            <a:r>
              <a:rPr lang="zh-CN" altLang="en-US" dirty="0" smtClean="0"/>
              <a:t>研究随着处理器数目的增加性能的变化</a:t>
            </a:r>
            <a:endParaRPr lang="en-US" altLang="zh-CN" dirty="0" smtClean="0"/>
          </a:p>
          <a:p>
            <a:pPr marL="0" indent="0">
              <a:buNone/>
            </a:pPr>
            <a:endParaRPr lang="en-US" altLang="zh-CN" dirty="0"/>
          </a:p>
          <a:p>
            <a:r>
              <a:rPr lang="zh-CN" altLang="en-US" dirty="0" smtClean="0"/>
              <a:t>有别于</a:t>
            </a:r>
            <a:r>
              <a:rPr lang="en-US" altLang="zh-CN" dirty="0" smtClean="0"/>
              <a:t>Amdahl</a:t>
            </a:r>
            <a:r>
              <a:rPr lang="zh-CN" altLang="en-US" dirty="0" smtClean="0"/>
              <a:t>定律的另一视角</a:t>
            </a:r>
            <a:endParaRPr lang="en-US" altLang="zh-CN" dirty="0" smtClean="0"/>
          </a:p>
          <a:p>
            <a:pPr lvl="1"/>
            <a:r>
              <a:rPr lang="zh-CN" altLang="en-US" dirty="0" smtClean="0"/>
              <a:t>我们通常用更快的计算机解决更大规模的问题</a:t>
            </a:r>
            <a:endParaRPr lang="en-US" altLang="zh-CN" dirty="0" smtClean="0"/>
          </a:p>
          <a:p>
            <a:pPr lvl="1"/>
            <a:r>
              <a:rPr lang="zh-CN" altLang="en-US" dirty="0" smtClean="0"/>
              <a:t>将处理时间视为常量，研究随着处理器数目的增加问题规模的增加情况（可扩放性）</a:t>
            </a:r>
            <a:endParaRPr lang="en-US" altLang="zh-CN" dirty="0" smtClean="0"/>
          </a:p>
          <a:p>
            <a:pPr lvl="1"/>
            <a:r>
              <a:rPr lang="en-US" altLang="zh-CN" dirty="0"/>
              <a:t>Gustafson–</a:t>
            </a:r>
            <a:r>
              <a:rPr lang="en-US" altLang="zh-CN" dirty="0" err="1"/>
              <a:t>Barsis’s</a:t>
            </a:r>
            <a:r>
              <a:rPr lang="en-US" altLang="zh-CN" dirty="0"/>
              <a:t> Law </a:t>
            </a:r>
            <a:r>
              <a:rPr lang="zh-CN" altLang="en-US" dirty="0" smtClean="0"/>
              <a:t>（</a:t>
            </a:r>
            <a:r>
              <a:rPr lang="zh-CN" altLang="en-US" dirty="0"/>
              <a:t>古斯塔夫森定律）</a:t>
            </a:r>
            <a:endParaRPr lang="en-US" altLang="zh-CN" dirty="0" smtClean="0"/>
          </a:p>
          <a:p>
            <a:pPr marL="457200" lvl="1" indent="0">
              <a:buNone/>
            </a:pP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3/4/2019</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97</a:t>
            </a:fld>
            <a:endParaRPr lang="zh-CN" altLang="en-US" dirty="0"/>
          </a:p>
        </p:txBody>
      </p:sp>
    </p:spTree>
    <p:extLst>
      <p:ext uri="{BB962C8B-B14F-4D97-AF65-F5344CB8AC3E}">
        <p14:creationId xmlns:p14="http://schemas.microsoft.com/office/powerpoint/2010/main" val="29340509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2"/>
          <p:cNvSpPr>
            <a:spLocks noGrp="1" noChangeArrowheads="1"/>
          </p:cNvSpPr>
          <p:nvPr>
            <p:ph type="title"/>
          </p:nvPr>
        </p:nvSpPr>
        <p:spPr/>
        <p:txBody>
          <a:bodyPr/>
          <a:lstStyle/>
          <a:p>
            <a:r>
              <a:rPr lang="zh-CN" altLang="en-US" smtClean="0"/>
              <a:t>基本评估方法－市场评估方法</a:t>
            </a:r>
          </a:p>
        </p:txBody>
      </p:sp>
      <p:sp>
        <p:nvSpPr>
          <p:cNvPr id="156677" name="Rectangle 3"/>
          <p:cNvSpPr>
            <a:spLocks noGrp="1" noChangeArrowheads="1"/>
          </p:cNvSpPr>
          <p:nvPr>
            <p:ph idx="1"/>
          </p:nvPr>
        </p:nvSpPr>
        <p:spPr/>
        <p:txBody>
          <a:bodyPr>
            <a:normAutofit fontScale="70000" lnSpcReduction="20000"/>
          </a:bodyPr>
          <a:lstStyle/>
          <a:p>
            <a:r>
              <a:rPr lang="en-US" altLang="zh-CN" dirty="0" smtClean="0"/>
              <a:t>MIPS：</a:t>
            </a:r>
            <a:r>
              <a:rPr lang="zh-CN" altLang="en-US" dirty="0" smtClean="0"/>
              <a:t>每秒百万条指令数</a:t>
            </a:r>
          </a:p>
          <a:p>
            <a:pPr lvl="1"/>
            <a:r>
              <a:rPr lang="en-US" altLang="zh-CN" dirty="0" smtClean="0"/>
              <a:t>MIPS = IC/(CPI*IC*T*10</a:t>
            </a:r>
            <a:r>
              <a:rPr lang="en-US" altLang="zh-CN" baseline="30000" dirty="0" smtClean="0"/>
              <a:t>6</a:t>
            </a:r>
            <a:r>
              <a:rPr lang="en-US" altLang="zh-CN" dirty="0" smtClean="0"/>
              <a:t>)=1/(CPI*T*10</a:t>
            </a:r>
            <a:r>
              <a:rPr lang="en-US" altLang="zh-CN" baseline="30000" dirty="0" smtClean="0"/>
              <a:t>6</a:t>
            </a:r>
            <a:r>
              <a:rPr lang="en-US" altLang="zh-CN" dirty="0" smtClean="0"/>
              <a:t>)</a:t>
            </a:r>
            <a:r>
              <a:rPr lang="zh-CN" altLang="en-US" dirty="0" smtClean="0"/>
              <a:t> </a:t>
            </a:r>
          </a:p>
          <a:p>
            <a:pPr lvl="1"/>
            <a:r>
              <a:rPr lang="en-US" altLang="zh-CN" dirty="0" smtClean="0"/>
              <a:t>MIPS</a:t>
            </a:r>
            <a:r>
              <a:rPr lang="zh-CN" altLang="en-US" dirty="0" smtClean="0"/>
              <a:t>依赖于指令集</a:t>
            </a:r>
          </a:p>
          <a:p>
            <a:pPr lvl="1"/>
            <a:r>
              <a:rPr lang="zh-CN" altLang="en-US" dirty="0" smtClean="0"/>
              <a:t>在同一台机器上，</a:t>
            </a:r>
            <a:r>
              <a:rPr lang="en-US" altLang="zh-CN" dirty="0" smtClean="0"/>
              <a:t>MIPS</a:t>
            </a:r>
            <a:r>
              <a:rPr lang="zh-CN" altLang="en-US" dirty="0" smtClean="0"/>
              <a:t>因程序不同而变化，有时差别较大</a:t>
            </a:r>
          </a:p>
          <a:p>
            <a:pPr lvl="1"/>
            <a:r>
              <a:rPr lang="en-US" altLang="zh-CN" dirty="0" smtClean="0"/>
              <a:t>MIPS</a:t>
            </a:r>
            <a:r>
              <a:rPr lang="zh-CN" altLang="en-US" dirty="0" smtClean="0"/>
              <a:t>可能与性能相反</a:t>
            </a:r>
          </a:p>
          <a:p>
            <a:pPr lvl="1"/>
            <a:r>
              <a:rPr lang="zh-CN" altLang="en-US" dirty="0" smtClean="0"/>
              <a:t>  举例。在一台</a:t>
            </a:r>
            <a:r>
              <a:rPr lang="en-US" altLang="zh-CN" dirty="0" smtClean="0"/>
              <a:t>load-store</a:t>
            </a:r>
            <a:r>
              <a:rPr lang="zh-CN" altLang="en-US" dirty="0" smtClean="0"/>
              <a:t>型机器上，有一程序优化编译可以使</a:t>
            </a:r>
            <a:r>
              <a:rPr lang="en-US" altLang="zh-CN" dirty="0" smtClean="0"/>
              <a:t>ALU </a:t>
            </a:r>
            <a:r>
              <a:rPr lang="zh-CN" altLang="en-US" dirty="0" smtClean="0"/>
              <a:t>操作减少到原来的50％,其他操作数量不变。</a:t>
            </a:r>
          </a:p>
          <a:p>
            <a:pPr lvl="1"/>
            <a:r>
              <a:rPr lang="en-US" altLang="zh-CN" dirty="0" smtClean="0"/>
              <a:t>  F = 500MHZ</a:t>
            </a:r>
          </a:p>
          <a:p>
            <a:pPr lvl="1"/>
            <a:r>
              <a:rPr lang="en-US" altLang="zh-CN" dirty="0" smtClean="0"/>
              <a:t>    ALU (43% 1)  loads (21% 2)  stores (12% 2)</a:t>
            </a:r>
          </a:p>
          <a:p>
            <a:pPr lvl="2"/>
            <a:r>
              <a:rPr lang="en-US" altLang="zh-CN" dirty="0" smtClean="0"/>
              <a:t>Branches (24%    2) </a:t>
            </a:r>
          </a:p>
          <a:p>
            <a:r>
              <a:rPr lang="en-US" altLang="zh-CN" dirty="0" smtClean="0"/>
              <a:t>MFLOPS </a:t>
            </a:r>
            <a:r>
              <a:rPr lang="zh-CN" altLang="en-US" dirty="0" smtClean="0"/>
              <a:t>基于操作而非指令，它可以用来比较两种不同的机器。但</a:t>
            </a:r>
            <a:r>
              <a:rPr lang="en-US" altLang="zh-CN" dirty="0" smtClean="0"/>
              <a:t>MFLOPS</a:t>
            </a:r>
            <a:r>
              <a:rPr lang="zh-CN" altLang="en-US" dirty="0" smtClean="0"/>
              <a:t>也并非可靠，因为不同机器上浮点运算集不同。</a:t>
            </a:r>
            <a:r>
              <a:rPr lang="en-US" altLang="zh-CN" dirty="0" smtClean="0"/>
              <a:t>CRAY-2</a:t>
            </a:r>
            <a:r>
              <a:rPr lang="zh-CN" altLang="en-US" dirty="0" smtClean="0"/>
              <a:t>没有除法指令，</a:t>
            </a:r>
            <a:r>
              <a:rPr lang="en-US" altLang="zh-CN" dirty="0" smtClean="0"/>
              <a:t>Motorola 68882</a:t>
            </a:r>
            <a:r>
              <a:rPr lang="zh-CN" altLang="en-US" dirty="0" smtClean="0"/>
              <a:t>有</a:t>
            </a:r>
          </a:p>
          <a:p>
            <a:r>
              <a:rPr lang="en-US" altLang="zh-CN" dirty="0" smtClean="0"/>
              <a:t>SPEC</a:t>
            </a:r>
            <a:r>
              <a:rPr lang="zh-CN" altLang="en-US" dirty="0" smtClean="0"/>
              <a:t>测试（</a:t>
            </a:r>
            <a:r>
              <a:rPr lang="en-US" altLang="zh-CN" dirty="0" smtClean="0"/>
              <a:t>Standard Performance Evaluation Corporation</a:t>
            </a:r>
            <a:r>
              <a:rPr lang="zh-CN" altLang="en-US" dirty="0" smtClean="0"/>
              <a:t>）</a:t>
            </a:r>
            <a:endParaRPr lang="en-US" altLang="zh-CN" dirty="0" smtClean="0"/>
          </a:p>
          <a:p>
            <a:endParaRPr lang="zh-CN" altLang="en-US" dirty="0" smtClean="0"/>
          </a:p>
        </p:txBody>
      </p:sp>
      <p:sp>
        <p:nvSpPr>
          <p:cNvPr id="156674" name="日期占位符 3"/>
          <p:cNvSpPr>
            <a:spLocks noGrp="1" noChangeArrowheads="1"/>
          </p:cNvSpPr>
          <p:nvPr>
            <p:ph type="dt" sz="half" idx="10"/>
          </p:nvPr>
        </p:nvSpPr>
        <p:spPr/>
        <p:txBody>
          <a:bodyPr/>
          <a:lstStyle/>
          <a:p>
            <a:fld id="{49DF94D8-3AB6-4531-AD86-719D28ED3CCB}" type="datetime1">
              <a:rPr lang="en-US" altLang="zh-CN" smtClean="0"/>
              <a:pPr/>
              <a:t>3/4/2019</a:t>
            </a:fld>
            <a:endParaRPr lang="en-US" altLang="zh-CN" smtClean="0"/>
          </a:p>
        </p:txBody>
      </p:sp>
      <p:sp>
        <p:nvSpPr>
          <p:cNvPr id="156678" name="灯片编号占位符 1"/>
          <p:cNvSpPr>
            <a:spLocks noGrp="1" noChangeArrowheads="1"/>
          </p:cNvSpPr>
          <p:nvPr>
            <p:ph type="sldNum" sz="quarter" idx="12"/>
          </p:nvPr>
        </p:nvSpPr>
        <p:spPr/>
        <p:txBody>
          <a:bodyPr/>
          <a:lstStyle/>
          <a:p>
            <a:fld id="{EF0ABFBA-982F-44E8-99BC-102DD10FA0A2}" type="slidenum">
              <a:rPr lang="en-US" altLang="zh-CN" smtClean="0"/>
              <a:pPr/>
              <a:t>98</a:t>
            </a:fld>
            <a:endParaRPr lang="en-US" altLang="zh-CN"/>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37"/>
          <p:cNvSpPr>
            <a:spLocks noGrp="1" noChangeArrowheads="1"/>
          </p:cNvSpPr>
          <p:nvPr>
            <p:ph type="title"/>
          </p:nvPr>
        </p:nvSpPr>
        <p:spPr/>
        <p:txBody>
          <a:bodyPr>
            <a:normAutofit fontScale="90000"/>
          </a:bodyPr>
          <a:lstStyle/>
          <a:p>
            <a:pPr eaLnBrk="1" hangingPunct="1"/>
            <a:endParaRPr lang="zh-CN" altLang="en-US" smtClean="0"/>
          </a:p>
        </p:txBody>
      </p:sp>
      <p:graphicFrame>
        <p:nvGraphicFramePr>
          <p:cNvPr id="635944" name="Group 40"/>
          <p:cNvGraphicFramePr>
            <a:graphicFrameLocks noGrp="1"/>
          </p:cNvGraphicFramePr>
          <p:nvPr>
            <p:ph type="tbl" idx="1"/>
          </p:nvPr>
        </p:nvGraphicFramePr>
        <p:xfrm>
          <a:off x="684213" y="1341438"/>
          <a:ext cx="7467600" cy="4705348"/>
        </p:xfrm>
        <a:graphic>
          <a:graphicData uri="http://schemas.openxmlformats.org/drawingml/2006/table">
            <a:tbl>
              <a:tblPr/>
              <a:tblGrid>
                <a:gridCol w="4297362">
                  <a:extLst>
                    <a:ext uri="{9D8B030D-6E8A-4147-A177-3AD203B41FA5}">
                      <a16:colId xmlns:a16="http://schemas.microsoft.com/office/drawing/2014/main" val="20000"/>
                    </a:ext>
                  </a:extLst>
                </a:gridCol>
                <a:gridCol w="2700338">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tblGrid>
              <a:tr h="420630">
                <a:tc gridSpan="3">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Computer Performance</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cap="flat">
                      <a:noFill/>
                    </a:lnR>
                    <a:lnT cap="flat">
                      <a:noFill/>
                    </a:lnT>
                    <a:lnB>
                      <a:noFill/>
                    </a:lnB>
                    <a:lnTlToBr>
                      <a:noFill/>
                    </a:lnTlToBr>
                    <a:lnBlToTr>
                      <a:noFill/>
                    </a:lnBlToTr>
                    <a:solidFill>
                      <a:srgbClr val="CCCCFF"/>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40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Name</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solidFill>
                      <a:srgbClr val="EEDDFF"/>
                    </a:solid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solidFill>
                      <a:srgbClr val="EEDDFF"/>
                    </a:solid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77844">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2" tooltip="Yotta-"/>
                        </a:rPr>
                        <a:t>yotta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24</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3" tooltip="Zetta-"/>
                        </a:rPr>
                        <a:t>zetta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21</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4" tooltip="Exa-"/>
                        </a:rPr>
                        <a:t>exa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18</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77844">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5" tooltip="Peta-"/>
                        </a:rPr>
                        <a:t>peta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15</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6" tooltip="Tera-"/>
                        </a:rPr>
                        <a:t>tera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12</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7" tooltip="Giga-"/>
                        </a:rPr>
                        <a:t>giga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9</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477844">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8" tooltip="Mega-"/>
                        </a:rPr>
                        <a:t>mega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6</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9" tooltip="Kilo-"/>
                        </a:rPr>
                        <a:t>kilo</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cap="flat">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3</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58722" name="日期占位符 3"/>
          <p:cNvSpPr>
            <a:spLocks noGrp="1" noChangeArrowheads="1"/>
          </p:cNvSpPr>
          <p:nvPr>
            <p:ph type="dt" sz="half" idx="10"/>
          </p:nvPr>
        </p:nvSpPr>
        <p:spPr>
          <a:noFill/>
          <a:ln>
            <a:headEnd/>
            <a:tailEnd/>
          </a:ln>
        </p:spPr>
        <p:txBody>
          <a:bodyPr>
            <a:prstTxWarp prst="textNoShape">
              <a:avLst/>
            </a:prstTxWarp>
          </a:bodyPr>
          <a:lstStyle/>
          <a:p>
            <a:fld id="{F18BA4AA-2666-44AA-9EBD-68D029BE7BAD}" type="datetime1">
              <a:rPr lang="en-US" altLang="zh-CN" smtClean="0"/>
              <a:pPr/>
              <a:t>3/4/2019</a:t>
            </a:fld>
            <a:endParaRPr lang="en-US" altLang="zh-CN" smtClean="0"/>
          </a:p>
        </p:txBody>
      </p:sp>
      <p:sp>
        <p:nvSpPr>
          <p:cNvPr id="158754" name="灯片编号占位符 1"/>
          <p:cNvSpPr>
            <a:spLocks noGrp="1" noChangeArrowheads="1"/>
          </p:cNvSpPr>
          <p:nvPr>
            <p:ph type="sldNum" sz="quarter" idx="12"/>
          </p:nvPr>
        </p:nvSpPr>
        <p:spPr>
          <a:noFill/>
          <a:ln>
            <a:headEnd/>
            <a:tailEnd/>
          </a:ln>
        </p:spPr>
        <p:txBody>
          <a:bodyPr/>
          <a:lstStyle/>
          <a:p>
            <a:fld id="{26585C8C-7DFC-4149-9783-2BCC067D041B}" type="slidenum">
              <a:rPr lang="en-US" altLang="zh-CN"/>
              <a:pPr/>
              <a:t>99</a:t>
            </a:fld>
            <a:endParaRPr lang="en-US" altLang="zh-CN"/>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2581</TotalTime>
  <Words>8269</Words>
  <Application>Microsoft Office PowerPoint</Application>
  <PresentationFormat>全屏显示(4:3)</PresentationFormat>
  <Paragraphs>1523</Paragraphs>
  <Slides>125</Slides>
  <Notes>65</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0</vt:i4>
      </vt:variant>
      <vt:variant>
        <vt:lpstr>幻灯片标题</vt:lpstr>
      </vt:variant>
      <vt:variant>
        <vt:i4>125</vt:i4>
      </vt:variant>
    </vt:vector>
  </HeadingPairs>
  <TitlesOfParts>
    <vt:vector size="145" baseType="lpstr">
      <vt:lpstr>Arial-BoldMT</vt:lpstr>
      <vt:lpstr>Arial-ItalicMT</vt:lpstr>
      <vt:lpstr>ArialMT</vt:lpstr>
      <vt:lpstr>Courier</vt:lpstr>
      <vt:lpstr>等线</vt:lpstr>
      <vt:lpstr>黑体</vt:lpstr>
      <vt:lpstr>华文宋体</vt:lpstr>
      <vt:lpstr>隶书</vt:lpstr>
      <vt:lpstr>微软雅黑</vt:lpstr>
      <vt:lpstr>Arial</vt:lpstr>
      <vt:lpstr>Arial Narrow</vt:lpstr>
      <vt:lpstr>Calibri</vt:lpstr>
      <vt:lpstr>Comic Sans MS</vt:lpstr>
      <vt:lpstr>Courier New</vt:lpstr>
      <vt:lpstr>Franklin Gothic Book</vt:lpstr>
      <vt:lpstr>Symbol</vt:lpstr>
      <vt:lpstr>Times</vt:lpstr>
      <vt:lpstr>Times New Roman</vt:lpstr>
      <vt:lpstr>Wingdings</vt:lpstr>
      <vt:lpstr>自定义设计方案</vt:lpstr>
      <vt:lpstr>计算机体系结构</vt:lpstr>
      <vt:lpstr>Welcome to …… </vt:lpstr>
      <vt:lpstr>助教</vt:lpstr>
      <vt:lpstr>教材与主要参考书</vt:lpstr>
      <vt:lpstr>教材与主要参考书</vt:lpstr>
      <vt:lpstr>教材与主要参考书</vt:lpstr>
      <vt:lpstr>What is Computer Architecture?</vt:lpstr>
      <vt:lpstr>现代计算机系统的抽象层次</vt:lpstr>
      <vt:lpstr>What is Computer Architecture?</vt:lpstr>
      <vt:lpstr>计算机体系结构的定义</vt:lpstr>
      <vt:lpstr>计算机体系结构的定义（续）</vt:lpstr>
      <vt:lpstr>ISA: a Critical Interface</vt:lpstr>
      <vt:lpstr>ISA需说明的主要内容</vt:lpstr>
      <vt:lpstr>指令集结构举例</vt:lpstr>
      <vt:lpstr>MIPS R3000 Instruction Set Architecture (Summary)</vt:lpstr>
      <vt:lpstr>计算机组成与实现</vt:lpstr>
      <vt:lpstr>Example Organization</vt:lpstr>
      <vt:lpstr>指令集架构 vs.微体系结构</vt:lpstr>
      <vt:lpstr>计算机体系结构设计者的任务</vt:lpstr>
      <vt:lpstr>计算机体系结构设计过程</vt:lpstr>
      <vt:lpstr>计算机工程方法学</vt:lpstr>
      <vt:lpstr>课程目标</vt:lpstr>
      <vt:lpstr>本课程的主要内容</vt:lpstr>
      <vt:lpstr>为什么学这门课</vt:lpstr>
      <vt:lpstr>评分规则</vt:lpstr>
      <vt:lpstr>关于作弊</vt:lpstr>
      <vt:lpstr>02/27-review</vt:lpstr>
      <vt:lpstr>Chapter1 量化设计与分析基础 </vt:lpstr>
      <vt:lpstr>Computing Devices Then…</vt:lpstr>
      <vt:lpstr>Computing Systems Today</vt:lpstr>
      <vt:lpstr>体系结构发展的驱动力</vt:lpstr>
      <vt:lpstr>体系结构的发展历史、现状及趋势*</vt:lpstr>
      <vt:lpstr>20世纪60年代初IBM机器兼容性问题</vt:lpstr>
      <vt:lpstr>数据通路vs控制</vt:lpstr>
      <vt:lpstr>IBM 360系列机的控制部件</vt:lpstr>
      <vt:lpstr>IC技术、微程序技术催生CISC</vt:lpstr>
      <vt:lpstr>Writable Control Store</vt:lpstr>
      <vt:lpstr>微处理器演进</vt:lpstr>
      <vt:lpstr>80年初：微程序控制机器分析</vt:lpstr>
      <vt:lpstr>From CISC to RISC</vt:lpstr>
      <vt:lpstr>CISC vs. RISC Today</vt:lpstr>
      <vt:lpstr>VLIW: Very Long Instruction Word</vt:lpstr>
      <vt:lpstr>From RISC to Intel/HP Itanium，EPIC IA-64</vt:lpstr>
      <vt:lpstr>VLIW的问题及EPIC的失败</vt:lpstr>
      <vt:lpstr>小结：体系结构发展历史</vt:lpstr>
      <vt:lpstr>Great ideas in Computer Architecture</vt:lpstr>
      <vt:lpstr>Moore’s Law</vt:lpstr>
      <vt:lpstr>Abstraction via Layers of Representation</vt:lpstr>
      <vt:lpstr>Make the Common Case Fast</vt:lpstr>
      <vt:lpstr>Dependability via Redundancy</vt:lpstr>
      <vt:lpstr>Memory Hierarchy</vt:lpstr>
      <vt:lpstr>Parallelism/Pipelining/Prediction</vt:lpstr>
      <vt:lpstr>影响体系结构技术发展的主要因素</vt:lpstr>
      <vt:lpstr>Application Trends</vt:lpstr>
      <vt:lpstr>New “Great Ideas”</vt:lpstr>
      <vt:lpstr>New “Great Ideas”</vt:lpstr>
      <vt:lpstr>PowerPoint 演示文稿</vt:lpstr>
      <vt:lpstr>计算机的分类</vt:lpstr>
      <vt:lpstr>Cost of downtime</vt:lpstr>
      <vt:lpstr>计算机的分类（续）</vt:lpstr>
      <vt:lpstr>五类主流计算系统特点</vt:lpstr>
      <vt:lpstr>Closer Look at Processor Technology</vt:lpstr>
      <vt:lpstr>Moore’s Law in DRAMs</vt:lpstr>
      <vt:lpstr>Architecture: Increase in Parallelism</vt:lpstr>
      <vt:lpstr>Moore’s Law Slowdown in Intel Processors</vt:lpstr>
      <vt:lpstr>Technology &amp; Power: Dennard Scaling</vt:lpstr>
      <vt:lpstr>Power &amp; Energy</vt:lpstr>
      <vt:lpstr>Power</vt:lpstr>
      <vt:lpstr>Limiting Force: Power Density</vt:lpstr>
      <vt:lpstr>How far will ILP go?</vt:lpstr>
      <vt:lpstr>End of Growth of Single Program Speed?</vt:lpstr>
      <vt:lpstr>03/04-review</vt:lpstr>
      <vt:lpstr>03/04-review</vt:lpstr>
      <vt:lpstr>小结：计算机系统设计方面的巨大变化</vt:lpstr>
      <vt:lpstr>有关体系结构的新旧观念</vt:lpstr>
      <vt:lpstr>计算机安全现状及挑战</vt:lpstr>
      <vt:lpstr>小结：体系结构挑战性问题</vt:lpstr>
      <vt:lpstr>现代体系结构发展趋势</vt:lpstr>
      <vt:lpstr>体系结构发展的机遇*</vt:lpstr>
      <vt:lpstr>Summary</vt:lpstr>
      <vt:lpstr>1.2 定量分析技术基础</vt:lpstr>
      <vt:lpstr>Defining CPU Performance</vt:lpstr>
      <vt:lpstr>性能的两种含义</vt:lpstr>
      <vt:lpstr>举例</vt:lpstr>
      <vt:lpstr>以时间（Time）度量性能</vt:lpstr>
      <vt:lpstr>以吞吐率度量性能</vt:lpstr>
      <vt:lpstr>相对性能</vt:lpstr>
      <vt:lpstr>CPU性能度量</vt:lpstr>
      <vt:lpstr>CPU 性能公式-CPI</vt:lpstr>
      <vt:lpstr>不同类型的指令具有不同的CPI</vt:lpstr>
      <vt:lpstr>CPI计算举例</vt:lpstr>
      <vt:lpstr>PowerPoint 演示文稿</vt:lpstr>
      <vt:lpstr>PowerPoint 演示文稿</vt:lpstr>
      <vt:lpstr>Amdahl's Law</vt:lpstr>
      <vt:lpstr>PowerPoint 演示文稿</vt:lpstr>
      <vt:lpstr>举例</vt:lpstr>
      <vt:lpstr>Amdahl定律的假设</vt:lpstr>
      <vt:lpstr>基本评估方法－市场评估方法</vt:lpstr>
      <vt:lpstr>PowerPoint 演示文稿</vt:lpstr>
      <vt:lpstr>基本评估方法－benchmark测试</vt:lpstr>
      <vt:lpstr>基准测试程序套件</vt:lpstr>
      <vt:lpstr>PowerPoint 演示文稿</vt:lpstr>
      <vt:lpstr>PowerPoint 演示文稿</vt:lpstr>
      <vt:lpstr>性能的综合评价</vt:lpstr>
      <vt:lpstr>SPEC 性能综合</vt:lpstr>
      <vt:lpstr>SPECfp2000 Execution Times &amp; SPEC Ratios</vt:lpstr>
      <vt:lpstr>几何平均的两个重要特性</vt:lpstr>
      <vt:lpstr>为什么对规格化数采用几何平均?</vt:lpstr>
      <vt:lpstr>小结：定量分析基础</vt:lpstr>
      <vt:lpstr>几何平均的两个重要特性</vt:lpstr>
      <vt:lpstr>Power in Integrated Circuits</vt:lpstr>
      <vt:lpstr>Power versus Energy</vt:lpstr>
      <vt:lpstr>动态能耗和功耗</vt:lpstr>
      <vt:lpstr>举例：动态能耗和功耗</vt:lpstr>
      <vt:lpstr>Trends in Clock frequency</vt:lpstr>
      <vt:lpstr>Trends in Power &amp; Clock Frequency</vt:lpstr>
      <vt:lpstr>运算与访存部件的能耗及占用面积比较</vt:lpstr>
      <vt:lpstr>减少动态功耗的技术</vt:lpstr>
      <vt:lpstr>低功耗技术-DVFS</vt:lpstr>
      <vt:lpstr>静态功耗（Static Power）</vt:lpstr>
      <vt:lpstr>有关功耗和能耗小结</vt:lpstr>
      <vt:lpstr>与能效相关的其他指标</vt:lpstr>
      <vt:lpstr>本章小结</vt:lpstr>
      <vt:lpstr>本章小结(续）</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RISC-V 指令集及简单实现</dc:title>
  <dc:creator>zhou</dc:creator>
  <cp:lastModifiedBy>xhzhou</cp:lastModifiedBy>
  <cp:revision>149</cp:revision>
  <dcterms:created xsi:type="dcterms:W3CDTF">2018-12-10T01:16:13Z</dcterms:created>
  <dcterms:modified xsi:type="dcterms:W3CDTF">2019-03-04T09:48:21Z</dcterms:modified>
</cp:coreProperties>
</file>